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notesMasterIdLst>
    <p:notesMasterId r:id="rId39"/>
  </p:notesMasterIdLst>
  <p:sldIdLst>
    <p:sldId id="404" r:id="rId5"/>
    <p:sldId id="440" r:id="rId6"/>
    <p:sldId id="441" r:id="rId7"/>
    <p:sldId id="479" r:id="rId8"/>
    <p:sldId id="444" r:id="rId9"/>
    <p:sldId id="448" r:id="rId10"/>
    <p:sldId id="483" r:id="rId11"/>
    <p:sldId id="484" r:id="rId12"/>
    <p:sldId id="485" r:id="rId13"/>
    <p:sldId id="449"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80" r:id="rId27"/>
    <p:sldId id="465" r:id="rId28"/>
    <p:sldId id="481" r:id="rId29"/>
    <p:sldId id="466" r:id="rId30"/>
    <p:sldId id="467" r:id="rId31"/>
    <p:sldId id="468" r:id="rId32"/>
    <p:sldId id="469" r:id="rId33"/>
    <p:sldId id="482" r:id="rId34"/>
    <p:sldId id="471" r:id="rId35"/>
    <p:sldId id="486" r:id="rId36"/>
    <p:sldId id="442" r:id="rId37"/>
    <p:sldId id="4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0EC"/>
    <a:srgbClr val="0D77BA"/>
    <a:srgbClr val="2C2C2D"/>
    <a:srgbClr val="D71D24"/>
    <a:srgbClr val="9F0E2D"/>
    <a:srgbClr val="007373"/>
    <a:srgbClr val="3C3C3F"/>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94096" autoAdjust="0"/>
  </p:normalViewPr>
  <p:slideViewPr>
    <p:cSldViewPr snapToGrid="0" showGuides="1">
      <p:cViewPr varScale="1">
        <p:scale>
          <a:sx n="66" d="100"/>
          <a:sy n="66" d="100"/>
        </p:scale>
        <p:origin x="96" y="114"/>
      </p:cViewPr>
      <p:guideLst>
        <p:guide orient="horz" pos="2160"/>
        <p:guide pos="381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68"/>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EDA0B-194F-411E-AC6F-5D7E69023E26}" type="datetimeFigureOut">
              <a:rPr lang="en-IN" smtClean="0"/>
              <a:t>14-05-2019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CA4DC-94B1-46B7-AC26-49D409D0D4FE}" type="slidenum">
              <a:rPr lang="en-IN" smtClean="0"/>
              <a:t>‹#›</a:t>
            </a:fld>
            <a:endParaRPr lang="en-IN" dirty="0"/>
          </a:p>
        </p:txBody>
      </p:sp>
    </p:spTree>
    <p:extLst>
      <p:ext uri="{BB962C8B-B14F-4D97-AF65-F5344CB8AC3E}">
        <p14:creationId xmlns:p14="http://schemas.microsoft.com/office/powerpoint/2010/main" val="281324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1954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FAE98A43-7E98-4487-B498-E5B0DA1629E3}" type="slidenum">
              <a:rPr lang="en-US" altLang="en-US" sz="1200" smtClean="0"/>
              <a:pPr/>
              <a:t>15</a:t>
            </a:fld>
            <a:endParaRPr lang="en-US" altLang="en-US" sz="1200"/>
          </a:p>
        </p:txBody>
      </p:sp>
      <p:sp>
        <p:nvSpPr>
          <p:cNvPr id="45059"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5866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33E8521B-A23E-43AA-97D0-83DBB2D472E6}" type="slidenum">
              <a:rPr lang="en-US" altLang="en-US" sz="1200" smtClean="0"/>
              <a:pPr/>
              <a:t>16</a:t>
            </a:fld>
            <a:endParaRPr lang="en-US" altLang="en-US" sz="1200"/>
          </a:p>
        </p:txBody>
      </p:sp>
      <p:sp>
        <p:nvSpPr>
          <p:cNvPr id="47107" name="Rectangle 2"/>
          <p:cNvSpPr>
            <a:spLocks noGrp="1" noRot="1" noChangeAspect="1" noChangeArrowheads="1" noTextEdit="1"/>
          </p:cNvSpPr>
          <p:nvPr>
            <p:ph type="sldImg"/>
          </p:nvPr>
        </p:nvSpPr>
        <p:spPr>
          <a:ln/>
        </p:spPr>
      </p:sp>
      <p:sp>
        <p:nvSpPr>
          <p:cNvPr id="7373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54347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0EE681AC-0A82-4707-8413-50E0B68C1376}" type="slidenum">
              <a:rPr lang="en-US" altLang="en-US" sz="1200" smtClean="0"/>
              <a:pPr/>
              <a:t>17</a:t>
            </a:fld>
            <a:endParaRPr lang="en-US" altLang="en-US" sz="1200"/>
          </a:p>
        </p:txBody>
      </p:sp>
      <p:sp>
        <p:nvSpPr>
          <p:cNvPr id="491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51700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064CEFD7-9617-4041-BE19-AA2B2C237798}" type="slidenum">
              <a:rPr lang="en-US" altLang="en-US" sz="1200" smtClean="0"/>
              <a:pPr/>
              <a:t>18</a:t>
            </a:fld>
            <a:endParaRPr lang="en-US" altLang="en-US" sz="1200"/>
          </a:p>
        </p:txBody>
      </p:sp>
      <p:sp>
        <p:nvSpPr>
          <p:cNvPr id="51203"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4819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60971212-5595-4959-ACF9-CA09D4CA8095}" type="slidenum">
              <a:rPr lang="en-US" altLang="en-US" sz="1200" smtClean="0"/>
              <a:pPr/>
              <a:t>19</a:t>
            </a:fld>
            <a:endParaRPr lang="en-US" altLang="en-US" sz="1200"/>
          </a:p>
        </p:txBody>
      </p:sp>
      <p:sp>
        <p:nvSpPr>
          <p:cNvPr id="53251"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20035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84E93AB4-F000-444C-A5A8-64071923476C}" type="slidenum">
              <a:rPr lang="en-US" altLang="en-US" sz="1200" smtClean="0"/>
              <a:pPr/>
              <a:t>20</a:t>
            </a:fld>
            <a:endParaRPr lang="en-US" altLang="en-US" sz="1200"/>
          </a:p>
        </p:txBody>
      </p:sp>
      <p:sp>
        <p:nvSpPr>
          <p:cNvPr id="55299"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77698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5F56735A-E9E2-4DDC-BD54-9DA0F93DF9B9}" type="slidenum">
              <a:rPr lang="en-US" altLang="en-US" sz="1200" smtClean="0"/>
              <a:pPr/>
              <a:t>21</a:t>
            </a:fld>
            <a:endParaRPr lang="en-US" altLang="en-US" sz="1200"/>
          </a:p>
        </p:txBody>
      </p:sp>
      <p:sp>
        <p:nvSpPr>
          <p:cNvPr id="57347"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124691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EC5FD6B6-ED16-4405-B34D-3C054E7FC266}" type="slidenum">
              <a:rPr lang="en-US" altLang="en-US" sz="1200" smtClean="0"/>
              <a:pPr/>
              <a:t>22</a:t>
            </a:fld>
            <a:endParaRPr lang="en-US" altLang="en-US" sz="1200"/>
          </a:p>
        </p:txBody>
      </p:sp>
      <p:sp>
        <p:nvSpPr>
          <p:cNvPr id="5939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372007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691A04A4-4CE1-4CCD-AA46-E6F100769514}" type="slidenum">
              <a:rPr lang="en-US" altLang="en-US" sz="1200" smtClean="0"/>
              <a:pPr/>
              <a:t>24</a:t>
            </a:fld>
            <a:endParaRPr lang="en-US" altLang="en-US" sz="1200"/>
          </a:p>
        </p:txBody>
      </p:sp>
      <p:sp>
        <p:nvSpPr>
          <p:cNvPr id="61443"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13860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691A04A4-4CE1-4CCD-AA46-E6F100769514}" type="slidenum">
              <a:rPr lang="en-US" altLang="en-US" sz="1200" smtClean="0"/>
              <a:pPr/>
              <a:t>25</a:t>
            </a:fld>
            <a:endParaRPr lang="en-US" altLang="en-US" sz="1200"/>
          </a:p>
        </p:txBody>
      </p:sp>
      <p:sp>
        <p:nvSpPr>
          <p:cNvPr id="61443"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49456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08B029-C4FE-4F9B-A430-5E8F5056301B}" type="slidenum">
              <a:rPr lang="en-US" smtClean="0"/>
              <a:pPr/>
              <a:t>2</a:t>
            </a:fld>
            <a:endParaRPr lang="en-US" dirty="0"/>
          </a:p>
        </p:txBody>
      </p:sp>
    </p:spTree>
    <p:extLst>
      <p:ext uri="{BB962C8B-B14F-4D97-AF65-F5344CB8AC3E}">
        <p14:creationId xmlns:p14="http://schemas.microsoft.com/office/powerpoint/2010/main" val="1279914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BC807322-40C8-411B-8D59-B119D6B221DC}" type="slidenum">
              <a:rPr lang="en-US" altLang="en-US" sz="1200" smtClean="0"/>
              <a:pPr/>
              <a:t>26</a:t>
            </a:fld>
            <a:endParaRPr lang="en-US" altLang="en-US" sz="1200"/>
          </a:p>
        </p:txBody>
      </p:sp>
      <p:sp>
        <p:nvSpPr>
          <p:cNvPr id="63491"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05348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F42E1C7F-3E70-43F2-84C4-26040E5657A1}" type="slidenum">
              <a:rPr lang="en-US" altLang="en-US" sz="1200" smtClean="0"/>
              <a:pPr/>
              <a:t>27</a:t>
            </a:fld>
            <a:endParaRPr lang="en-US" altLang="en-US" sz="1200"/>
          </a:p>
        </p:txBody>
      </p:sp>
      <p:sp>
        <p:nvSpPr>
          <p:cNvPr id="65539" name="Rectangle 2"/>
          <p:cNvSpPr>
            <a:spLocks noGrp="1" noRot="1" noChangeAspect="1" noChangeArrowheads="1" noTextEdit="1"/>
          </p:cNvSpPr>
          <p:nvPr>
            <p:ph type="sldImg"/>
          </p:nvPr>
        </p:nvSpPr>
        <p:spPr>
          <a:ln/>
        </p:spPr>
      </p:sp>
      <p:sp>
        <p:nvSpPr>
          <p:cNvPr id="8294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496068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FEF48E82-4A87-457B-A326-C5DC13F3C4E4}" type="slidenum">
              <a:rPr lang="en-US" altLang="en-US" sz="1200" smtClean="0"/>
              <a:pPr/>
              <a:t>28</a:t>
            </a:fld>
            <a:endParaRPr lang="en-US" altLang="en-US" sz="1200"/>
          </a:p>
        </p:txBody>
      </p:sp>
      <p:sp>
        <p:nvSpPr>
          <p:cNvPr id="67587" name="Rectangle 2"/>
          <p:cNvSpPr>
            <a:spLocks noGrp="1" noRot="1" noChangeAspect="1" noChangeArrowheads="1" noTextEdit="1"/>
          </p:cNvSpPr>
          <p:nvPr>
            <p:ph type="sldImg"/>
          </p:nvPr>
        </p:nvSpPr>
        <p:spPr>
          <a:ln/>
        </p:spPr>
      </p:sp>
      <p:sp>
        <p:nvSpPr>
          <p:cNvPr id="8397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617814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D9BE614B-7409-403A-B976-DFB1FA0674A0}" type="slidenum">
              <a:rPr lang="en-US" altLang="en-US" sz="1200" smtClean="0"/>
              <a:pPr/>
              <a:t>29</a:t>
            </a:fld>
            <a:endParaRPr lang="en-US" altLang="en-US" sz="1200"/>
          </a:p>
        </p:txBody>
      </p:sp>
      <p:sp>
        <p:nvSpPr>
          <p:cNvPr id="69635" name="Rectangle 2"/>
          <p:cNvSpPr>
            <a:spLocks noGrp="1" noRot="1" noChangeAspect="1" noChangeArrowheads="1" noTextEdit="1"/>
          </p:cNvSpPr>
          <p:nvPr>
            <p:ph type="sldImg"/>
          </p:nvPr>
        </p:nvSpPr>
        <p:spPr>
          <a:ln/>
        </p:spPr>
      </p:sp>
      <p:sp>
        <p:nvSpPr>
          <p:cNvPr id="8499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454153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D9BE614B-7409-403A-B976-DFB1FA0674A0}" type="slidenum">
              <a:rPr lang="en-US" altLang="en-US" sz="1200" smtClean="0"/>
              <a:pPr/>
              <a:t>30</a:t>
            </a:fld>
            <a:endParaRPr lang="en-US" altLang="en-US" sz="1200"/>
          </a:p>
        </p:txBody>
      </p:sp>
      <p:sp>
        <p:nvSpPr>
          <p:cNvPr id="69635" name="Rectangle 2"/>
          <p:cNvSpPr>
            <a:spLocks noGrp="1" noRot="1" noChangeAspect="1" noChangeArrowheads="1" noTextEdit="1"/>
          </p:cNvSpPr>
          <p:nvPr>
            <p:ph type="sldImg"/>
          </p:nvPr>
        </p:nvSpPr>
        <p:spPr>
          <a:ln/>
        </p:spPr>
      </p:sp>
      <p:sp>
        <p:nvSpPr>
          <p:cNvPr id="8499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162029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B090D9EA-94E6-4080-A697-CDD4F156C8F0}" type="slidenum">
              <a:rPr lang="en-US" altLang="en-US" sz="1200" smtClean="0"/>
              <a:pPr/>
              <a:t>31</a:t>
            </a:fld>
            <a:endParaRPr lang="en-US" altLang="en-US" sz="1200"/>
          </a:p>
        </p:txBody>
      </p:sp>
      <p:sp>
        <p:nvSpPr>
          <p:cNvPr id="73731" name="Rectangle 2"/>
          <p:cNvSpPr>
            <a:spLocks noGrp="1" noRot="1" noChangeAspect="1" noChangeArrowheads="1" noTextEdit="1"/>
          </p:cNvSpPr>
          <p:nvPr>
            <p:ph type="sldImg"/>
          </p:nvPr>
        </p:nvSpPr>
        <p:spPr>
          <a:ln/>
        </p:spPr>
      </p:sp>
      <p:sp>
        <p:nvSpPr>
          <p:cNvPr id="8704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719396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B090D9EA-94E6-4080-A697-CDD4F156C8F0}" type="slidenum">
              <a:rPr lang="en-US" altLang="en-US" sz="1200" smtClean="0"/>
              <a:pPr/>
              <a:t>32</a:t>
            </a:fld>
            <a:endParaRPr lang="en-US" altLang="en-US" sz="1200"/>
          </a:p>
        </p:txBody>
      </p:sp>
      <p:sp>
        <p:nvSpPr>
          <p:cNvPr id="73731" name="Rectangle 2"/>
          <p:cNvSpPr>
            <a:spLocks noGrp="1" noRot="1" noChangeAspect="1" noChangeArrowheads="1" noTextEdit="1"/>
          </p:cNvSpPr>
          <p:nvPr>
            <p:ph type="sldImg"/>
          </p:nvPr>
        </p:nvSpPr>
        <p:spPr>
          <a:ln/>
        </p:spPr>
      </p:sp>
      <p:sp>
        <p:nvSpPr>
          <p:cNvPr id="8704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811886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DCA4DC-94B1-46B7-AC26-49D409D0D4FE}" type="slidenum">
              <a:rPr lang="en-IN" smtClean="0"/>
              <a:t>34</a:t>
            </a:fld>
            <a:endParaRPr lang="en-IN" dirty="0"/>
          </a:p>
        </p:txBody>
      </p:sp>
    </p:spTree>
    <p:extLst>
      <p:ext uri="{BB962C8B-B14F-4D97-AF65-F5344CB8AC3E}">
        <p14:creationId xmlns:p14="http://schemas.microsoft.com/office/powerpoint/2010/main" val="289315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CA4DC-94B1-46B7-AC26-49D409D0D4FE}" type="slidenum">
              <a:rPr lang="en-IN" smtClean="0"/>
              <a:t>3</a:t>
            </a:fld>
            <a:endParaRPr lang="en-IN" dirty="0"/>
          </a:p>
        </p:txBody>
      </p:sp>
    </p:spTree>
    <p:extLst>
      <p:ext uri="{BB962C8B-B14F-4D97-AF65-F5344CB8AC3E}">
        <p14:creationId xmlns:p14="http://schemas.microsoft.com/office/powerpoint/2010/main" val="259618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1DAF9A7A-6788-4DA1-A905-E9CCECE4D82A}" type="slidenum">
              <a:rPr lang="en-US" altLang="en-US" sz="1200" smtClean="0"/>
              <a:pPr/>
              <a:t>4</a:t>
            </a:fld>
            <a:endParaRPr lang="en-US" altLang="en-US" sz="1200"/>
          </a:p>
        </p:txBody>
      </p:sp>
      <p:sp>
        <p:nvSpPr>
          <p:cNvPr id="2867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5277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Kanban</a:t>
            </a:r>
            <a:r>
              <a:rPr lang="en-US" sz="1200" b="0" i="0" kern="1200" dirty="0">
                <a:solidFill>
                  <a:schemeClr val="tx1"/>
                </a:solidFill>
                <a:effectLst/>
                <a:latin typeface="+mn-lt"/>
                <a:ea typeface="+mn-ea"/>
                <a:cs typeface="+mn-cs"/>
              </a:rPr>
              <a:t> is a visual signal that's used to trigger an action. The word </a:t>
            </a:r>
            <a:r>
              <a:rPr lang="en-US" sz="1200" b="1" i="0" kern="1200" dirty="0" err="1">
                <a:solidFill>
                  <a:schemeClr val="tx1"/>
                </a:solidFill>
                <a:effectLst/>
                <a:latin typeface="+mn-lt"/>
                <a:ea typeface="+mn-ea"/>
                <a:cs typeface="+mn-cs"/>
              </a:rPr>
              <a:t>kanban</a:t>
            </a:r>
            <a:r>
              <a:rPr lang="en-US" sz="1200" b="0" i="0" kern="1200" dirty="0">
                <a:solidFill>
                  <a:schemeClr val="tx1"/>
                </a:solidFill>
                <a:effectLst/>
                <a:latin typeface="+mn-lt"/>
                <a:ea typeface="+mn-ea"/>
                <a:cs typeface="+mn-cs"/>
              </a:rPr>
              <a:t> is Japanese and roughly translated means “card you can see.” Toyota introduced and refined the use of </a:t>
            </a:r>
            <a:r>
              <a:rPr lang="en-US" sz="1200" b="1" i="0" kern="1200" dirty="0" err="1">
                <a:solidFill>
                  <a:schemeClr val="tx1"/>
                </a:solidFill>
                <a:effectLst/>
                <a:latin typeface="+mn-lt"/>
                <a:ea typeface="+mn-ea"/>
                <a:cs typeface="+mn-cs"/>
              </a:rPr>
              <a:t>kanban</a:t>
            </a:r>
            <a:r>
              <a:rPr lang="en-US" sz="1200" b="0" i="0" kern="1200" dirty="0">
                <a:solidFill>
                  <a:schemeClr val="tx1"/>
                </a:solidFill>
                <a:effectLst/>
                <a:latin typeface="+mn-lt"/>
                <a:ea typeface="+mn-ea"/>
                <a:cs typeface="+mn-cs"/>
              </a:rPr>
              <a:t> in a relay system to standardize the flow of parts in their just-in-time (JIT) production lines in the 1950s.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4D3437-9AF9-40E5-A28C-F01F842CB9F0}" type="slidenum">
              <a:rPr lang="en-US" smtClean="0"/>
              <a:t>10</a:t>
            </a:fld>
            <a:endParaRPr lang="en-US"/>
          </a:p>
        </p:txBody>
      </p:sp>
    </p:spTree>
    <p:extLst>
      <p:ext uri="{BB962C8B-B14F-4D97-AF65-F5344CB8AC3E}">
        <p14:creationId xmlns:p14="http://schemas.microsoft.com/office/powerpoint/2010/main" val="16451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C4A8A705-DF98-4295-B8CB-863C701D6625}" type="slidenum">
              <a:rPr lang="en-US" altLang="en-US" sz="1200" smtClean="0"/>
              <a:pPr/>
              <a:t>11</a:t>
            </a:fld>
            <a:endParaRPr lang="en-US" altLang="en-US" sz="1200"/>
          </a:p>
        </p:txBody>
      </p:sp>
      <p:sp>
        <p:nvSpPr>
          <p:cNvPr id="36867"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31638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0BAEB620-4A7E-4652-95D8-BAED0D34EEB1}" type="slidenum">
              <a:rPr lang="en-US" altLang="en-US" sz="1200" smtClean="0"/>
              <a:pPr/>
              <a:t>12</a:t>
            </a:fld>
            <a:endParaRPr lang="en-US" altLang="en-US" sz="1200"/>
          </a:p>
        </p:txBody>
      </p:sp>
      <p:sp>
        <p:nvSpPr>
          <p:cNvPr id="3891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91527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255585BE-137E-44B2-A138-1A391DC06FF8}" type="slidenum">
              <a:rPr lang="en-US" altLang="en-US" sz="1200" smtClean="0"/>
              <a:pPr/>
              <a:t>13</a:t>
            </a:fld>
            <a:endParaRPr lang="en-US" altLang="en-US" sz="1200"/>
          </a:p>
        </p:txBody>
      </p:sp>
      <p:sp>
        <p:nvSpPr>
          <p:cNvPr id="40963"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06396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86F4C246-C786-47B4-80B5-BCC69F4AD76B}" type="slidenum">
              <a:rPr lang="en-US" altLang="en-US" sz="1200" smtClean="0"/>
              <a:pPr/>
              <a:t>14</a:t>
            </a:fld>
            <a:endParaRPr lang="en-US" altLang="en-US" sz="1200"/>
          </a:p>
        </p:txBody>
      </p:sp>
      <p:sp>
        <p:nvSpPr>
          <p:cNvPr id="43011"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289820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acebook.com/CSSCorporation/?fref=ts" TargetMode="External"/><Relationship Id="rId7" Type="http://schemas.openxmlformats.org/officeDocument/2006/relationships/hyperlink" Target="https://www.linkedin.com/company/7062?trk=tyah&amp;trkInfo=clickedVertical:company,clickedEntityId:7062,idx:3-1-8,tarId:1486270515369,tas:CSS%20Corp"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twitter.com/CSSCorp" TargetMode="Externa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4" y="1126604"/>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3" name="Rectangle 2"/>
          <p:cNvSpPr>
            <a:spLocks/>
          </p:cNvSpPr>
          <p:nvPr userDrawn="1"/>
        </p:nvSpPr>
        <p:spPr>
          <a:xfrm>
            <a:off x="0"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gray">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618867" y="5089310"/>
            <a:ext cx="9278887" cy="677108"/>
          </a:xfrm>
          <a:prstGeom prst="rect">
            <a:avLst/>
          </a:prstGeom>
          <a:noFill/>
        </p:spPr>
        <p:txBody>
          <a:bodyPr wrap="none" lIns="54610" tIns="54610" rIns="54610" bIns="54610" rtlCol="0" anchor="ctr" anchorCtr="0">
            <a:noAutofit/>
          </a:bodyPr>
          <a:lstStyle>
            <a:lvl1pPr algn="r">
              <a:defRPr lang="en-IN" sz="3800" b="1">
                <a:solidFill>
                  <a:schemeClr val="bg1"/>
                </a:solidFill>
                <a:latin typeface="Arial" panose="020B0604020202020204" pitchFamily="34" charset="0"/>
                <a:ea typeface="+mn-ea"/>
                <a:cs typeface="Arial" panose="020B0604020202020204" pitchFamily="34" charset="0"/>
              </a:defRPr>
            </a:lvl1pPr>
          </a:lstStyle>
          <a:p>
            <a:pPr marL="0" lvl="0" algn="r" defTabSz="914400"/>
            <a:r>
              <a:rPr lang="en-US" dirty="0"/>
              <a:t>Click to edit Master title style</a:t>
            </a:r>
            <a:endParaRPr lang="en-IN" dirty="0"/>
          </a:p>
        </p:txBody>
      </p:sp>
      <p:sp>
        <p:nvSpPr>
          <p:cNvPr id="5" name="Text Placeholder 4"/>
          <p:cNvSpPr>
            <a:spLocks noGrp="1"/>
          </p:cNvSpPr>
          <p:nvPr>
            <p:ph type="body" sz="quarter" idx="10"/>
          </p:nvPr>
        </p:nvSpPr>
        <p:spPr>
          <a:xfrm>
            <a:off x="4809596" y="5899768"/>
            <a:ext cx="7088159" cy="695062"/>
          </a:xfrm>
          <a:prstGeom prst="rect">
            <a:avLst/>
          </a:prstGeom>
          <a:noFill/>
        </p:spPr>
        <p:txBody>
          <a:bodyPr wrap="none" lIns="54610" tIns="54610" rIns="54610" bIns="54610" rtlCol="0" anchor="ctr" anchorCtr="0">
            <a:noAutofit/>
          </a:bodyPr>
          <a:lstStyle>
            <a:lvl1pPr>
              <a:defRPr lang="en-US" sz="2800" b="1" smtClean="0">
                <a:solidFill>
                  <a:schemeClr val="accent4"/>
                </a:solidFill>
              </a:defRPr>
            </a:lvl1pPr>
            <a:lvl2pPr>
              <a:defRPr lang="en-US" smtClean="0"/>
            </a:lvl2pPr>
            <a:lvl3pPr>
              <a:defRPr lang="en-US" smtClean="0"/>
            </a:lvl3pPr>
            <a:lvl4pPr>
              <a:defRPr lang="en-US" smtClean="0"/>
            </a:lvl4pPr>
            <a:lvl5pPr>
              <a:defRPr lang="en-IN"/>
            </a:lvl5pPr>
          </a:lstStyle>
          <a:p>
            <a:pPr lvl="0" defTabSz="914400">
              <a:spcBef>
                <a:spcPct val="0"/>
              </a:spcBef>
            </a:pPr>
            <a:r>
              <a:rPr lang="en-US" dirty="0"/>
              <a:t>Click to edit Master text styles</a:t>
            </a:r>
          </a:p>
        </p:txBody>
      </p:sp>
      <p:pic>
        <p:nvPicPr>
          <p:cNvPr id="10" name="Picture 9"/>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2238984" y="421218"/>
            <a:ext cx="2222120" cy="717744"/>
          </a:xfrm>
          <a:prstGeom prst="rect">
            <a:avLst/>
          </a:prstGeom>
        </p:spPr>
      </p:pic>
    </p:spTree>
    <p:extLst>
      <p:ext uri="{BB962C8B-B14F-4D97-AF65-F5344CB8AC3E}">
        <p14:creationId xmlns:p14="http://schemas.microsoft.com/office/powerpoint/2010/main" val="264523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3" y="1126606"/>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3" y="1126606"/>
            <a:ext cx="12234879" cy="296475"/>
          </a:xfrm>
          <a:prstGeom prst="rect">
            <a:avLst/>
          </a:prstGeom>
        </p:spPr>
      </p:pic>
      <p:sp>
        <p:nvSpPr>
          <p:cNvPr id="3" name="Rectangle 2"/>
          <p:cNvSpPr>
            <a:spLocks/>
          </p:cNvSpPr>
          <p:nvPr userDrawn="1"/>
        </p:nvSpPr>
        <p:spPr>
          <a:xfrm>
            <a:off x="1"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2399"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gray">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rotWithShape="1">
          <a:blip r:embed="rId4" cstate="print">
            <a:biLevel thresh="25000"/>
            <a:extLst>
              <a:ext uri="{28A0092B-C50C-407E-A947-70E740481C1C}">
                <a14:useLocalDpi xmlns:a14="http://schemas.microsoft.com/office/drawing/2010/main" val="0"/>
              </a:ext>
            </a:extLst>
          </a:blip>
          <a:srcRect b="23483"/>
          <a:stretch/>
        </p:blipFill>
        <p:spPr bwMode="gray">
          <a:xfrm>
            <a:off x="627632" y="540292"/>
            <a:ext cx="1998426" cy="499556"/>
          </a:xfrm>
          <a:prstGeom prst="rect">
            <a:avLst/>
          </a:prstGeom>
        </p:spPr>
      </p:pic>
      <p:sp>
        <p:nvSpPr>
          <p:cNvPr id="4" name="Title 3"/>
          <p:cNvSpPr>
            <a:spLocks noGrp="1"/>
          </p:cNvSpPr>
          <p:nvPr>
            <p:ph type="title"/>
          </p:nvPr>
        </p:nvSpPr>
        <p:spPr>
          <a:xfrm>
            <a:off x="2618868" y="5224718"/>
            <a:ext cx="9278887" cy="677108"/>
          </a:xfrm>
          <a:prstGeom prst="rect">
            <a:avLst/>
          </a:prstGeom>
          <a:noFill/>
        </p:spPr>
        <p:txBody>
          <a:bodyPr wrap="none" lIns="54610" tIns="54610" rIns="54610" bIns="54610" rtlCol="0" anchor="ctr" anchorCtr="0">
            <a:noAutofit/>
          </a:bodyPr>
          <a:lstStyle>
            <a:lvl1pPr marL="0" indent="0" algn="r">
              <a:buFont typeface="Arial" panose="020B0604020202020204" pitchFamily="34" charset="0"/>
              <a:buNone/>
              <a:defRPr lang="en-IN" sz="3799" b="1">
                <a:solidFill>
                  <a:schemeClr val="bg1"/>
                </a:solidFill>
                <a:latin typeface="Arial" panose="020B0604020202020204" pitchFamily="34" charset="0"/>
                <a:ea typeface="+mn-ea"/>
                <a:cs typeface="Arial" panose="020B0604020202020204" pitchFamily="34" charset="0"/>
              </a:defRPr>
            </a:lvl1pPr>
          </a:lstStyle>
          <a:p>
            <a:pPr marL="0" lvl="0" algn="r" defTabSz="914126"/>
            <a:r>
              <a:rPr lang="en-US" dirty="0"/>
              <a:t>Click to edit Master title style</a:t>
            </a:r>
            <a:endParaRPr lang="en-IN" dirty="0"/>
          </a:p>
        </p:txBody>
      </p:sp>
      <p:sp>
        <p:nvSpPr>
          <p:cNvPr id="5" name="Text Placeholder 4"/>
          <p:cNvSpPr>
            <a:spLocks noGrp="1"/>
          </p:cNvSpPr>
          <p:nvPr>
            <p:ph type="body" sz="quarter" idx="10"/>
          </p:nvPr>
        </p:nvSpPr>
        <p:spPr>
          <a:xfrm>
            <a:off x="4809597" y="5901826"/>
            <a:ext cx="7088159" cy="695062"/>
          </a:xfrm>
          <a:prstGeom prst="rect">
            <a:avLst/>
          </a:prstGeom>
          <a:noFill/>
        </p:spPr>
        <p:txBody>
          <a:bodyPr wrap="none" lIns="54610" tIns="54610" rIns="54610" bIns="54610" rtlCol="0" anchor="ctr" anchorCtr="0">
            <a:noAutofit/>
          </a:bodyPr>
          <a:lstStyle>
            <a:lvl1pPr marL="0" indent="0" algn="r">
              <a:buNone/>
              <a:defRPr lang="en-US" sz="2799" b="1" smtClean="0">
                <a:solidFill>
                  <a:schemeClr val="accent4"/>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IN"/>
            </a:lvl5pPr>
          </a:lstStyle>
          <a:p>
            <a:pPr lvl="0" defTabSz="914126">
              <a:spcBef>
                <a:spcPct val="0"/>
              </a:spcBef>
            </a:pPr>
            <a:r>
              <a:rPr lang="en-US" dirty="0"/>
              <a:t>Click to edit Master text styles</a:t>
            </a:r>
          </a:p>
        </p:txBody>
      </p:sp>
    </p:spTree>
    <p:extLst>
      <p:ext uri="{BB962C8B-B14F-4D97-AF65-F5344CB8AC3E}">
        <p14:creationId xmlns:p14="http://schemas.microsoft.com/office/powerpoint/2010/main" val="308470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99193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359556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334266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988754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360369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3485808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4040623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2262071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168331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Tree>
    <p:extLst>
      <p:ext uri="{BB962C8B-B14F-4D97-AF65-F5344CB8AC3E}">
        <p14:creationId xmlns:p14="http://schemas.microsoft.com/office/powerpoint/2010/main" val="142631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1385749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1594210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1826542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Quarterly Business Review</a:t>
            </a:r>
          </a:p>
        </p:txBody>
      </p:sp>
    </p:spTree>
    <p:extLst>
      <p:ext uri="{BB962C8B-B14F-4D97-AF65-F5344CB8AC3E}">
        <p14:creationId xmlns:p14="http://schemas.microsoft.com/office/powerpoint/2010/main" val="843842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9" dirty="0"/>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2883" t="58570" r="12883" b="2540"/>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2929866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sub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625472"/>
          </a:xfrm>
          <a:prstGeom prst="rect">
            <a:avLst/>
          </a:prstGeom>
        </p:spPr>
        <p:txBody>
          <a:bodyPr/>
          <a:lstStyle>
            <a:lvl1pPr>
              <a:defRPr sz="2700"/>
            </a:lvl1pPr>
          </a:lstStyle>
          <a:p>
            <a:r>
              <a:rPr lang="en-US"/>
              <a:t>Click to edit Master title style</a:t>
            </a:r>
            <a:endParaRPr lang="en-IN" dirty="0"/>
          </a:p>
        </p:txBody>
      </p:sp>
      <p:sp>
        <p:nvSpPr>
          <p:cNvPr id="3" name="Content Placeholder 2"/>
          <p:cNvSpPr>
            <a:spLocks noGrp="1"/>
          </p:cNvSpPr>
          <p:nvPr>
            <p:ph idx="1"/>
          </p:nvPr>
        </p:nvSpPr>
        <p:spPr>
          <a:xfrm>
            <a:off x="855133" y="1447800"/>
            <a:ext cx="10498667" cy="4572000"/>
          </a:xfrm>
          <a:prstGeom prst="rect">
            <a:avLst/>
          </a:prstGeom>
        </p:spPr>
        <p:txBody>
          <a:bodyPr/>
          <a:lstStyle>
            <a:lvl1pPr>
              <a:defRPr sz="1125"/>
            </a:lvl1pPr>
            <a:lvl2pPr>
              <a:defRPr sz="1013"/>
            </a:lvl2pPr>
            <a:lvl3pPr>
              <a:defRPr sz="900"/>
            </a:lvl3pPr>
            <a:lvl4pPr>
              <a:defRPr sz="788"/>
            </a:lvl4pPr>
            <a:lvl5pP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p:txBody>
          <a:bodyPr/>
          <a:lstStyle/>
          <a:p>
            <a:fld id="{F06ED638-F23D-4327-94C5-E50E4128BA4C}" type="slidenum">
              <a:rPr lang="en-IN" smtClean="0"/>
              <a:pPr/>
              <a:t>‹#›</a:t>
            </a:fld>
            <a:endParaRPr lang="en-IN" dirty="0"/>
          </a:p>
        </p:txBody>
      </p:sp>
    </p:spTree>
    <p:extLst>
      <p:ext uri="{BB962C8B-B14F-4D97-AF65-F5344CB8AC3E}">
        <p14:creationId xmlns:p14="http://schemas.microsoft.com/office/powerpoint/2010/main" val="3882999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685800"/>
            <a:ext cx="10972801" cy="731838"/>
          </a:xfrm>
          <a:prstGeom prst="rect">
            <a:avLst/>
          </a:prstGeom>
        </p:spPr>
        <p:txBody>
          <a:bodyPr>
            <a:normAutofit/>
          </a:bodyPr>
          <a:lstStyle>
            <a:lvl1pPr>
              <a:defRPr sz="3599"/>
            </a:lvl1pPr>
          </a:lstStyle>
          <a:p>
            <a:r>
              <a:rPr lang="en-US"/>
              <a:t>Click to edit Master title style</a:t>
            </a:r>
            <a:endParaRPr lang="en-IN" dirty="0"/>
          </a:p>
        </p:txBody>
      </p:sp>
    </p:spTree>
    <p:extLst>
      <p:ext uri="{BB962C8B-B14F-4D97-AF65-F5344CB8AC3E}">
        <p14:creationId xmlns:p14="http://schemas.microsoft.com/office/powerpoint/2010/main" val="339303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8" y="1295400"/>
            <a:ext cx="11629879" cy="4814888"/>
          </a:xfrm>
          <a:prstGeom prst="rect">
            <a:avLst/>
          </a:prstGeom>
        </p:spPr>
        <p:txBody>
          <a:bodyPr lIns="0" tIns="0" rIns="0" bIns="0"/>
          <a:lstStyle>
            <a:lvl1pPr algn="l">
              <a:spcBef>
                <a:spcPts val="1200"/>
              </a:spcBef>
              <a:defRPr sz="1400" b="1">
                <a:solidFill>
                  <a:schemeClr val="tx1">
                    <a:lumMod val="50000"/>
                  </a:schemeClr>
                </a:solidFill>
                <a:latin typeface="Arial" panose="020B0604020202020204" pitchFamily="34" charset="0"/>
                <a:cs typeface="Arial" panose="020B0604020202020204" pitchFamily="34" charset="0"/>
              </a:defRPr>
            </a:lvl1pPr>
            <a:lvl2pPr marL="0" indent="0">
              <a:spcBef>
                <a:spcPts val="1200"/>
              </a:spcBef>
              <a:buNone/>
              <a:defRPr sz="1400">
                <a:solidFill>
                  <a:schemeClr val="tx1">
                    <a:lumMod val="50000"/>
                  </a:schemeClr>
                </a:solidFill>
                <a:latin typeface="Arial" panose="020B0604020202020204" pitchFamily="34" charset="0"/>
                <a:cs typeface="Arial" panose="020B0604020202020204" pitchFamily="34" charset="0"/>
              </a:defRPr>
            </a:lvl2pPr>
            <a:lvl3pPr marL="216000" indent="-216000">
              <a:spcBef>
                <a:spcPts val="1200"/>
              </a:spcBef>
              <a:defRPr sz="1400">
                <a:solidFill>
                  <a:schemeClr val="tx1">
                    <a:lumMod val="50000"/>
                  </a:schemeClr>
                </a:solidFill>
                <a:latin typeface="Arial" panose="020B0604020202020204" pitchFamily="34" charset="0"/>
                <a:cs typeface="Arial" panose="020B0604020202020204" pitchFamily="34" charset="0"/>
              </a:defRPr>
            </a:lvl3pPr>
            <a:lvl4pPr marL="432000" indent="-216000">
              <a:spcBef>
                <a:spcPts val="1200"/>
              </a:spcBef>
              <a:tabLst/>
              <a:defRPr sz="1400">
                <a:solidFill>
                  <a:schemeClr val="tx1">
                    <a:lumMod val="50000"/>
                  </a:schemeClr>
                </a:solidFill>
                <a:latin typeface="Arial" panose="020B0604020202020204" pitchFamily="34" charset="0"/>
                <a:cs typeface="Arial" panose="020B0604020202020204" pitchFamily="34" charset="0"/>
              </a:defRPr>
            </a:lvl4pPr>
            <a:lvl5pPr marL="648000" indent="-216000">
              <a:spcBef>
                <a:spcPts val="1200"/>
              </a:spcBef>
              <a:buFont typeface="Arial" panose="020B0604020202020204" pitchFamily="34" charset="0"/>
              <a:buChar char="•"/>
              <a:defRPr sz="14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667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6248341" y="1295400"/>
            <a:ext cx="5670757" cy="4814888"/>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412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Two Horizontal Tex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5" name="Text Placeholder 4"/>
          <p:cNvSpPr>
            <a:spLocks noGrp="1"/>
          </p:cNvSpPr>
          <p:nvPr>
            <p:ph type="body" sz="quarter" idx="10"/>
          </p:nvPr>
        </p:nvSpPr>
        <p:spPr>
          <a:xfrm>
            <a:off x="282647" y="12953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282647" y="3809999"/>
            <a:ext cx="11629880"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15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Four Quadrant">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
        <p:nvSpPr>
          <p:cNvPr id="14" name="Text Placeholder 4"/>
          <p:cNvSpPr>
            <a:spLocks noGrp="1"/>
          </p:cNvSpPr>
          <p:nvPr>
            <p:ph type="body" sz="quarter" idx="10"/>
          </p:nvPr>
        </p:nvSpPr>
        <p:spPr>
          <a:xfrm>
            <a:off x="282647"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9"/>
          <p:cNvSpPr>
            <a:spLocks noGrp="1"/>
          </p:cNvSpPr>
          <p:nvPr>
            <p:ph type="body" sz="quarter" idx="11"/>
          </p:nvPr>
        </p:nvSpPr>
        <p:spPr>
          <a:xfrm>
            <a:off x="282647"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2"/>
          </p:nvPr>
        </p:nvSpPr>
        <p:spPr>
          <a:xfrm>
            <a:off x="6227795" y="12953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432000" indent="-216000" algn="l">
              <a:spcBef>
                <a:spcPts val="600"/>
              </a:spcBef>
              <a:tabLst/>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p:cNvSpPr>
            <a:spLocks noGrp="1"/>
          </p:cNvSpPr>
          <p:nvPr>
            <p:ph type="body" sz="quarter" idx="13"/>
          </p:nvPr>
        </p:nvSpPr>
        <p:spPr>
          <a:xfrm>
            <a:off x="6227795" y="3809999"/>
            <a:ext cx="5698196" cy="2286000"/>
          </a:xfrm>
          <a:prstGeom prst="rect">
            <a:avLst/>
          </a:prstGeom>
        </p:spPr>
        <p:txBody>
          <a:bodyPr lIns="0" tIns="0" rIns="0" bIns="0"/>
          <a:lstStyle>
            <a:lvl1pPr algn="l">
              <a:spcBef>
                <a:spcPts val="600"/>
              </a:spcBef>
              <a:defRPr sz="1200" b="1">
                <a:solidFill>
                  <a:schemeClr val="tx1">
                    <a:lumMod val="50000"/>
                  </a:schemeClr>
                </a:solidFill>
                <a:latin typeface="Arial" panose="020B0604020202020204" pitchFamily="34" charset="0"/>
                <a:cs typeface="Arial" panose="020B0604020202020204" pitchFamily="34" charset="0"/>
              </a:defRPr>
            </a:lvl1pPr>
            <a:lvl2pPr marL="0" indent="0" algn="l">
              <a:spcBef>
                <a:spcPts val="600"/>
              </a:spcBef>
              <a:buNone/>
              <a:defRPr sz="1200">
                <a:solidFill>
                  <a:schemeClr val="tx1">
                    <a:lumMod val="50000"/>
                  </a:schemeClr>
                </a:solidFill>
                <a:latin typeface="Arial" panose="020B0604020202020204" pitchFamily="34" charset="0"/>
                <a:cs typeface="Arial" panose="020B0604020202020204" pitchFamily="34" charset="0"/>
              </a:defRPr>
            </a:lvl2pPr>
            <a:lvl3pPr marL="216000" indent="-216000" algn="l">
              <a:spcBef>
                <a:spcPts val="600"/>
              </a:spcBef>
              <a:defRPr sz="1200">
                <a:solidFill>
                  <a:schemeClr val="tx1">
                    <a:lumMod val="50000"/>
                  </a:schemeClr>
                </a:solidFill>
                <a:latin typeface="Arial" panose="020B0604020202020204" pitchFamily="34" charset="0"/>
                <a:cs typeface="Arial" panose="020B0604020202020204" pitchFamily="34" charset="0"/>
              </a:defRPr>
            </a:lvl3pPr>
            <a:lvl4pPr marL="548640" indent="-274320" algn="l">
              <a:spcBef>
                <a:spcPts val="600"/>
              </a:spcBef>
              <a:defRPr sz="1200">
                <a:solidFill>
                  <a:schemeClr val="tx1">
                    <a:lumMod val="50000"/>
                  </a:schemeClr>
                </a:solidFill>
                <a:latin typeface="Arial" panose="020B0604020202020204" pitchFamily="34" charset="0"/>
                <a:cs typeface="Arial" panose="020B0604020202020204" pitchFamily="34" charset="0"/>
              </a:defRPr>
            </a:lvl4pPr>
            <a:lvl5pPr marL="648000" indent="-216000" algn="l">
              <a:spcBef>
                <a:spcPts val="600"/>
              </a:spcBef>
              <a:buFont typeface="Arial" panose="020B0604020202020204" pitchFamily="34" charset="0"/>
              <a:buChar char="•"/>
              <a:defRPr sz="1200">
                <a:solidFill>
                  <a:schemeClr val="tx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4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3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282291" y="178550"/>
            <a:ext cx="9423037" cy="523220"/>
          </a:xfrm>
          <a:prstGeom prst="rect">
            <a:avLst/>
          </a:prstGeom>
          <a:noFill/>
        </p:spPr>
        <p:txBody>
          <a:bodyPr wrap="square" lIns="45720" tIns="45720" rIns="45720" bIns="45720" rtlCol="0">
            <a:noAutofit/>
          </a:bodyPr>
          <a:lstStyle>
            <a:lvl1pPr algn="l">
              <a:defRPr lang="en-US" sz="2800" b="1" i="0" spc="-67">
                <a:solidFill>
                  <a:schemeClr val="tx1">
                    <a:lumMod val="75000"/>
                  </a:schemeClr>
                </a:solidFill>
                <a:latin typeface="Arial" panose="020B0604020202020204" pitchFamily="34" charset="0"/>
                <a:ea typeface="+mn-ea"/>
                <a:cs typeface="Arial" pitchFamily="34" charset="0"/>
              </a:defRPr>
            </a:lvl1pPr>
          </a:lstStyle>
          <a:p>
            <a:pPr marL="0" lvl="0" algn="l" defTabSz="609468"/>
            <a:r>
              <a:rPr lang="en-US"/>
              <a:t>Click to edit Master title style</a:t>
            </a:r>
            <a:endParaRPr lang="en-US" dirty="0"/>
          </a:p>
        </p:txBody>
      </p:sp>
    </p:spTree>
    <p:extLst>
      <p:ext uri="{BB962C8B-B14F-4D97-AF65-F5344CB8AC3E}">
        <p14:creationId xmlns:p14="http://schemas.microsoft.com/office/powerpoint/2010/main" val="109479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165">
          <p15:clr>
            <a:srgbClr val="FBAE40"/>
          </p15:clr>
        </p15:guide>
        <p15:guide id="3" pos="7502">
          <p15:clr>
            <a:srgbClr val="FBAE40"/>
          </p15:clr>
        </p15:guide>
        <p15:guide id="4" orient="horz" pos="816">
          <p15:clr>
            <a:srgbClr val="FBAE40"/>
          </p15:clr>
        </p15:guide>
        <p15:guide id="5" orient="horz" pos="96">
          <p15:clr>
            <a:srgbClr val="FBAE40"/>
          </p15:clr>
        </p15:guide>
        <p15:guide id="6" orient="horz" pos="384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17" name="Picture Placeholder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769965" y="1425879"/>
            <a:ext cx="3583294" cy="4359666"/>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
        <p:nvSpPr>
          <p:cNvPr id="18" name="TextBox 17"/>
          <p:cNvSpPr txBox="1"/>
          <p:nvPr userDrawn="1"/>
        </p:nvSpPr>
        <p:spPr bwMode="gray">
          <a:xfrm>
            <a:off x="4374560" y="3659600"/>
            <a:ext cx="7796140" cy="315407"/>
          </a:xfrm>
          <a:prstGeom prst="rect">
            <a:avLst/>
          </a:prstGeom>
          <a:noFill/>
        </p:spPr>
        <p:txBody>
          <a:bodyPr wrap="square" lIns="54610" tIns="54610" rIns="54610" bIns="54610" rtlCol="0" anchor="ctr" anchorCtr="0">
            <a:noAutofit/>
          </a:bodyPr>
          <a:lstStyle/>
          <a:p>
            <a:pPr algn="ctr"/>
            <a:r>
              <a:rPr lang="en-US" sz="1333" dirty="0">
                <a:solidFill>
                  <a:schemeClr val="tx1">
                    <a:lumMod val="65000"/>
                    <a:lumOff val="35000"/>
                  </a:schemeClr>
                </a:solidFill>
                <a:latin typeface="Arial" pitchFamily="34" charset="0"/>
                <a:cs typeface="Arial" pitchFamily="34" charset="0"/>
              </a:rPr>
              <a:t>Our Locations: U.S.A | U.K | China | Costa Rica | India | Mauritius | Philippines | Poland | Singapore</a:t>
            </a:r>
          </a:p>
        </p:txBody>
      </p:sp>
      <p:sp>
        <p:nvSpPr>
          <p:cNvPr id="19" name="TextBox 18"/>
          <p:cNvSpPr txBox="1"/>
          <p:nvPr userDrawn="1"/>
        </p:nvSpPr>
        <p:spPr bwMode="gray">
          <a:xfrm>
            <a:off x="5181398" y="2873118"/>
            <a:ext cx="6182462" cy="541174"/>
          </a:xfrm>
          <a:prstGeom prst="rect">
            <a:avLst/>
          </a:prstGeom>
          <a:noFill/>
        </p:spPr>
        <p:txBody>
          <a:bodyPr wrap="none" lIns="54610" tIns="54610" rIns="54610" bIns="54610" rtlCol="0" anchor="ctr" anchorCtr="0">
            <a:noAutofit/>
          </a:bodyPr>
          <a:lstStyle/>
          <a:p>
            <a:pPr algn="ctr"/>
            <a:r>
              <a:rPr lang="en-US" sz="2800" b="1" dirty="0">
                <a:solidFill>
                  <a:schemeClr val="accent2"/>
                </a:solidFill>
                <a:latin typeface="Arial" charset="0"/>
                <a:ea typeface="Arial" charset="0"/>
                <a:cs typeface="Arial" charset="0"/>
              </a:rPr>
              <a:t>Customer Engagement Reimagined</a:t>
            </a:r>
          </a:p>
        </p:txBody>
      </p:sp>
      <p:sp>
        <p:nvSpPr>
          <p:cNvPr id="20" name="TextBox 19"/>
          <p:cNvSpPr txBox="1"/>
          <p:nvPr userDrawn="1"/>
        </p:nvSpPr>
        <p:spPr bwMode="gray">
          <a:xfrm>
            <a:off x="6432293" y="1819291"/>
            <a:ext cx="3680673" cy="941283"/>
          </a:xfrm>
          <a:prstGeom prst="rect">
            <a:avLst/>
          </a:prstGeom>
          <a:noFill/>
        </p:spPr>
        <p:txBody>
          <a:bodyPr wrap="square" lIns="54610" tIns="54610" rIns="54610" bIns="54610" rtlCol="0" anchor="ctr" anchorCtr="0">
            <a:noAutofit/>
          </a:bodyPr>
          <a:lstStyle/>
          <a:p>
            <a:r>
              <a:rPr lang="en-US" sz="5400" b="1" dirty="0">
                <a:solidFill>
                  <a:schemeClr val="tx1">
                    <a:lumMod val="65000"/>
                    <a:lumOff val="35000"/>
                  </a:schemeClr>
                </a:solidFill>
                <a:latin typeface="Arial" charset="0"/>
                <a:ea typeface="Arial" charset="0"/>
                <a:cs typeface="Arial" charset="0"/>
              </a:rPr>
              <a:t>Thank You</a:t>
            </a:r>
          </a:p>
        </p:txBody>
      </p:sp>
      <p:grpSp>
        <p:nvGrpSpPr>
          <p:cNvPr id="4" name="Group 3"/>
          <p:cNvGrpSpPr/>
          <p:nvPr userDrawn="1"/>
        </p:nvGrpSpPr>
        <p:grpSpPr>
          <a:xfrm>
            <a:off x="6051647" y="4170008"/>
            <a:ext cx="4441967" cy="822960"/>
            <a:chOff x="5832537" y="4170008"/>
            <a:chExt cx="4441967" cy="822960"/>
          </a:xfrm>
        </p:grpSpPr>
        <p:pic>
          <p:nvPicPr>
            <p:cNvPr id="21" name="Picture 20">
              <a:hlinkClick r:id="rId3"/>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832537" y="4170008"/>
              <a:ext cx="822960" cy="822960"/>
            </a:xfrm>
            <a:prstGeom prst="rect">
              <a:avLst/>
            </a:prstGeom>
          </p:spPr>
        </p:pic>
        <p:pic>
          <p:nvPicPr>
            <p:cNvPr id="22" name="Picture 21">
              <a:hlinkClick r:id="rId5"/>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7642040" y="4170008"/>
              <a:ext cx="822960" cy="822960"/>
            </a:xfrm>
            <a:prstGeom prst="rect">
              <a:avLst/>
            </a:prstGeom>
          </p:spPr>
        </p:pic>
        <p:pic>
          <p:nvPicPr>
            <p:cNvPr id="23" name="Picture 22">
              <a:hlinkClick r:id="rId7"/>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bwMode="gray">
            <a:xfrm>
              <a:off x="9451544" y="4170008"/>
              <a:ext cx="822960" cy="822960"/>
            </a:xfrm>
            <a:prstGeom prst="rect">
              <a:avLst/>
            </a:prstGeom>
          </p:spPr>
        </p:pic>
      </p:grpSp>
      <p:sp>
        <p:nvSpPr>
          <p:cNvPr id="24" name="TextBox 23"/>
          <p:cNvSpPr txBox="1"/>
          <p:nvPr userDrawn="1"/>
        </p:nvSpPr>
        <p:spPr bwMode="gray">
          <a:xfrm>
            <a:off x="502679" y="933278"/>
            <a:ext cx="11376000" cy="396000"/>
          </a:xfrm>
          <a:prstGeom prst="rect">
            <a:avLst/>
          </a:prstGeom>
          <a:solidFill>
            <a:schemeClr val="bg1"/>
          </a:solidFill>
        </p:spPr>
        <p:txBody>
          <a:bodyPr wrap="square" lIns="54610" tIns="54610" rIns="54610" bIns="54610" rtlCol="0" anchor="ctr" anchorCtr="0">
            <a:noAutofit/>
          </a:bodyPr>
          <a:lstStyle/>
          <a:p>
            <a:pPr algn="ctr"/>
            <a:endParaRPr lang="en-US" sz="1333"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20000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 y="6386393"/>
            <a:ext cx="12192000" cy="495775"/>
          </a:xfrm>
          <a:prstGeom prst="rect">
            <a:avLst/>
          </a:prstGeom>
          <a:solidFill>
            <a:schemeClr val="tx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9" dirty="0"/>
          </a:p>
        </p:txBody>
      </p:sp>
      <p:sp>
        <p:nvSpPr>
          <p:cNvPr id="6" name="TextBox 5"/>
          <p:cNvSpPr txBox="1"/>
          <p:nvPr/>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7" name="Picture 6"/>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12704" y="1045318"/>
            <a:ext cx="12234879" cy="296475"/>
          </a:xfrm>
          <a:prstGeom prst="rect">
            <a:avLst/>
          </a:prstGeom>
        </p:spPr>
      </p:pic>
      <p:sp>
        <p:nvSpPr>
          <p:cNvPr id="13" name="TextBox 12"/>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5" name="TextBox 4"/>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sp>
        <p:nvSpPr>
          <p:cNvPr id="14" name="TextBox 13"/>
          <p:cNvSpPr txBox="1"/>
          <p:nvPr/>
        </p:nvSpPr>
        <p:spPr>
          <a:xfrm>
            <a:off x="142655" y="6525074"/>
            <a:ext cx="3752069"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www.csscorp.com</a:t>
            </a:r>
          </a:p>
        </p:txBody>
      </p:sp>
      <p:pic>
        <p:nvPicPr>
          <p:cNvPr id="15" name="Picture 14"/>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12704" y="1045318"/>
            <a:ext cx="12234879" cy="296475"/>
          </a:xfrm>
          <a:prstGeom prst="rect">
            <a:avLst/>
          </a:prstGeom>
        </p:spPr>
      </p:pic>
      <p:sp>
        <p:nvSpPr>
          <p:cNvPr id="17" name="TextBox 16"/>
          <p:cNvSpPr txBox="1">
            <a:spLocks/>
          </p:cNvSpPr>
          <p:nvPr/>
        </p:nvSpPr>
        <p:spPr>
          <a:xfrm>
            <a:off x="6073852" y="6486602"/>
            <a:ext cx="725104" cy="307776"/>
          </a:xfrm>
          <a:prstGeom prst="rect">
            <a:avLst/>
          </a:prstGeom>
        </p:spPr>
        <p:txBody>
          <a:bodyPr/>
          <a:lstStyle>
            <a:defPPr>
              <a:defRPr lang="en-US"/>
            </a:defPPr>
            <a:lvl1pPr algn="ctr">
              <a:defRPr sz="1200" b="1">
                <a:solidFill>
                  <a:schemeClr val="bg1"/>
                </a:solidFill>
                <a:latin typeface="Arial" panose="020B0604020202020204" pitchFamily="34" charset="0"/>
                <a:cs typeface="Arial" panose="020B0604020202020204" pitchFamily="34" charset="0"/>
              </a:defRPr>
            </a:lvl1pPr>
          </a:lstStyle>
          <a:p>
            <a:pPr lvl="0"/>
            <a:fld id="{A4AC7E2A-A4A0-47A7-91D8-6F5D82F7BC2F}" type="slidenum">
              <a:rPr lang="en-US" sz="1200" smtClean="0"/>
              <a:pPr lvl="0"/>
              <a:t>‹#›</a:t>
            </a:fld>
            <a:endParaRPr lang="en-US" sz="1200" dirty="0"/>
          </a:p>
        </p:txBody>
      </p:sp>
      <p:sp>
        <p:nvSpPr>
          <p:cNvPr id="18" name="TextBox 17"/>
          <p:cNvSpPr txBox="1">
            <a:spLocks/>
          </p:cNvSpPr>
          <p:nvPr/>
        </p:nvSpPr>
        <p:spPr>
          <a:xfrm>
            <a:off x="8490778" y="6465003"/>
            <a:ext cx="34444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Customer Engagement Reimagined</a:t>
            </a:r>
          </a:p>
        </p:txBody>
      </p:sp>
      <p:pic>
        <p:nvPicPr>
          <p:cNvPr id="2" name="Picture 1"/>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0" y="2032424"/>
            <a:ext cx="12192000" cy="2793151"/>
          </a:xfrm>
          <a:prstGeom prst="rect">
            <a:avLst/>
          </a:prstGeom>
        </p:spPr>
      </p:pic>
      <p:pic>
        <p:nvPicPr>
          <p:cNvPr id="16" name="Picture 1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9936298" y="190382"/>
            <a:ext cx="1955760" cy="631710"/>
          </a:xfrm>
          <a:prstGeom prst="rect">
            <a:avLst/>
          </a:prstGeom>
        </p:spPr>
      </p:pic>
    </p:spTree>
    <p:extLst>
      <p:ext uri="{BB962C8B-B14F-4D97-AF65-F5344CB8AC3E}">
        <p14:creationId xmlns:p14="http://schemas.microsoft.com/office/powerpoint/2010/main" val="16855053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9" r:id="rId7"/>
    <p:sldLayoutId id="2147483705"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0" indent="0" algn="r" defTabSz="609468" rtl="0" eaLnBrk="1" latinLnBrk="0" hangingPunct="1">
        <a:spcBef>
          <a:spcPct val="20000"/>
        </a:spcBef>
        <a:buFont typeface="Arial"/>
        <a:buNone/>
        <a:defRPr lang="en-US" sz="1600" kern="1200" dirty="0" smtClean="0">
          <a:solidFill>
            <a:schemeClr val="bg1"/>
          </a:solidFill>
          <a:latin typeface="Arial" pitchFamily="34" charset="0"/>
          <a:ea typeface="+mn-ea"/>
          <a:cs typeface="Arial" pitchFamily="34" charset="0"/>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p:txBody>
          <a:bodyPr/>
          <a:lstStyle/>
          <a:p>
            <a:r>
              <a:rPr lang="en-US" dirty="0"/>
              <a:t>Agile SCRUM Basics</a:t>
            </a:r>
            <a:endParaRPr lang="en-IN" dirty="0"/>
          </a:p>
        </p:txBody>
      </p:sp>
    </p:spTree>
    <p:extLst>
      <p:ext uri="{BB962C8B-B14F-4D97-AF65-F5344CB8AC3E}">
        <p14:creationId xmlns:p14="http://schemas.microsoft.com/office/powerpoint/2010/main" val="8224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269846"/>
            <a:ext cx="10972801" cy="731838"/>
          </a:xfrm>
        </p:spPr>
        <p:txBody>
          <a:bodyPr/>
          <a:lstStyle/>
          <a:p>
            <a:pPr algn="l"/>
            <a:r>
              <a:rPr lang="en-US" dirty="0">
                <a:latin typeface="Algerian" panose="04020705040A02060702" pitchFamily="82" charset="0"/>
              </a:rPr>
              <a:t>Project management - Kanban</a:t>
            </a:r>
            <a:endParaRPr lang="en-IN" dirty="0">
              <a:latin typeface="Algerian" panose="04020705040A02060702" pitchFamily="82" charset="0"/>
            </a:endParaRPr>
          </a:p>
        </p:txBody>
      </p:sp>
      <p:pic>
        <p:nvPicPr>
          <p:cNvPr id="4" name="Picture 3"/>
          <p:cNvPicPr>
            <a:picLocks noChangeAspect="1"/>
          </p:cNvPicPr>
          <p:nvPr/>
        </p:nvPicPr>
        <p:blipFill>
          <a:blip r:embed="rId3"/>
          <a:stretch>
            <a:fillRect/>
          </a:stretch>
        </p:blipFill>
        <p:spPr>
          <a:xfrm>
            <a:off x="1115940" y="2283156"/>
            <a:ext cx="10070955" cy="4574844"/>
          </a:xfrm>
          <a:prstGeom prst="rect">
            <a:avLst/>
          </a:prstGeom>
        </p:spPr>
      </p:pic>
      <p:sp>
        <p:nvSpPr>
          <p:cNvPr id="3" name="Rectangle: Rounded Corners 2"/>
          <p:cNvSpPr/>
          <p:nvPr/>
        </p:nvSpPr>
        <p:spPr>
          <a:xfrm>
            <a:off x="970384" y="1231641"/>
            <a:ext cx="10216511" cy="70912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Kanban</a:t>
            </a:r>
            <a:r>
              <a:rPr lang="en-US" sz="2800" dirty="0">
                <a:solidFill>
                  <a:schemeClr val="tx1"/>
                </a:solidFill>
              </a:rPr>
              <a:t> is a visual signal that's used to trigger an action</a:t>
            </a:r>
            <a:endParaRPr lang="en-US" sz="2800" dirty="0"/>
          </a:p>
        </p:txBody>
      </p:sp>
    </p:spTree>
    <p:extLst>
      <p:ext uri="{BB962C8B-B14F-4D97-AF65-F5344CB8AC3E}">
        <p14:creationId xmlns:p14="http://schemas.microsoft.com/office/powerpoint/2010/main" val="34445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838200" y="225646"/>
            <a:ext cx="10515600" cy="625472"/>
          </a:xfrm>
        </p:spPr>
        <p:txBody>
          <a:bodyPr/>
          <a:lstStyle/>
          <a:p>
            <a:pPr eaLnBrk="1" hangingPunct="1"/>
            <a:r>
              <a:rPr lang="en-US" altLang="en-US" b="1" dirty="0"/>
              <a:t>Scrum Framework</a:t>
            </a:r>
          </a:p>
        </p:txBody>
      </p:sp>
      <p:grpSp>
        <p:nvGrpSpPr>
          <p:cNvPr id="35843" name="Group 2"/>
          <p:cNvGrpSpPr>
            <a:grpSpLocks/>
          </p:cNvGrpSpPr>
          <p:nvPr/>
        </p:nvGrpSpPr>
        <p:grpSpPr bwMode="auto">
          <a:xfrm>
            <a:off x="2175510" y="971550"/>
            <a:ext cx="3726180" cy="1840230"/>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5863"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Product owner</a:t>
              </a:r>
            </a:p>
            <a:p>
              <a:pPr eaLnBrk="1" hangingPunct="1">
                <a:buClr>
                  <a:srgbClr val="FFFFFF"/>
                </a:buClr>
                <a:buSzPct val="125000"/>
                <a:buFont typeface="Gill Sans" pitchFamily="1" charset="0"/>
                <a:buChar char="•"/>
              </a:pPr>
              <a:r>
                <a:rPr lang="en-US" altLang="en-US" sz="2520">
                  <a:solidFill>
                    <a:srgbClr val="FFFFFF"/>
                  </a:solidFill>
                </a:rPr>
                <a:t>ScrumMaster</a:t>
              </a:r>
            </a:p>
            <a:p>
              <a:pPr eaLnBrk="1" hangingPunct="1">
                <a:buClr>
                  <a:srgbClr val="FFFFFF"/>
                </a:buClr>
                <a:buSzPct val="125000"/>
                <a:buFont typeface="Gill Sans" pitchFamily="1" charset="0"/>
                <a:buChar char="•"/>
              </a:pPr>
              <a:r>
                <a:rPr lang="en-US" altLang="en-US" sz="2520">
                  <a:solidFill>
                    <a:srgbClr val="FFFFFF"/>
                  </a:solidFill>
                </a:rPr>
                <a:t>Team</a:t>
              </a:r>
            </a:p>
          </p:txBody>
        </p:sp>
        <p:sp>
          <p:nvSpPr>
            <p:cNvPr id="35864"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65"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66"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67"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68"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69"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Roles</a:t>
              </a:r>
            </a:p>
          </p:txBody>
        </p:sp>
      </p:grpSp>
      <p:grpSp>
        <p:nvGrpSpPr>
          <p:cNvPr id="35844" name="Group 11"/>
          <p:cNvGrpSpPr>
            <a:grpSpLocks/>
          </p:cNvGrpSpPr>
          <p:nvPr/>
        </p:nvGrpSpPr>
        <p:grpSpPr bwMode="auto">
          <a:xfrm>
            <a:off x="4370070" y="2423160"/>
            <a:ext cx="3726180" cy="2274570"/>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5855"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Sprint planning</a:t>
              </a:r>
            </a:p>
            <a:p>
              <a:pPr eaLnBrk="1" hangingPunct="1">
                <a:buClr>
                  <a:srgbClr val="FFFFFF"/>
                </a:buClr>
                <a:buSzPct val="125000"/>
                <a:buFont typeface="Gill Sans" pitchFamily="1" charset="0"/>
                <a:buChar char="•"/>
              </a:pPr>
              <a:r>
                <a:rPr lang="en-US" altLang="en-US" sz="2520">
                  <a:solidFill>
                    <a:srgbClr val="FFFFFF"/>
                  </a:solidFill>
                </a:rPr>
                <a:t>Sprint review</a:t>
              </a:r>
            </a:p>
            <a:p>
              <a:pPr eaLnBrk="1" hangingPunct="1">
                <a:buClr>
                  <a:srgbClr val="FFFFFF"/>
                </a:buClr>
                <a:buSzPct val="125000"/>
                <a:buFont typeface="Gill Sans" pitchFamily="1" charset="0"/>
                <a:buChar char="•"/>
              </a:pPr>
              <a:r>
                <a:rPr lang="en-US" altLang="en-US" sz="2520">
                  <a:solidFill>
                    <a:srgbClr val="FFFFFF"/>
                  </a:solidFill>
                </a:rPr>
                <a:t>Sprint retrospective</a:t>
              </a:r>
            </a:p>
            <a:p>
              <a:pPr eaLnBrk="1" hangingPunct="1">
                <a:buClr>
                  <a:srgbClr val="FFFFFF"/>
                </a:buClr>
                <a:buSzPct val="125000"/>
                <a:buFont typeface="Gill Sans" pitchFamily="1" charset="0"/>
                <a:buChar char="•"/>
              </a:pPr>
              <a:r>
                <a:rPr lang="en-US" altLang="en-US" sz="2520">
                  <a:solidFill>
                    <a:srgbClr val="FFFFFF"/>
                  </a:solidFill>
                </a:rPr>
                <a:t>Daily scrum meeting</a:t>
              </a:r>
            </a:p>
          </p:txBody>
        </p:sp>
        <p:sp>
          <p:nvSpPr>
            <p:cNvPr id="35856"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57"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58"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59"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60"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61"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Ceremonies</a:t>
              </a:r>
            </a:p>
          </p:txBody>
        </p:sp>
      </p:grpSp>
      <p:grpSp>
        <p:nvGrpSpPr>
          <p:cNvPr id="35845" name="Group 20"/>
          <p:cNvGrpSpPr>
            <a:grpSpLocks/>
          </p:cNvGrpSpPr>
          <p:nvPr/>
        </p:nvGrpSpPr>
        <p:grpSpPr bwMode="auto">
          <a:xfrm>
            <a:off x="6118860" y="4594860"/>
            <a:ext cx="3726180" cy="1840230"/>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5847"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Product backlog</a:t>
              </a:r>
            </a:p>
            <a:p>
              <a:pPr eaLnBrk="1" hangingPunct="1">
                <a:buClr>
                  <a:srgbClr val="FFFFFF"/>
                </a:buClr>
                <a:buSzPct val="125000"/>
                <a:buFont typeface="Gill Sans" pitchFamily="1" charset="0"/>
                <a:buChar char="•"/>
              </a:pPr>
              <a:r>
                <a:rPr lang="en-US" altLang="en-US" sz="2520">
                  <a:solidFill>
                    <a:srgbClr val="FFFFFF"/>
                  </a:solidFill>
                </a:rPr>
                <a:t>Sprint backlog</a:t>
              </a:r>
            </a:p>
            <a:p>
              <a:pPr eaLnBrk="1" hangingPunct="1">
                <a:buClr>
                  <a:srgbClr val="FFFFFF"/>
                </a:buClr>
                <a:buSzPct val="125000"/>
                <a:buFont typeface="Gill Sans" pitchFamily="1" charset="0"/>
                <a:buChar char="•"/>
              </a:pPr>
              <a:r>
                <a:rPr lang="en-US" altLang="en-US" sz="2520">
                  <a:solidFill>
                    <a:srgbClr val="FFFFFF"/>
                  </a:solidFill>
                </a:rPr>
                <a:t>Burndown charts</a:t>
              </a:r>
            </a:p>
          </p:txBody>
        </p:sp>
        <p:sp>
          <p:nvSpPr>
            <p:cNvPr id="35848"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49"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50"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5851"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52"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5853"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Artifacts</a:t>
              </a:r>
            </a:p>
          </p:txBody>
        </p:sp>
      </p:grpSp>
    </p:spTree>
    <p:extLst>
      <p:ext uri="{BB962C8B-B14F-4D97-AF65-F5344CB8AC3E}">
        <p14:creationId xmlns:p14="http://schemas.microsoft.com/office/powerpoint/2010/main" val="14531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32435" y="193362"/>
            <a:ext cx="10515600" cy="625472"/>
          </a:xfrm>
        </p:spPr>
        <p:txBody>
          <a:bodyPr/>
          <a:lstStyle/>
          <a:p>
            <a:pPr eaLnBrk="1" hangingPunct="1"/>
            <a:r>
              <a:rPr lang="en-US" altLang="en-US" b="1" dirty="0"/>
              <a:t>Scrum Framework</a:t>
            </a:r>
          </a:p>
        </p:txBody>
      </p:sp>
      <p:grpSp>
        <p:nvGrpSpPr>
          <p:cNvPr id="37891" name="Group 2"/>
          <p:cNvGrpSpPr>
            <a:grpSpLocks/>
          </p:cNvGrpSpPr>
          <p:nvPr/>
        </p:nvGrpSpPr>
        <p:grpSpPr bwMode="auto">
          <a:xfrm>
            <a:off x="4370070" y="2423160"/>
            <a:ext cx="3726180" cy="2274570"/>
            <a:chOff x="0" y="0"/>
            <a:chExt cx="2608" cy="1592"/>
          </a:xfrm>
        </p:grpSpPr>
        <p:sp>
          <p:nvSpPr>
            <p:cNvPr id="22531" name="AutoShape 3"/>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7910" name="Rectangle 4"/>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a:solidFill>
                    <a:srgbClr val="B3B3B3"/>
                  </a:solidFill>
                </a:rPr>
                <a:t>Sprint planning</a:t>
              </a:r>
            </a:p>
            <a:p>
              <a:pPr eaLnBrk="1" hangingPunct="1">
                <a:buClr>
                  <a:srgbClr val="B3B3B3"/>
                </a:buClr>
                <a:buSzPct val="125000"/>
                <a:buFont typeface="Lucida Grande" pitchFamily="1" charset="0"/>
                <a:buChar char="•"/>
              </a:pPr>
              <a:r>
                <a:rPr lang="en-US" altLang="en-US" sz="2520">
                  <a:solidFill>
                    <a:srgbClr val="B3B3B3"/>
                  </a:solidFill>
                </a:rPr>
                <a:t>Sprint review</a:t>
              </a:r>
            </a:p>
            <a:p>
              <a:pPr eaLnBrk="1" hangingPunct="1">
                <a:buClr>
                  <a:srgbClr val="B3B3B3"/>
                </a:buClr>
                <a:buSzPct val="125000"/>
                <a:buFont typeface="Lucida Grande" pitchFamily="1" charset="0"/>
                <a:buChar char="•"/>
              </a:pPr>
              <a:r>
                <a:rPr lang="en-US" altLang="en-US" sz="2520">
                  <a:solidFill>
                    <a:srgbClr val="B3B3B3"/>
                  </a:solidFill>
                </a:rPr>
                <a:t>Sprint retrospective</a:t>
              </a:r>
            </a:p>
            <a:p>
              <a:pPr eaLnBrk="1" hangingPunct="1">
                <a:buClr>
                  <a:srgbClr val="B3B3B3"/>
                </a:buClr>
                <a:buSzPct val="125000"/>
                <a:buFont typeface="Lucida Grande" pitchFamily="1" charset="0"/>
                <a:buChar char="•"/>
              </a:pPr>
              <a:r>
                <a:rPr lang="en-US" altLang="en-US" sz="2520">
                  <a:solidFill>
                    <a:srgbClr val="B3B3B3"/>
                  </a:solidFill>
                </a:rPr>
                <a:t>Daily scrum meeting</a:t>
              </a:r>
            </a:p>
          </p:txBody>
        </p:sp>
        <p:sp>
          <p:nvSpPr>
            <p:cNvPr id="37911" name="Rectangle 5"/>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12"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913"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914" name="Rectangle 8"/>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15" name="Rectangle 9"/>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16" name="Rectangle 10"/>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Ceremonies</a:t>
              </a:r>
            </a:p>
          </p:txBody>
        </p:sp>
      </p:grpSp>
      <p:sp>
        <p:nvSpPr>
          <p:cNvPr id="22539" name="AutoShape 11"/>
          <p:cNvSpPr>
            <a:spLocks/>
          </p:cNvSpPr>
          <p:nvPr/>
        </p:nvSpPr>
        <p:spPr bwMode="auto">
          <a:xfrm>
            <a:off x="6130290" y="4594860"/>
            <a:ext cx="3714750" cy="1840230"/>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7893" name="Rectangle 12"/>
          <p:cNvSpPr>
            <a:spLocks/>
          </p:cNvSpPr>
          <p:nvPr/>
        </p:nvSpPr>
        <p:spPr bwMode="auto">
          <a:xfrm>
            <a:off x="6256020" y="5154930"/>
            <a:ext cx="339471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a:solidFill>
                  <a:srgbClr val="B3B3B3"/>
                </a:solidFill>
              </a:rPr>
              <a:t>Product backlog</a:t>
            </a:r>
          </a:p>
          <a:p>
            <a:pPr eaLnBrk="1" hangingPunct="1">
              <a:buClr>
                <a:srgbClr val="B3B3B3"/>
              </a:buClr>
              <a:buSzPct val="125000"/>
              <a:buFont typeface="Lucida Grande" pitchFamily="1" charset="0"/>
              <a:buChar char="•"/>
            </a:pPr>
            <a:r>
              <a:rPr lang="en-US" altLang="en-US" sz="2520">
                <a:solidFill>
                  <a:srgbClr val="B3B3B3"/>
                </a:solidFill>
              </a:rPr>
              <a:t>Sprint backlog</a:t>
            </a:r>
          </a:p>
          <a:p>
            <a:pPr eaLnBrk="1" hangingPunct="1">
              <a:buClr>
                <a:srgbClr val="B3B3B3"/>
              </a:buClr>
              <a:buSzPct val="125000"/>
              <a:buFont typeface="Lucida Grande" pitchFamily="1" charset="0"/>
              <a:buChar char="•"/>
            </a:pPr>
            <a:r>
              <a:rPr lang="en-US" altLang="en-US" sz="2520">
                <a:solidFill>
                  <a:srgbClr val="B3B3B3"/>
                </a:solidFill>
              </a:rPr>
              <a:t>Burndown charts</a:t>
            </a:r>
          </a:p>
        </p:txBody>
      </p:sp>
      <p:sp>
        <p:nvSpPr>
          <p:cNvPr id="37894" name="Rectangle 13"/>
          <p:cNvSpPr>
            <a:spLocks/>
          </p:cNvSpPr>
          <p:nvPr/>
        </p:nvSpPr>
        <p:spPr bwMode="auto">
          <a:xfrm>
            <a:off x="6553200" y="4594860"/>
            <a:ext cx="1714500" cy="53721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895" name="AutoShape 14"/>
          <p:cNvSpPr>
            <a:spLocks/>
          </p:cNvSpPr>
          <p:nvPr/>
        </p:nvSpPr>
        <p:spPr bwMode="auto">
          <a:xfrm rot="10800000">
            <a:off x="8164830" y="4720590"/>
            <a:ext cx="445770" cy="411480"/>
          </a:xfrm>
          <a:custGeom>
            <a:avLst/>
            <a:gdLst>
              <a:gd name="T0" fmla="*/ 2147483646 w 21600"/>
              <a:gd name="T1" fmla="*/ 276199727 h 21600"/>
              <a:gd name="T2" fmla="*/ 88752578 w 21600"/>
              <a:gd name="T3" fmla="*/ 2147483646 h 21600"/>
              <a:gd name="T4" fmla="*/ 0 w 21600"/>
              <a:gd name="T5" fmla="*/ 2147483646 h 21600"/>
              <a:gd name="T6" fmla="*/ 2147483646 w 21600"/>
              <a:gd name="T7" fmla="*/ 2147483646 h 21600"/>
              <a:gd name="T8" fmla="*/ 2147483646 w 21600"/>
              <a:gd name="T9" fmla="*/ 0 h 21600"/>
              <a:gd name="T10" fmla="*/ 2147483646 w 21600"/>
              <a:gd name="T11" fmla="*/ 276199727 h 21600"/>
              <a:gd name="T12" fmla="*/ 2147483646 w 21600"/>
              <a:gd name="T13" fmla="*/ 276199727 h 21600"/>
              <a:gd name="T14" fmla="*/ 2147483646 w 21600"/>
              <a:gd name="T15" fmla="*/ 27619972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896" name="AutoShape 15"/>
          <p:cNvSpPr>
            <a:spLocks/>
          </p:cNvSpPr>
          <p:nvPr/>
        </p:nvSpPr>
        <p:spPr bwMode="auto">
          <a:xfrm>
            <a:off x="6118860" y="4594860"/>
            <a:ext cx="445770" cy="411480"/>
          </a:xfrm>
          <a:custGeom>
            <a:avLst/>
            <a:gdLst>
              <a:gd name="T0" fmla="*/ 2147483646 w 21600"/>
              <a:gd name="T1" fmla="*/ 276199727 h 21600"/>
              <a:gd name="T2" fmla="*/ 88752578 w 21600"/>
              <a:gd name="T3" fmla="*/ 2147483646 h 21600"/>
              <a:gd name="T4" fmla="*/ 0 w 21600"/>
              <a:gd name="T5" fmla="*/ 2147483646 h 21600"/>
              <a:gd name="T6" fmla="*/ 2147483646 w 21600"/>
              <a:gd name="T7" fmla="*/ 2147483646 h 21600"/>
              <a:gd name="T8" fmla="*/ 2147483646 w 21600"/>
              <a:gd name="T9" fmla="*/ 0 h 21600"/>
              <a:gd name="T10" fmla="*/ 2147483646 w 21600"/>
              <a:gd name="T11" fmla="*/ 276199727 h 21600"/>
              <a:gd name="T12" fmla="*/ 2147483646 w 21600"/>
              <a:gd name="T13" fmla="*/ 276199727 h 21600"/>
              <a:gd name="T14" fmla="*/ 2147483646 w 21600"/>
              <a:gd name="T15" fmla="*/ 27619972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897" name="Rectangle 16"/>
          <p:cNvSpPr>
            <a:spLocks/>
          </p:cNvSpPr>
          <p:nvPr/>
        </p:nvSpPr>
        <p:spPr bwMode="auto">
          <a:xfrm>
            <a:off x="6118860" y="4903470"/>
            <a:ext cx="560070"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898" name="Rectangle 17"/>
          <p:cNvSpPr>
            <a:spLocks/>
          </p:cNvSpPr>
          <p:nvPr/>
        </p:nvSpPr>
        <p:spPr bwMode="auto">
          <a:xfrm>
            <a:off x="8050530" y="4594860"/>
            <a:ext cx="560070"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899" name="Rectangle 18"/>
          <p:cNvSpPr>
            <a:spLocks/>
          </p:cNvSpPr>
          <p:nvPr/>
        </p:nvSpPr>
        <p:spPr bwMode="auto">
          <a:xfrm>
            <a:off x="6267450" y="4606290"/>
            <a:ext cx="190881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Artifacts</a:t>
            </a:r>
          </a:p>
        </p:txBody>
      </p:sp>
      <p:grpSp>
        <p:nvGrpSpPr>
          <p:cNvPr id="37900" name="Group 19"/>
          <p:cNvGrpSpPr>
            <a:grpSpLocks/>
          </p:cNvGrpSpPr>
          <p:nvPr/>
        </p:nvGrpSpPr>
        <p:grpSpPr bwMode="auto">
          <a:xfrm>
            <a:off x="2175510" y="971550"/>
            <a:ext cx="3726180" cy="1840230"/>
            <a:chOff x="0" y="0"/>
            <a:chExt cx="2608" cy="1288"/>
          </a:xfrm>
        </p:grpSpPr>
        <p:sp>
          <p:nvSpPr>
            <p:cNvPr id="22548" name="AutoShape 20"/>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7902" name="Rectangle 21"/>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Product owner</a:t>
              </a:r>
            </a:p>
            <a:p>
              <a:pPr eaLnBrk="1" hangingPunct="1">
                <a:buClr>
                  <a:srgbClr val="FFFFFF"/>
                </a:buClr>
                <a:buSzPct val="125000"/>
                <a:buFont typeface="Gill Sans" pitchFamily="1" charset="0"/>
                <a:buChar char="•"/>
              </a:pPr>
              <a:r>
                <a:rPr lang="en-US" altLang="en-US" sz="2520">
                  <a:solidFill>
                    <a:srgbClr val="FFFFFF"/>
                  </a:solidFill>
                </a:rPr>
                <a:t>ScrumMaster</a:t>
              </a:r>
            </a:p>
            <a:p>
              <a:pPr eaLnBrk="1" hangingPunct="1">
                <a:buClr>
                  <a:srgbClr val="FFFFFF"/>
                </a:buClr>
                <a:buSzPct val="125000"/>
                <a:buFont typeface="Gill Sans" pitchFamily="1" charset="0"/>
                <a:buChar char="•"/>
              </a:pPr>
              <a:r>
                <a:rPr lang="en-US" altLang="en-US" sz="2520">
                  <a:solidFill>
                    <a:srgbClr val="FFFFFF"/>
                  </a:solidFill>
                </a:rPr>
                <a:t>Team</a:t>
              </a:r>
            </a:p>
          </p:txBody>
        </p:sp>
        <p:sp>
          <p:nvSpPr>
            <p:cNvPr id="37903" name="Rectangle 22"/>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04" name="AutoShape 23"/>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905" name="AutoShape 24"/>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37906" name="Rectangle 25"/>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07" name="Rectangle 26"/>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37908" name="Rectangle 27"/>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Roles</a:t>
              </a:r>
            </a:p>
          </p:txBody>
        </p:sp>
      </p:grpSp>
    </p:spTree>
    <p:extLst>
      <p:ext uri="{BB962C8B-B14F-4D97-AF65-F5344CB8AC3E}">
        <p14:creationId xmlns:p14="http://schemas.microsoft.com/office/powerpoint/2010/main" val="96380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53693" y="163651"/>
            <a:ext cx="10515600" cy="625472"/>
          </a:xfrm>
        </p:spPr>
        <p:txBody>
          <a:bodyPr/>
          <a:lstStyle/>
          <a:p>
            <a:r>
              <a:rPr lang="en-US" altLang="en-US" b="1" dirty="0"/>
              <a:t>Product owner</a:t>
            </a:r>
          </a:p>
        </p:txBody>
      </p:sp>
      <p:sp>
        <p:nvSpPr>
          <p:cNvPr id="39939" name="Rectangle 2"/>
          <p:cNvSpPr>
            <a:spLocks noGrp="1" noChangeArrowheads="1"/>
          </p:cNvSpPr>
          <p:nvPr>
            <p:ph type="body" idx="1"/>
          </p:nvPr>
        </p:nvSpPr>
        <p:spPr/>
        <p:txBody>
          <a:bodyPr/>
          <a:lstStyle/>
          <a:p>
            <a:pPr marL="1085850" indent="-457200" algn="l">
              <a:spcBef>
                <a:spcPts val="990"/>
              </a:spcBef>
              <a:buFont typeface="Arial" panose="020B0604020202020204" pitchFamily="34" charset="0"/>
              <a:buChar char="•"/>
            </a:pPr>
            <a:r>
              <a:rPr lang="en-US" altLang="en-US" sz="2970" dirty="0">
                <a:solidFill>
                  <a:schemeClr val="tx1"/>
                </a:solidFill>
              </a:rPr>
              <a:t>Define the features of the product</a:t>
            </a:r>
          </a:p>
          <a:p>
            <a:pPr marL="1085850" indent="-457200" algn="l">
              <a:spcBef>
                <a:spcPts val="990"/>
              </a:spcBef>
              <a:buFont typeface="Arial" panose="020B0604020202020204" pitchFamily="34" charset="0"/>
              <a:buChar char="•"/>
            </a:pPr>
            <a:r>
              <a:rPr lang="en-US" altLang="en-US" sz="2970" dirty="0">
                <a:solidFill>
                  <a:schemeClr val="tx1"/>
                </a:solidFill>
              </a:rPr>
              <a:t>Decide on release date and content</a:t>
            </a:r>
          </a:p>
          <a:p>
            <a:pPr marL="1085850" indent="-457200" algn="l">
              <a:spcBef>
                <a:spcPts val="990"/>
              </a:spcBef>
              <a:buFont typeface="Arial" panose="020B0604020202020204" pitchFamily="34" charset="0"/>
              <a:buChar char="•"/>
            </a:pPr>
            <a:r>
              <a:rPr lang="en-US" altLang="en-US" sz="2970" dirty="0">
                <a:solidFill>
                  <a:schemeClr val="tx1"/>
                </a:solidFill>
              </a:rPr>
              <a:t>Be responsible for the profitability of the product (ROI)</a:t>
            </a:r>
          </a:p>
          <a:p>
            <a:pPr marL="1085850" indent="-457200" algn="l">
              <a:spcBef>
                <a:spcPts val="990"/>
              </a:spcBef>
              <a:buFont typeface="Arial" panose="020B0604020202020204" pitchFamily="34" charset="0"/>
              <a:buChar char="•"/>
            </a:pPr>
            <a:r>
              <a:rPr lang="en-US" altLang="en-US" sz="2970" dirty="0">
                <a:solidFill>
                  <a:schemeClr val="tx1"/>
                </a:solidFill>
              </a:rPr>
              <a:t>Prioritize features according to market value </a:t>
            </a:r>
          </a:p>
          <a:p>
            <a:pPr marL="1085850" indent="-457200" algn="l">
              <a:spcBef>
                <a:spcPts val="990"/>
              </a:spcBef>
              <a:buFont typeface="Arial" panose="020B0604020202020204" pitchFamily="34" charset="0"/>
              <a:buChar char="•"/>
            </a:pPr>
            <a:r>
              <a:rPr lang="en-US" altLang="en-US" sz="2970" dirty="0">
                <a:solidFill>
                  <a:schemeClr val="tx1"/>
                </a:solidFill>
              </a:rPr>
              <a:t>Adjust features and priority every iteration, as needed  </a:t>
            </a:r>
          </a:p>
          <a:p>
            <a:pPr marL="1085850" indent="-457200" algn="l">
              <a:spcBef>
                <a:spcPts val="990"/>
              </a:spcBef>
              <a:buFont typeface="Arial" panose="020B0604020202020204" pitchFamily="34" charset="0"/>
              <a:buChar char="•"/>
            </a:pPr>
            <a:r>
              <a:rPr lang="en-US" altLang="en-US" sz="2970" dirty="0">
                <a:solidFill>
                  <a:schemeClr val="tx1"/>
                </a:solidFill>
              </a:rPr>
              <a:t>Accept or reject work results</a:t>
            </a:r>
          </a:p>
          <a:p>
            <a:pPr marL="171450" indent="-171450" algn="l">
              <a:buFont typeface="Arial" panose="020B0604020202020204" pitchFamily="34" charset="0"/>
              <a:buChar char="•"/>
            </a:pPr>
            <a:endParaRPr lang="en-US" altLang="en-US" dirty="0">
              <a:solidFill>
                <a:schemeClr val="tx1"/>
              </a:solidFill>
            </a:endParaRP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190024"/>
            <a:ext cx="2194560" cy="169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90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60701" y="318635"/>
            <a:ext cx="10515600" cy="625472"/>
          </a:xfrm>
        </p:spPr>
        <p:txBody>
          <a:bodyPr/>
          <a:lstStyle/>
          <a:p>
            <a:pPr eaLnBrk="1" hangingPunct="1"/>
            <a:r>
              <a:rPr lang="en-US" altLang="en-US" b="1" dirty="0"/>
              <a:t>The Scrum Master</a:t>
            </a:r>
          </a:p>
        </p:txBody>
      </p:sp>
      <p:sp>
        <p:nvSpPr>
          <p:cNvPr id="41987" name="Rectangle 2"/>
          <p:cNvSpPr>
            <a:spLocks noGrp="1" noChangeArrowheads="1"/>
          </p:cNvSpPr>
          <p:nvPr>
            <p:ph type="body" idx="1"/>
          </p:nvPr>
        </p:nvSpPr>
        <p:spPr/>
        <p:txBody>
          <a:bodyPr/>
          <a:lstStyle/>
          <a:p>
            <a:pPr marL="1085850" indent="-457200" algn="l">
              <a:buFont typeface="Arial" panose="020B0604020202020204" pitchFamily="34" charset="0"/>
              <a:buChar char="•"/>
            </a:pPr>
            <a:r>
              <a:rPr lang="en-US" altLang="en-US" sz="2970" dirty="0">
                <a:solidFill>
                  <a:schemeClr val="tx1"/>
                </a:solidFill>
              </a:rPr>
              <a:t>Represents management to the project</a:t>
            </a:r>
          </a:p>
          <a:p>
            <a:pPr marL="1085850" indent="-457200" algn="l">
              <a:spcBef>
                <a:spcPts val="990"/>
              </a:spcBef>
              <a:buFont typeface="Arial" panose="020B0604020202020204" pitchFamily="34" charset="0"/>
              <a:buChar char="•"/>
            </a:pPr>
            <a:r>
              <a:rPr lang="en-US" altLang="en-US" sz="2970" dirty="0">
                <a:solidFill>
                  <a:schemeClr val="tx1"/>
                </a:solidFill>
              </a:rPr>
              <a:t>Responsible for enacting Scrum values and practices</a:t>
            </a:r>
          </a:p>
          <a:p>
            <a:pPr marL="1085850" indent="-457200" algn="l">
              <a:spcBef>
                <a:spcPts val="990"/>
              </a:spcBef>
              <a:buFont typeface="Arial" panose="020B0604020202020204" pitchFamily="34" charset="0"/>
              <a:buChar char="•"/>
            </a:pPr>
            <a:r>
              <a:rPr lang="en-US" altLang="en-US" sz="2970" dirty="0">
                <a:solidFill>
                  <a:schemeClr val="tx1"/>
                </a:solidFill>
              </a:rPr>
              <a:t>Removes impediments </a:t>
            </a:r>
          </a:p>
          <a:p>
            <a:pPr marL="1085850" indent="-457200" algn="l">
              <a:spcBef>
                <a:spcPts val="990"/>
              </a:spcBef>
              <a:buFont typeface="Arial" panose="020B0604020202020204" pitchFamily="34" charset="0"/>
              <a:buChar char="•"/>
            </a:pPr>
            <a:r>
              <a:rPr lang="en-US" altLang="en-US" sz="2970" dirty="0">
                <a:solidFill>
                  <a:schemeClr val="tx1"/>
                </a:solidFill>
              </a:rPr>
              <a:t>Ensure that the team is fully functional and productive</a:t>
            </a:r>
          </a:p>
          <a:p>
            <a:pPr marL="1085850" indent="-457200" algn="l">
              <a:spcBef>
                <a:spcPts val="990"/>
              </a:spcBef>
              <a:buFont typeface="Arial" panose="020B0604020202020204" pitchFamily="34" charset="0"/>
              <a:buChar char="•"/>
            </a:pPr>
            <a:r>
              <a:rPr lang="en-US" altLang="en-US" sz="2970" dirty="0">
                <a:solidFill>
                  <a:schemeClr val="tx1"/>
                </a:solidFill>
              </a:rPr>
              <a:t>Enable close cooperation across all roles and functions</a:t>
            </a:r>
          </a:p>
          <a:p>
            <a:pPr marL="1085850" indent="-457200" algn="l">
              <a:spcBef>
                <a:spcPts val="990"/>
              </a:spcBef>
              <a:buFont typeface="Arial" panose="020B0604020202020204" pitchFamily="34" charset="0"/>
              <a:buChar char="•"/>
            </a:pPr>
            <a:r>
              <a:rPr lang="en-US" altLang="en-US" sz="2970" dirty="0">
                <a:solidFill>
                  <a:schemeClr val="tx1"/>
                </a:solidFill>
              </a:rPr>
              <a:t>Shield the team from external interferences</a:t>
            </a:r>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2030" y="337185"/>
            <a:ext cx="1645920" cy="138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007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776208" y="132653"/>
            <a:ext cx="10515600" cy="625472"/>
          </a:xfrm>
        </p:spPr>
        <p:txBody>
          <a:bodyPr/>
          <a:lstStyle/>
          <a:p>
            <a:pPr eaLnBrk="1" hangingPunct="1"/>
            <a:r>
              <a:rPr lang="en-US" altLang="en-US" b="1" dirty="0"/>
              <a:t>The Team</a:t>
            </a:r>
          </a:p>
        </p:txBody>
      </p:sp>
      <p:sp>
        <p:nvSpPr>
          <p:cNvPr id="44035" name="Rectangle 2"/>
          <p:cNvSpPr>
            <a:spLocks noGrp="1" noChangeArrowheads="1"/>
          </p:cNvSpPr>
          <p:nvPr>
            <p:ph type="body" idx="1"/>
          </p:nvPr>
        </p:nvSpPr>
        <p:spPr>
          <a:xfrm>
            <a:off x="856991" y="1455678"/>
            <a:ext cx="8698230" cy="4572000"/>
          </a:xfrm>
        </p:spPr>
        <p:txBody>
          <a:bodyPr/>
          <a:lstStyle/>
          <a:p>
            <a:pPr marL="628650">
              <a:lnSpc>
                <a:spcPct val="90000"/>
              </a:lnSpc>
            </a:pPr>
            <a:r>
              <a:rPr lang="en-US" altLang="en-US" sz="3150" dirty="0"/>
              <a:t>Typically 5-9 people</a:t>
            </a:r>
          </a:p>
          <a:p>
            <a:pPr marL="628650">
              <a:lnSpc>
                <a:spcPct val="90000"/>
              </a:lnSpc>
              <a:spcBef>
                <a:spcPts val="1260"/>
              </a:spcBef>
            </a:pPr>
            <a:r>
              <a:rPr lang="en-US" altLang="en-US" sz="3150" dirty="0"/>
              <a:t>Cross-functional:</a:t>
            </a:r>
          </a:p>
          <a:p>
            <a:pPr marL="937260" lvl="1">
              <a:lnSpc>
                <a:spcPct val="90000"/>
              </a:lnSpc>
              <a:spcBef>
                <a:spcPts val="1260"/>
              </a:spcBef>
            </a:pPr>
            <a:r>
              <a:rPr lang="en-US" altLang="en-US" sz="2790" dirty="0"/>
              <a:t>Programmers, testers, user experience designers, etc.</a:t>
            </a:r>
          </a:p>
          <a:p>
            <a:pPr marL="628650">
              <a:lnSpc>
                <a:spcPct val="90000"/>
              </a:lnSpc>
              <a:spcBef>
                <a:spcPts val="1260"/>
              </a:spcBef>
            </a:pPr>
            <a:r>
              <a:rPr lang="en-US" altLang="en-US" sz="2790" dirty="0"/>
              <a:t>M</a:t>
            </a:r>
            <a:r>
              <a:rPr lang="en-US" altLang="en-US" sz="3150" dirty="0"/>
              <a:t>embers should be full-time</a:t>
            </a:r>
          </a:p>
          <a:p>
            <a:pPr marL="937260" lvl="2">
              <a:lnSpc>
                <a:spcPct val="90000"/>
              </a:lnSpc>
              <a:spcBef>
                <a:spcPts val="1260"/>
              </a:spcBef>
              <a:buClr>
                <a:srgbClr val="5F7BAE"/>
              </a:buClr>
            </a:pPr>
            <a:r>
              <a:rPr lang="en-US" altLang="en-US" sz="2430" dirty="0"/>
              <a:t>May be exceptions (e.g., database administrator)</a:t>
            </a:r>
          </a:p>
        </p:txBody>
      </p:sp>
      <p:grpSp>
        <p:nvGrpSpPr>
          <p:cNvPr id="44036" name="Group 3"/>
          <p:cNvGrpSpPr>
            <a:grpSpLocks/>
          </p:cNvGrpSpPr>
          <p:nvPr/>
        </p:nvGrpSpPr>
        <p:grpSpPr bwMode="auto">
          <a:xfrm>
            <a:off x="7416165" y="520065"/>
            <a:ext cx="2434590" cy="1924527"/>
            <a:chOff x="0" y="0"/>
            <a:chExt cx="1704" cy="1346"/>
          </a:xfrm>
        </p:grpSpPr>
        <p:pic>
          <p:nvPicPr>
            <p:cNvPr id="440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38" name="Group 5"/>
            <p:cNvGrpSpPr>
              <a:grpSpLocks/>
            </p:cNvGrpSpPr>
            <p:nvPr/>
          </p:nvGrpSpPr>
          <p:grpSpPr bwMode="auto">
            <a:xfrm>
              <a:off x="0" y="0"/>
              <a:ext cx="1704" cy="1346"/>
              <a:chOff x="0" y="0"/>
              <a:chExt cx="1704" cy="1346"/>
            </a:xfrm>
          </p:grpSpPr>
          <p:grpSp>
            <p:nvGrpSpPr>
              <p:cNvPr id="44039" name="Group 6"/>
              <p:cNvGrpSpPr>
                <a:grpSpLocks/>
              </p:cNvGrpSpPr>
              <p:nvPr/>
            </p:nvGrpSpPr>
            <p:grpSpPr bwMode="auto">
              <a:xfrm>
                <a:off x="0" y="0"/>
                <a:ext cx="1704" cy="440"/>
                <a:chOff x="0" y="0"/>
                <a:chExt cx="1704" cy="440"/>
              </a:xfrm>
            </p:grpSpPr>
            <p:pic>
              <p:nvPicPr>
                <p:cNvPr id="440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404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41" name="Group 11"/>
              <p:cNvGrpSpPr>
                <a:grpSpLocks/>
              </p:cNvGrpSpPr>
              <p:nvPr/>
            </p:nvGrpSpPr>
            <p:grpSpPr bwMode="auto">
              <a:xfrm>
                <a:off x="0" y="906"/>
                <a:ext cx="1704" cy="440"/>
                <a:chOff x="0" y="0"/>
                <a:chExt cx="1704" cy="440"/>
              </a:xfrm>
            </p:grpSpPr>
            <p:pic>
              <p:nvPicPr>
                <p:cNvPr id="4404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77253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body" idx="1"/>
          </p:nvPr>
        </p:nvSpPr>
        <p:spPr>
          <a:xfrm>
            <a:off x="1786890" y="1424682"/>
            <a:ext cx="8698230" cy="4572000"/>
          </a:xfrm>
        </p:spPr>
        <p:txBody>
          <a:bodyPr/>
          <a:lstStyle/>
          <a:p>
            <a:pPr marL="1085850" indent="-457200" algn="l">
              <a:lnSpc>
                <a:spcPct val="90000"/>
              </a:lnSpc>
              <a:spcBef>
                <a:spcPts val="1260"/>
              </a:spcBef>
              <a:buFont typeface="Arial" panose="020B0604020202020204" pitchFamily="34" charset="0"/>
              <a:buChar char="•"/>
            </a:pPr>
            <a:endParaRPr lang="en-US" altLang="en-US" sz="3150" dirty="0">
              <a:solidFill>
                <a:schemeClr val="tx1"/>
              </a:solidFill>
            </a:endParaRPr>
          </a:p>
          <a:p>
            <a:pPr marL="1085850" indent="-457200" algn="l">
              <a:lnSpc>
                <a:spcPct val="90000"/>
              </a:lnSpc>
              <a:spcBef>
                <a:spcPts val="1260"/>
              </a:spcBef>
              <a:buFont typeface="Arial" panose="020B0604020202020204" pitchFamily="34" charset="0"/>
              <a:buChar char="•"/>
            </a:pPr>
            <a:r>
              <a:rPr lang="en-US" altLang="en-US" sz="3150" dirty="0">
                <a:solidFill>
                  <a:schemeClr val="tx1"/>
                </a:solidFill>
              </a:rPr>
              <a:t>Teams are self-organizing</a:t>
            </a:r>
          </a:p>
          <a:p>
            <a:pPr marL="937260" lvl="1">
              <a:lnSpc>
                <a:spcPct val="90000"/>
              </a:lnSpc>
              <a:spcBef>
                <a:spcPts val="1260"/>
              </a:spcBef>
            </a:pPr>
            <a:r>
              <a:rPr lang="en-US" altLang="en-US" sz="2790" dirty="0"/>
              <a:t>Ideally, no titles but rarely a possibility</a:t>
            </a:r>
          </a:p>
          <a:p>
            <a:pPr marL="1085850" indent="-457200" algn="l">
              <a:lnSpc>
                <a:spcPct val="90000"/>
              </a:lnSpc>
              <a:spcBef>
                <a:spcPts val="1260"/>
              </a:spcBef>
              <a:buFont typeface="Arial" panose="020B0604020202020204" pitchFamily="34" charset="0"/>
              <a:buChar char="•"/>
            </a:pPr>
            <a:r>
              <a:rPr lang="en-US" altLang="en-US" sz="3150" dirty="0">
                <a:solidFill>
                  <a:schemeClr val="tx1"/>
                </a:solidFill>
              </a:rPr>
              <a:t>Membership should change only between sprints</a:t>
            </a:r>
          </a:p>
        </p:txBody>
      </p:sp>
      <p:grpSp>
        <p:nvGrpSpPr>
          <p:cNvPr id="46084" name="Group 3"/>
          <p:cNvGrpSpPr>
            <a:grpSpLocks/>
          </p:cNvGrpSpPr>
          <p:nvPr/>
        </p:nvGrpSpPr>
        <p:grpSpPr bwMode="auto">
          <a:xfrm>
            <a:off x="8940627" y="1000513"/>
            <a:ext cx="2434590" cy="1924527"/>
            <a:chOff x="0" y="0"/>
            <a:chExt cx="1704" cy="1346"/>
          </a:xfrm>
        </p:grpSpPr>
        <p:pic>
          <p:nvPicPr>
            <p:cNvPr id="460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086" name="Group 5"/>
            <p:cNvGrpSpPr>
              <a:grpSpLocks/>
            </p:cNvGrpSpPr>
            <p:nvPr/>
          </p:nvGrpSpPr>
          <p:grpSpPr bwMode="auto">
            <a:xfrm>
              <a:off x="0" y="0"/>
              <a:ext cx="1704" cy="1346"/>
              <a:chOff x="0" y="0"/>
              <a:chExt cx="1704" cy="1346"/>
            </a:xfrm>
          </p:grpSpPr>
          <p:grpSp>
            <p:nvGrpSpPr>
              <p:cNvPr id="46087" name="Group 6"/>
              <p:cNvGrpSpPr>
                <a:grpSpLocks/>
              </p:cNvGrpSpPr>
              <p:nvPr/>
            </p:nvGrpSpPr>
            <p:grpSpPr bwMode="auto">
              <a:xfrm>
                <a:off x="0" y="0"/>
                <a:ext cx="1704" cy="440"/>
                <a:chOff x="0" y="0"/>
                <a:chExt cx="1704" cy="440"/>
              </a:xfrm>
            </p:grpSpPr>
            <p:pic>
              <p:nvPicPr>
                <p:cNvPr id="4609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9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9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608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089" name="Group 11"/>
              <p:cNvGrpSpPr>
                <a:grpSpLocks/>
              </p:cNvGrpSpPr>
              <p:nvPr/>
            </p:nvGrpSpPr>
            <p:grpSpPr bwMode="auto">
              <a:xfrm>
                <a:off x="0" y="906"/>
                <a:ext cx="1704" cy="440"/>
                <a:chOff x="0" y="0"/>
                <a:chExt cx="1704" cy="440"/>
              </a:xfrm>
            </p:grpSpPr>
            <p:pic>
              <p:nvPicPr>
                <p:cNvPr id="4609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9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9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
        <p:nvSpPr>
          <p:cNvPr id="17" name="Rectangle 1"/>
          <p:cNvSpPr>
            <a:spLocks noGrp="1" noChangeArrowheads="1"/>
          </p:cNvSpPr>
          <p:nvPr>
            <p:ph type="title"/>
          </p:nvPr>
        </p:nvSpPr>
        <p:spPr>
          <a:xfrm>
            <a:off x="776208" y="132653"/>
            <a:ext cx="10515600" cy="625472"/>
          </a:xfrm>
        </p:spPr>
        <p:txBody>
          <a:bodyPr/>
          <a:lstStyle/>
          <a:p>
            <a:pPr eaLnBrk="1" hangingPunct="1"/>
            <a:r>
              <a:rPr lang="en-US" altLang="en-US" b="1" dirty="0"/>
              <a:t>The Team</a:t>
            </a:r>
          </a:p>
        </p:txBody>
      </p:sp>
    </p:spTree>
    <p:extLst>
      <p:ext uri="{BB962C8B-B14F-4D97-AF65-F5344CB8AC3E}">
        <p14:creationId xmlns:p14="http://schemas.microsoft.com/office/powerpoint/2010/main" val="411446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1"/>
          <p:cNvGrpSpPr>
            <a:grpSpLocks/>
          </p:cNvGrpSpPr>
          <p:nvPr/>
        </p:nvGrpSpPr>
        <p:grpSpPr bwMode="auto">
          <a:xfrm>
            <a:off x="2175510" y="971550"/>
            <a:ext cx="3726180" cy="184023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48151"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a:solidFill>
                    <a:srgbClr val="B3B3B3"/>
                  </a:solidFill>
                </a:rPr>
                <a:t>Product owner</a:t>
              </a:r>
            </a:p>
            <a:p>
              <a:pPr eaLnBrk="1" hangingPunct="1">
                <a:buClr>
                  <a:srgbClr val="B3B3B3"/>
                </a:buClr>
                <a:buSzPct val="125000"/>
                <a:buFont typeface="Lucida Grande" pitchFamily="1" charset="0"/>
                <a:buChar char="•"/>
              </a:pPr>
              <a:r>
                <a:rPr lang="en-US" altLang="en-US" sz="2520">
                  <a:solidFill>
                    <a:srgbClr val="B3B3B3"/>
                  </a:solidFill>
                </a:rPr>
                <a:t>ScrumMaster</a:t>
              </a:r>
            </a:p>
            <a:p>
              <a:pPr eaLnBrk="1" hangingPunct="1">
                <a:buClr>
                  <a:srgbClr val="B3B3B3"/>
                </a:buClr>
                <a:buSzPct val="125000"/>
                <a:buFont typeface="Lucida Grande" pitchFamily="1" charset="0"/>
                <a:buChar char="•"/>
              </a:pPr>
              <a:r>
                <a:rPr lang="en-US" altLang="en-US" sz="2520">
                  <a:solidFill>
                    <a:srgbClr val="B3B3B3"/>
                  </a:solidFill>
                </a:rPr>
                <a:t>Team</a:t>
              </a:r>
            </a:p>
          </p:txBody>
        </p:sp>
        <p:sp>
          <p:nvSpPr>
            <p:cNvPr id="48152"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53"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54"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55"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56"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57"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Roles</a:t>
              </a:r>
            </a:p>
          </p:txBody>
        </p:sp>
      </p:grpSp>
      <p:sp>
        <p:nvSpPr>
          <p:cNvPr id="48131" name="Rectangle 10"/>
          <p:cNvSpPr>
            <a:spLocks noGrp="1" noChangeArrowheads="1"/>
          </p:cNvSpPr>
          <p:nvPr>
            <p:ph type="title"/>
          </p:nvPr>
        </p:nvSpPr>
        <p:spPr>
          <a:xfrm>
            <a:off x="838200" y="194647"/>
            <a:ext cx="10515600" cy="673257"/>
          </a:xfrm>
        </p:spPr>
        <p:txBody>
          <a:bodyPr/>
          <a:lstStyle/>
          <a:p>
            <a:pPr eaLnBrk="1" hangingPunct="1"/>
            <a:r>
              <a:rPr lang="en-US" altLang="en-US" b="1" dirty="0"/>
              <a:t>Scrum Framework</a:t>
            </a:r>
          </a:p>
        </p:txBody>
      </p:sp>
      <p:grpSp>
        <p:nvGrpSpPr>
          <p:cNvPr id="48132" name="Group 11"/>
          <p:cNvGrpSpPr>
            <a:grpSpLocks/>
          </p:cNvGrpSpPr>
          <p:nvPr/>
        </p:nvGrpSpPr>
        <p:grpSpPr bwMode="auto">
          <a:xfrm>
            <a:off x="6118860" y="4594860"/>
            <a:ext cx="3726180" cy="1840230"/>
            <a:chOff x="0" y="0"/>
            <a:chExt cx="2608" cy="1288"/>
          </a:xfrm>
        </p:grpSpPr>
        <p:sp>
          <p:nvSpPr>
            <p:cNvPr id="3" name="AutoShape 1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48143" name="Rectangle 13"/>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a:solidFill>
                    <a:srgbClr val="B3B3B3"/>
                  </a:solidFill>
                </a:rPr>
                <a:t>Product backlog</a:t>
              </a:r>
            </a:p>
            <a:p>
              <a:pPr eaLnBrk="1" hangingPunct="1">
                <a:buClr>
                  <a:srgbClr val="B3B3B3"/>
                </a:buClr>
                <a:buSzPct val="125000"/>
                <a:buFont typeface="Lucida Grande" pitchFamily="1" charset="0"/>
                <a:buChar char="•"/>
              </a:pPr>
              <a:r>
                <a:rPr lang="en-US" altLang="en-US" sz="2520">
                  <a:solidFill>
                    <a:srgbClr val="B3B3B3"/>
                  </a:solidFill>
                </a:rPr>
                <a:t>Sprint backlog</a:t>
              </a:r>
            </a:p>
            <a:p>
              <a:pPr eaLnBrk="1" hangingPunct="1">
                <a:buClr>
                  <a:srgbClr val="B3B3B3"/>
                </a:buClr>
                <a:buSzPct val="125000"/>
                <a:buFont typeface="Lucida Grande" pitchFamily="1" charset="0"/>
                <a:buChar char="•"/>
              </a:pPr>
              <a:r>
                <a:rPr lang="en-US" altLang="en-US" sz="2520">
                  <a:solidFill>
                    <a:srgbClr val="B3B3B3"/>
                  </a:solidFill>
                </a:rPr>
                <a:t>Burndown charts</a:t>
              </a:r>
            </a:p>
          </p:txBody>
        </p:sp>
        <p:sp>
          <p:nvSpPr>
            <p:cNvPr id="48144"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45"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46"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47"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48"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49" name="Rectangle 1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Artifacts</a:t>
              </a:r>
            </a:p>
          </p:txBody>
        </p:sp>
      </p:grpSp>
      <p:grpSp>
        <p:nvGrpSpPr>
          <p:cNvPr id="48133" name="Group 20"/>
          <p:cNvGrpSpPr>
            <a:grpSpLocks/>
          </p:cNvGrpSpPr>
          <p:nvPr/>
        </p:nvGrpSpPr>
        <p:grpSpPr bwMode="auto">
          <a:xfrm>
            <a:off x="4484370" y="2537460"/>
            <a:ext cx="3726180" cy="2274570"/>
            <a:chOff x="0" y="0"/>
            <a:chExt cx="2608" cy="1592"/>
          </a:xfrm>
        </p:grpSpPr>
        <p:sp>
          <p:nvSpPr>
            <p:cNvPr id="26645" name="AutoShape 21"/>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48135" name="Rectangle 22"/>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Sprint planning</a:t>
              </a:r>
            </a:p>
            <a:p>
              <a:pPr eaLnBrk="1" hangingPunct="1">
                <a:buClr>
                  <a:srgbClr val="FFFFFF"/>
                </a:buClr>
                <a:buSzPct val="125000"/>
                <a:buFont typeface="Gill Sans" pitchFamily="1" charset="0"/>
                <a:buChar char="•"/>
              </a:pPr>
              <a:r>
                <a:rPr lang="en-US" altLang="en-US" sz="2520">
                  <a:solidFill>
                    <a:srgbClr val="FFFFFF"/>
                  </a:solidFill>
                </a:rPr>
                <a:t>Sprint review</a:t>
              </a:r>
            </a:p>
            <a:p>
              <a:pPr eaLnBrk="1" hangingPunct="1">
                <a:buClr>
                  <a:srgbClr val="FFFFFF"/>
                </a:buClr>
                <a:buSzPct val="125000"/>
                <a:buFont typeface="Gill Sans" pitchFamily="1" charset="0"/>
                <a:buChar char="•"/>
              </a:pPr>
              <a:r>
                <a:rPr lang="en-US" altLang="en-US" sz="2520">
                  <a:solidFill>
                    <a:srgbClr val="FFFFFF"/>
                  </a:solidFill>
                </a:rPr>
                <a:t>Sprint retrospective</a:t>
              </a:r>
            </a:p>
            <a:p>
              <a:pPr eaLnBrk="1" hangingPunct="1">
                <a:buClr>
                  <a:srgbClr val="FFFFFF"/>
                </a:buClr>
                <a:buSzPct val="125000"/>
                <a:buFont typeface="Gill Sans" pitchFamily="1" charset="0"/>
                <a:buChar char="•"/>
              </a:pPr>
              <a:r>
                <a:rPr lang="en-US" altLang="en-US" sz="2520">
                  <a:solidFill>
                    <a:srgbClr val="FFFFFF"/>
                  </a:solidFill>
                </a:rPr>
                <a:t>Daily scrum meeting</a:t>
              </a:r>
            </a:p>
          </p:txBody>
        </p:sp>
        <p:sp>
          <p:nvSpPr>
            <p:cNvPr id="48136"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37"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38"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48139"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40"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48141" name="Rectangle 28"/>
            <p:cNvSpPr>
              <a:spLocks/>
            </p:cNvSpPr>
            <p:nvPr/>
          </p:nvSpPr>
          <p:spPr bwMode="auto">
            <a:xfrm>
              <a:off x="104" y="8"/>
              <a:ext cx="16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Ceremonies</a:t>
              </a:r>
            </a:p>
          </p:txBody>
        </p:sp>
      </p:grpSp>
    </p:spTree>
    <p:extLst>
      <p:ext uri="{BB962C8B-B14F-4D97-AF65-F5344CB8AC3E}">
        <p14:creationId xmlns:p14="http://schemas.microsoft.com/office/powerpoint/2010/main" val="294992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a:spLocks/>
          </p:cNvSpPr>
          <p:nvPr/>
        </p:nvSpPr>
        <p:spPr bwMode="auto">
          <a:xfrm>
            <a:off x="3741420" y="811530"/>
            <a:ext cx="4583430" cy="5417820"/>
          </a:xfrm>
          <a:prstGeom prst="roundRect">
            <a:avLst>
              <a:gd name="adj" fmla="val 5981"/>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50179" name="Rectangle 2"/>
          <p:cNvSpPr>
            <a:spLocks/>
          </p:cNvSpPr>
          <p:nvPr/>
        </p:nvSpPr>
        <p:spPr bwMode="auto">
          <a:xfrm>
            <a:off x="4164330" y="811530"/>
            <a:ext cx="3143250" cy="5372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50180" name="AutoShape 3"/>
          <p:cNvSpPr>
            <a:spLocks/>
          </p:cNvSpPr>
          <p:nvPr/>
        </p:nvSpPr>
        <p:spPr bwMode="auto">
          <a:xfrm>
            <a:off x="3729990" y="811530"/>
            <a:ext cx="445770" cy="411480"/>
          </a:xfrm>
          <a:custGeom>
            <a:avLst/>
            <a:gdLst>
              <a:gd name="T0" fmla="*/ 2147483646 w 21600"/>
              <a:gd name="T1" fmla="*/ 276199727 h 21600"/>
              <a:gd name="T2" fmla="*/ 88752578 w 21600"/>
              <a:gd name="T3" fmla="*/ 2147483646 h 21600"/>
              <a:gd name="T4" fmla="*/ 0 w 21600"/>
              <a:gd name="T5" fmla="*/ 2147483646 h 21600"/>
              <a:gd name="T6" fmla="*/ 2147483646 w 21600"/>
              <a:gd name="T7" fmla="*/ 2147483646 h 21600"/>
              <a:gd name="T8" fmla="*/ 2147483646 w 21600"/>
              <a:gd name="T9" fmla="*/ 0 h 21600"/>
              <a:gd name="T10" fmla="*/ 2147483646 w 21600"/>
              <a:gd name="T11" fmla="*/ 276199727 h 21600"/>
              <a:gd name="T12" fmla="*/ 2147483646 w 21600"/>
              <a:gd name="T13" fmla="*/ 276199727 h 21600"/>
              <a:gd name="T14" fmla="*/ 2147483646 w 21600"/>
              <a:gd name="T15" fmla="*/ 27619972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181" name="Rectangle 4"/>
          <p:cNvSpPr>
            <a:spLocks/>
          </p:cNvSpPr>
          <p:nvPr/>
        </p:nvSpPr>
        <p:spPr bwMode="auto">
          <a:xfrm>
            <a:off x="3729990" y="1120140"/>
            <a:ext cx="560070" cy="22860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grpSp>
        <p:nvGrpSpPr>
          <p:cNvPr id="50182" name="Group 5"/>
          <p:cNvGrpSpPr>
            <a:grpSpLocks/>
          </p:cNvGrpSpPr>
          <p:nvPr/>
        </p:nvGrpSpPr>
        <p:grpSpPr bwMode="auto">
          <a:xfrm>
            <a:off x="7136130" y="811530"/>
            <a:ext cx="560070" cy="537210"/>
            <a:chOff x="0" y="0"/>
            <a:chExt cx="392" cy="376"/>
          </a:xfrm>
        </p:grpSpPr>
        <p:sp>
          <p:nvSpPr>
            <p:cNvPr id="50214"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215"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grpSp>
      <p:sp>
        <p:nvSpPr>
          <p:cNvPr id="50183" name="Rectangle 8"/>
          <p:cNvSpPr>
            <a:spLocks/>
          </p:cNvSpPr>
          <p:nvPr/>
        </p:nvSpPr>
        <p:spPr bwMode="auto">
          <a:xfrm>
            <a:off x="3878580" y="811530"/>
            <a:ext cx="381762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520">
                <a:solidFill>
                  <a:srgbClr val="FFFFFF"/>
                </a:solidFill>
              </a:rPr>
              <a:t>Sprint planning meeting</a:t>
            </a:r>
          </a:p>
        </p:txBody>
      </p:sp>
      <p:grpSp>
        <p:nvGrpSpPr>
          <p:cNvPr id="27657" name="Group 9"/>
          <p:cNvGrpSpPr>
            <a:grpSpLocks/>
          </p:cNvGrpSpPr>
          <p:nvPr/>
        </p:nvGrpSpPr>
        <p:grpSpPr bwMode="auto">
          <a:xfrm>
            <a:off x="3970020" y="1531620"/>
            <a:ext cx="4194810" cy="1680210"/>
            <a:chOff x="0" y="0"/>
            <a:chExt cx="2936" cy="1176"/>
          </a:xfrm>
        </p:grpSpPr>
        <p:sp>
          <p:nvSpPr>
            <p:cNvPr id="27658" name="AutoShape 10"/>
            <p:cNvSpPr>
              <a:spLocks/>
            </p:cNvSpPr>
            <p:nvPr/>
          </p:nvSpPr>
          <p:spPr bwMode="auto">
            <a:xfrm>
              <a:off x="0" y="0"/>
              <a:ext cx="2936" cy="1176"/>
            </a:xfrm>
            <a:prstGeom prst="roundRect">
              <a:avLst>
                <a:gd name="adj" fmla="val 16324"/>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50209"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50210"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211"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212"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rgbClr val="FFFFFF"/>
                  </a:solidFill>
                </a:rPr>
                <a:t>Sprint prioritization</a:t>
              </a:r>
            </a:p>
          </p:txBody>
        </p:sp>
        <p:sp>
          <p:nvSpPr>
            <p:cNvPr id="50213" name="Rectangle 15"/>
            <p:cNvSpPr>
              <a:spLocks/>
            </p:cNvSpPr>
            <p:nvPr/>
          </p:nvSpPr>
          <p:spPr bwMode="auto">
            <a:xfrm>
              <a:off x="40" y="336"/>
              <a:ext cx="272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marL="280988" indent="-280988">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070">
                  <a:solidFill>
                    <a:srgbClr val="FFFFFF"/>
                  </a:solidFill>
                </a:rPr>
                <a:t>Analyze and evaluate product backlog</a:t>
              </a:r>
            </a:p>
            <a:p>
              <a:pPr eaLnBrk="1" hangingPunct="1">
                <a:buClr>
                  <a:srgbClr val="FFFFFF"/>
                </a:buClr>
                <a:buSzPct val="125000"/>
                <a:buFont typeface="Gill Sans" pitchFamily="1" charset="0"/>
                <a:buChar char="•"/>
              </a:pPr>
              <a:r>
                <a:rPr lang="en-US" altLang="en-US" sz="2070">
                  <a:solidFill>
                    <a:srgbClr val="FFFFFF"/>
                  </a:solidFill>
                </a:rPr>
                <a:t>Select sprint goal</a:t>
              </a:r>
            </a:p>
          </p:txBody>
        </p:sp>
      </p:grpSp>
      <p:grpSp>
        <p:nvGrpSpPr>
          <p:cNvPr id="27664" name="Group 16"/>
          <p:cNvGrpSpPr>
            <a:grpSpLocks/>
          </p:cNvGrpSpPr>
          <p:nvPr/>
        </p:nvGrpSpPr>
        <p:grpSpPr bwMode="auto">
          <a:xfrm>
            <a:off x="3970020" y="3371850"/>
            <a:ext cx="4194810" cy="2640330"/>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50203"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50204"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205"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50206"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rgbClr val="FFFFFF"/>
                  </a:solidFill>
                </a:rPr>
                <a:t>Sprint planning</a:t>
              </a:r>
            </a:p>
          </p:txBody>
        </p:sp>
        <p:sp>
          <p:nvSpPr>
            <p:cNvPr id="50207"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marL="280988" indent="-280988">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070">
                  <a:solidFill>
                    <a:srgbClr val="FFFFFF"/>
                  </a:solidFill>
                </a:rPr>
                <a:t>Decide how to achieve sprint goal (design)</a:t>
              </a:r>
            </a:p>
            <a:p>
              <a:pPr eaLnBrk="1" hangingPunct="1">
                <a:buClr>
                  <a:srgbClr val="FFFFFF"/>
                </a:buClr>
                <a:buSzPct val="125000"/>
                <a:buFont typeface="Gill Sans" pitchFamily="1" charset="0"/>
                <a:buChar char="•"/>
              </a:pPr>
              <a:r>
                <a:rPr lang="en-US" altLang="en-US" sz="2070">
                  <a:solidFill>
                    <a:srgbClr val="FFFFFF"/>
                  </a:solidFill>
                </a:rPr>
                <a:t>Create sprint backlog (tasks) from product backlog items (user stories / features)</a:t>
              </a:r>
            </a:p>
            <a:p>
              <a:pPr eaLnBrk="1" hangingPunct="1">
                <a:buClr>
                  <a:srgbClr val="FFFFFF"/>
                </a:buClr>
                <a:buSzPct val="125000"/>
                <a:buFont typeface="Gill Sans" pitchFamily="1" charset="0"/>
                <a:buChar char="•"/>
              </a:pPr>
              <a:r>
                <a:rPr lang="en-US" altLang="en-US" sz="2070">
                  <a:solidFill>
                    <a:srgbClr val="FFFFFF"/>
                  </a:solidFill>
                </a:rPr>
                <a:t>Estimate sprint backlog in hours</a:t>
              </a:r>
            </a:p>
          </p:txBody>
        </p:sp>
      </p:grpSp>
      <p:grpSp>
        <p:nvGrpSpPr>
          <p:cNvPr id="27671" name="Group 23"/>
          <p:cNvGrpSpPr>
            <a:grpSpLocks/>
          </p:cNvGrpSpPr>
          <p:nvPr/>
        </p:nvGrpSpPr>
        <p:grpSpPr bwMode="auto">
          <a:xfrm>
            <a:off x="8164830" y="1851660"/>
            <a:ext cx="2274570" cy="1040130"/>
            <a:chOff x="0" y="0"/>
            <a:chExt cx="1592" cy="728"/>
          </a:xfrm>
        </p:grpSpPr>
        <p:sp>
          <p:nvSpPr>
            <p:cNvPr id="50200" name="Line 24"/>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
          <p:nvSpPr>
            <p:cNvPr id="27673" name="AutoShape 25"/>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20">
                  <a:solidFill>
                    <a:srgbClr val="E3F0FF"/>
                  </a:solidFill>
                  <a:latin typeface="Gill Sans" pitchFamily="80" charset="0"/>
                  <a:ea typeface="Gill Sans" pitchFamily="80" charset="0"/>
                  <a:cs typeface="Gill Sans" pitchFamily="80" charset="0"/>
                  <a:sym typeface="Gill Sans" pitchFamily="80" charset="0"/>
                </a:rPr>
                <a:t>Sprint</a:t>
              </a:r>
            </a:p>
            <a:p>
              <a:pPr algn="ctr">
                <a:tabLst>
                  <a:tab pos="960120" algn="l"/>
                </a:tabLst>
                <a:defRPr/>
              </a:pPr>
              <a:r>
                <a:rPr lang="en-US" sz="1620">
                  <a:solidFill>
                    <a:srgbClr val="E3F0FF"/>
                  </a:solidFill>
                  <a:latin typeface="Gill Sans" pitchFamily="80" charset="0"/>
                  <a:ea typeface="Gill Sans" pitchFamily="80" charset="0"/>
                  <a:cs typeface="Gill Sans" pitchFamily="80" charset="0"/>
                  <a:sym typeface="Gill Sans" pitchFamily="80" charset="0"/>
                </a:rPr>
                <a:t>goal</a:t>
              </a:r>
            </a:p>
          </p:txBody>
        </p:sp>
      </p:grpSp>
      <p:sp>
        <p:nvSpPr>
          <p:cNvPr id="50187" name="Line 26"/>
          <p:cNvSpPr>
            <a:spLocks noChangeShapeType="1"/>
          </p:cNvSpPr>
          <p:nvPr/>
        </p:nvSpPr>
        <p:spPr bwMode="auto">
          <a:xfrm flipH="1">
            <a:off x="3152775" y="13501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grpSp>
        <p:nvGrpSpPr>
          <p:cNvPr id="27675" name="Group 27"/>
          <p:cNvGrpSpPr>
            <a:grpSpLocks/>
          </p:cNvGrpSpPr>
          <p:nvPr/>
        </p:nvGrpSpPr>
        <p:grpSpPr bwMode="auto">
          <a:xfrm>
            <a:off x="8164830" y="4160520"/>
            <a:ext cx="2274570" cy="1040130"/>
            <a:chOff x="0" y="0"/>
            <a:chExt cx="1592" cy="728"/>
          </a:xfrm>
        </p:grpSpPr>
        <p:sp>
          <p:nvSpPr>
            <p:cNvPr id="27676" name="AutoShape 28"/>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20">
                  <a:solidFill>
                    <a:srgbClr val="E3F0FF"/>
                  </a:solidFill>
                  <a:latin typeface="Gill Sans" pitchFamily="80" charset="0"/>
                  <a:ea typeface="Gill Sans" pitchFamily="80" charset="0"/>
                  <a:cs typeface="Gill Sans" pitchFamily="80" charset="0"/>
                  <a:sym typeface="Gill Sans" pitchFamily="80" charset="0"/>
                </a:rPr>
                <a:t>Sprint</a:t>
              </a:r>
            </a:p>
            <a:p>
              <a:pPr algn="ctr">
                <a:tabLst>
                  <a:tab pos="960120" algn="l"/>
                </a:tabLst>
                <a:defRPr/>
              </a:pPr>
              <a:r>
                <a:rPr lang="en-US" sz="1620">
                  <a:solidFill>
                    <a:srgbClr val="E3F0FF"/>
                  </a:solidFill>
                  <a:latin typeface="Gill Sans" pitchFamily="80" charset="0"/>
                  <a:ea typeface="Gill Sans" pitchFamily="80" charset="0"/>
                  <a:cs typeface="Gill Sans" pitchFamily="80" charset="0"/>
                  <a:sym typeface="Gill Sans" pitchFamily="80" charset="0"/>
                </a:rPr>
                <a:t>backlog</a:t>
              </a:r>
            </a:p>
          </p:txBody>
        </p:sp>
        <p:sp>
          <p:nvSpPr>
            <p:cNvPr id="50199"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grpSp>
      <p:sp>
        <p:nvSpPr>
          <p:cNvPr id="27678" name="AutoShape 30"/>
          <p:cNvSpPr>
            <a:spLocks/>
          </p:cNvSpPr>
          <p:nvPr/>
        </p:nvSpPr>
        <p:spPr bwMode="auto">
          <a:xfrm>
            <a:off x="1786890" y="30746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a:solidFill>
                  <a:srgbClr val="E3F0FF"/>
                </a:solidFill>
                <a:latin typeface="Gill Sans" pitchFamily="80" charset="0"/>
                <a:ea typeface="Gill Sans" pitchFamily="80" charset="0"/>
                <a:cs typeface="Gill Sans" pitchFamily="80" charset="0"/>
                <a:sym typeface="Gill Sans" pitchFamily="80" charset="0"/>
              </a:rPr>
              <a:t>Business conditions</a:t>
            </a:r>
          </a:p>
        </p:txBody>
      </p:sp>
      <p:sp>
        <p:nvSpPr>
          <p:cNvPr id="27679" name="AutoShape 31"/>
          <p:cNvSpPr>
            <a:spLocks/>
          </p:cNvSpPr>
          <p:nvPr/>
        </p:nvSpPr>
        <p:spPr bwMode="auto">
          <a:xfrm>
            <a:off x="1786890" y="9029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a:solidFill>
                  <a:srgbClr val="E3F0FF"/>
                </a:solidFill>
                <a:latin typeface="Gill Sans" pitchFamily="80" charset="0"/>
                <a:ea typeface="Gill Sans" pitchFamily="80" charset="0"/>
                <a:cs typeface="Gill Sans" pitchFamily="80" charset="0"/>
                <a:sym typeface="Gill Sans" pitchFamily="80" charset="0"/>
              </a:rPr>
              <a:t>Team capacity</a:t>
            </a:r>
          </a:p>
        </p:txBody>
      </p:sp>
      <p:sp>
        <p:nvSpPr>
          <p:cNvPr id="27680" name="AutoShape 32"/>
          <p:cNvSpPr>
            <a:spLocks/>
          </p:cNvSpPr>
          <p:nvPr/>
        </p:nvSpPr>
        <p:spPr bwMode="auto">
          <a:xfrm>
            <a:off x="1786890" y="198882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a:solidFill>
                  <a:srgbClr val="E3F0FF"/>
                </a:solidFill>
                <a:latin typeface="Gill Sans" pitchFamily="80" charset="0"/>
                <a:ea typeface="Gill Sans" pitchFamily="80" charset="0"/>
                <a:cs typeface="Gill Sans" pitchFamily="80" charset="0"/>
                <a:sym typeface="Gill Sans" pitchFamily="80" charset="0"/>
              </a:rPr>
              <a:t>Product backlog</a:t>
            </a:r>
          </a:p>
        </p:txBody>
      </p:sp>
      <p:sp>
        <p:nvSpPr>
          <p:cNvPr id="27681" name="AutoShape 33"/>
          <p:cNvSpPr>
            <a:spLocks/>
          </p:cNvSpPr>
          <p:nvPr/>
        </p:nvSpPr>
        <p:spPr bwMode="auto">
          <a:xfrm>
            <a:off x="1786890" y="52463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dirty="0">
                <a:solidFill>
                  <a:srgbClr val="E3F0FF"/>
                </a:solidFill>
                <a:latin typeface="Gill Sans" pitchFamily="80" charset="0"/>
                <a:ea typeface="Gill Sans" pitchFamily="80" charset="0"/>
                <a:cs typeface="Gill Sans" pitchFamily="80" charset="0"/>
                <a:sym typeface="Gill Sans" pitchFamily="80" charset="0"/>
              </a:rPr>
              <a:t>Technology</a:t>
            </a:r>
          </a:p>
        </p:txBody>
      </p:sp>
      <p:sp>
        <p:nvSpPr>
          <p:cNvPr id="27682" name="AutoShape 34"/>
          <p:cNvSpPr>
            <a:spLocks/>
          </p:cNvSpPr>
          <p:nvPr/>
        </p:nvSpPr>
        <p:spPr bwMode="auto">
          <a:xfrm>
            <a:off x="1786890" y="416052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a:solidFill>
                  <a:srgbClr val="E3F0FF"/>
                </a:solidFill>
                <a:latin typeface="Gill Sans" pitchFamily="80" charset="0"/>
                <a:ea typeface="Gill Sans" pitchFamily="80" charset="0"/>
                <a:cs typeface="Gill Sans" pitchFamily="80" charset="0"/>
                <a:sym typeface="Gill Sans" pitchFamily="80" charset="0"/>
              </a:rPr>
              <a:t>Current product</a:t>
            </a:r>
          </a:p>
        </p:txBody>
      </p:sp>
      <p:sp>
        <p:nvSpPr>
          <p:cNvPr id="50194" name="Line 35"/>
          <p:cNvSpPr>
            <a:spLocks noChangeShapeType="1"/>
          </p:cNvSpPr>
          <p:nvPr/>
        </p:nvSpPr>
        <p:spPr bwMode="auto">
          <a:xfrm flipH="1">
            <a:off x="3152775" y="243601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
        <p:nvSpPr>
          <p:cNvPr id="50195" name="Line 36"/>
          <p:cNvSpPr>
            <a:spLocks noChangeShapeType="1"/>
          </p:cNvSpPr>
          <p:nvPr/>
        </p:nvSpPr>
        <p:spPr bwMode="auto">
          <a:xfrm flipH="1">
            <a:off x="3152775" y="35218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
        <p:nvSpPr>
          <p:cNvPr id="50196" name="Line 37"/>
          <p:cNvSpPr>
            <a:spLocks noChangeShapeType="1"/>
          </p:cNvSpPr>
          <p:nvPr/>
        </p:nvSpPr>
        <p:spPr bwMode="auto">
          <a:xfrm flipH="1">
            <a:off x="3152775" y="460771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
        <p:nvSpPr>
          <p:cNvPr id="50197" name="Line 38"/>
          <p:cNvSpPr>
            <a:spLocks noChangeShapeType="1"/>
          </p:cNvSpPr>
          <p:nvPr/>
        </p:nvSpPr>
        <p:spPr bwMode="auto">
          <a:xfrm flipH="1">
            <a:off x="3152775" y="56935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Tree>
    <p:extLst>
      <p:ext uri="{BB962C8B-B14F-4D97-AF65-F5344CB8AC3E}">
        <p14:creationId xmlns:p14="http://schemas.microsoft.com/office/powerpoint/2010/main" val="238010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671"/>
                                        </p:tgtEl>
                                        <p:attrNameLst>
                                          <p:attrName>style.visibility</p:attrName>
                                        </p:attrNameLst>
                                      </p:cBhvr>
                                      <p:to>
                                        <p:strVal val="visible"/>
                                      </p:to>
                                    </p:set>
                                    <p:animEffect transition="in" filter="fade">
                                      <p:cBhvr>
                                        <p:cTn id="12" dur="500"/>
                                        <p:tgtEl>
                                          <p:spTgt spid="27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fade">
                                      <p:cBhvr>
                                        <p:cTn id="17" dur="500"/>
                                        <p:tgtEl>
                                          <p:spTgt spid="27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7675"/>
                                        </p:tgtEl>
                                        <p:attrNameLst>
                                          <p:attrName>style.visibility</p:attrName>
                                        </p:attrNameLst>
                                      </p:cBhvr>
                                      <p:to>
                                        <p:strVal val="visible"/>
                                      </p:to>
                                    </p:set>
                                    <p:animEffect transition="in" filter="fade">
                                      <p:cBhvr>
                                        <p:cTn id="22"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745211" y="241143"/>
            <a:ext cx="10515600" cy="625472"/>
          </a:xfrm>
        </p:spPr>
        <p:txBody>
          <a:bodyPr/>
          <a:lstStyle/>
          <a:p>
            <a:pPr eaLnBrk="1" hangingPunct="1"/>
            <a:r>
              <a:rPr lang="en-US" altLang="en-US" b="1" dirty="0"/>
              <a:t>Sprint planning</a:t>
            </a:r>
          </a:p>
        </p:txBody>
      </p:sp>
      <p:sp>
        <p:nvSpPr>
          <p:cNvPr id="52227" name="Rectangle 2"/>
          <p:cNvSpPr>
            <a:spLocks noGrp="1" noChangeArrowheads="1"/>
          </p:cNvSpPr>
          <p:nvPr>
            <p:ph type="body" idx="1"/>
          </p:nvPr>
        </p:nvSpPr>
        <p:spPr>
          <a:xfrm>
            <a:off x="371959" y="1255363"/>
            <a:ext cx="11312041" cy="3122327"/>
          </a:xfrm>
        </p:spPr>
        <p:txBody>
          <a:bodyPr/>
          <a:lstStyle/>
          <a:p>
            <a:pPr marL="1085850" indent="-457200" algn="l">
              <a:lnSpc>
                <a:spcPct val="80000"/>
              </a:lnSpc>
              <a:buFont typeface="Arial" panose="020B0604020202020204" pitchFamily="34" charset="0"/>
              <a:buChar char="•"/>
            </a:pPr>
            <a:r>
              <a:rPr lang="en-US" altLang="en-US" sz="2790" dirty="0">
                <a:solidFill>
                  <a:schemeClr val="tx1"/>
                </a:solidFill>
              </a:rPr>
              <a:t>Team selects items from the product backlog they can commit to completing</a:t>
            </a:r>
          </a:p>
          <a:p>
            <a:pPr marL="1085850" indent="-457200" algn="l">
              <a:lnSpc>
                <a:spcPct val="80000"/>
              </a:lnSpc>
              <a:spcBef>
                <a:spcPts val="1260"/>
              </a:spcBef>
              <a:buFont typeface="Arial" panose="020B0604020202020204" pitchFamily="34" charset="0"/>
              <a:buChar char="•"/>
            </a:pPr>
            <a:r>
              <a:rPr lang="en-US" altLang="en-US" sz="2790" dirty="0">
                <a:solidFill>
                  <a:schemeClr val="tx1"/>
                </a:solidFill>
              </a:rPr>
              <a:t>Sprint backlog is created</a:t>
            </a:r>
          </a:p>
          <a:p>
            <a:pPr marL="1085850" indent="-457200" algn="l">
              <a:lnSpc>
                <a:spcPct val="80000"/>
              </a:lnSpc>
              <a:spcBef>
                <a:spcPts val="1260"/>
              </a:spcBef>
              <a:buFont typeface="Arial" panose="020B0604020202020204" pitchFamily="34" charset="0"/>
              <a:buChar char="•"/>
            </a:pPr>
            <a:r>
              <a:rPr lang="en-US" altLang="en-US" sz="2790" dirty="0">
                <a:solidFill>
                  <a:schemeClr val="tx1"/>
                </a:solidFill>
              </a:rPr>
              <a:t>High-level design is considered</a:t>
            </a:r>
          </a:p>
        </p:txBody>
      </p:sp>
      <p:pic>
        <p:nvPicPr>
          <p:cNvPr id="3074" name="Picture 2" descr="Image result for sprint planning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956" y="3251201"/>
            <a:ext cx="3123753" cy="306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9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614691" y="1976428"/>
            <a:ext cx="2072605" cy="1649222"/>
          </a:xfrm>
          <a:prstGeom prst="hexagon">
            <a:avLst/>
          </a:prstGeom>
          <a:solidFill>
            <a:srgbClr val="0070C0">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879405" y="2576861"/>
            <a:ext cx="1535924" cy="646331"/>
          </a:xfrm>
          <a:prstGeom prst="rect">
            <a:avLst/>
          </a:prstGeom>
          <a:noFill/>
        </p:spPr>
        <p:txBody>
          <a:bodyPr wrap="square" rtlCol="0">
            <a:spAutoFit/>
          </a:bodyPr>
          <a:lstStyle/>
          <a:p>
            <a:pPr algn="ctr"/>
            <a:r>
              <a:rPr lang="en-US" b="1" i="1" spc="-67" dirty="0">
                <a:solidFill>
                  <a:schemeClr val="bg1"/>
                </a:solidFill>
                <a:effectLst>
                  <a:outerShdw blurRad="38100" dist="38100" dir="2700000" algn="tl">
                    <a:srgbClr val="000000">
                      <a:alpha val="43137"/>
                    </a:srgbClr>
                  </a:outerShdw>
                </a:effectLst>
                <a:latin typeface="Arial" pitchFamily="34" charset="0"/>
                <a:cs typeface="Arial" pitchFamily="34" charset="0"/>
              </a:rPr>
              <a:t>What is Scrum?</a:t>
            </a:r>
          </a:p>
        </p:txBody>
      </p:sp>
      <p:sp>
        <p:nvSpPr>
          <p:cNvPr id="10" name="TextBox 9"/>
          <p:cNvSpPr txBox="1"/>
          <p:nvPr/>
        </p:nvSpPr>
        <p:spPr>
          <a:xfrm>
            <a:off x="3098367" y="2639285"/>
            <a:ext cx="1630944" cy="369332"/>
          </a:xfrm>
          <a:prstGeom prst="rect">
            <a:avLst/>
          </a:prstGeom>
          <a:noFill/>
        </p:spPr>
        <p:txBody>
          <a:bodyPr wrap="square" rtlCol="0">
            <a:spAutoFit/>
          </a:bodyPr>
          <a:lstStyle/>
          <a:p>
            <a:pPr algn="ctr"/>
            <a:r>
              <a:rPr lang="en-US" b="1" i="1" spc="-67" dirty="0">
                <a:solidFill>
                  <a:schemeClr val="bg1"/>
                </a:solidFill>
                <a:effectLst>
                  <a:outerShdw blurRad="38100" dist="38100" dir="2700000" algn="tl">
                    <a:srgbClr val="000000">
                      <a:alpha val="43137"/>
                    </a:srgbClr>
                  </a:outerShdw>
                </a:effectLst>
                <a:latin typeface="Arial" pitchFamily="34" charset="0"/>
                <a:cs typeface="Arial" pitchFamily="34" charset="0"/>
              </a:rPr>
              <a:t>Values</a:t>
            </a:r>
          </a:p>
        </p:txBody>
      </p:sp>
      <p:sp>
        <p:nvSpPr>
          <p:cNvPr id="11" name="Hexagon 10"/>
          <p:cNvSpPr/>
          <p:nvPr/>
        </p:nvSpPr>
        <p:spPr>
          <a:xfrm>
            <a:off x="5593320" y="3035900"/>
            <a:ext cx="2072605" cy="1649222"/>
          </a:xfrm>
          <a:prstGeom prst="hexagon">
            <a:avLst/>
          </a:prstGeom>
          <a:solidFill>
            <a:srgbClr val="92D050">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Hexagon 12"/>
          <p:cNvSpPr/>
          <p:nvPr/>
        </p:nvSpPr>
        <p:spPr>
          <a:xfrm>
            <a:off x="7803120" y="1976428"/>
            <a:ext cx="2072605" cy="1649222"/>
          </a:xfrm>
          <a:prstGeom prst="hexagon">
            <a:avLst/>
          </a:prstGeom>
          <a:solidFill>
            <a:srgbClr val="609600">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7995748" y="2639285"/>
            <a:ext cx="1658669" cy="369332"/>
          </a:xfrm>
          <a:prstGeom prst="rect">
            <a:avLst/>
          </a:prstGeom>
          <a:noFill/>
        </p:spPr>
        <p:txBody>
          <a:bodyPr wrap="square" rtlCol="0">
            <a:spAutoFit/>
          </a:bodyPr>
          <a:lstStyle/>
          <a:p>
            <a:pPr algn="ctr"/>
            <a:r>
              <a:rPr lang="en-US" b="1" i="1" spc="-67" dirty="0">
                <a:solidFill>
                  <a:schemeClr val="bg1"/>
                </a:solidFill>
                <a:effectLst>
                  <a:outerShdw blurRad="38100" dist="38100" dir="2700000" algn="tl">
                    <a:srgbClr val="000000">
                      <a:alpha val="43137"/>
                    </a:srgbClr>
                  </a:outerShdw>
                </a:effectLst>
                <a:latin typeface="Arial" pitchFamily="34" charset="0"/>
                <a:cs typeface="Arial" pitchFamily="34" charset="0"/>
              </a:rPr>
              <a:t>Meetings</a:t>
            </a:r>
          </a:p>
        </p:txBody>
      </p:sp>
      <p:sp>
        <p:nvSpPr>
          <p:cNvPr id="18" name="Hexagon 17"/>
          <p:cNvSpPr/>
          <p:nvPr/>
        </p:nvSpPr>
        <p:spPr>
          <a:xfrm>
            <a:off x="3301734" y="2173109"/>
            <a:ext cx="1266712" cy="1255861"/>
          </a:xfrm>
          <a:prstGeom prst="hexagon">
            <a:avLst/>
          </a:pr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Hexagon 18"/>
          <p:cNvSpPr/>
          <p:nvPr/>
        </p:nvSpPr>
        <p:spPr>
          <a:xfrm>
            <a:off x="7101732" y="2790764"/>
            <a:ext cx="1266712" cy="1091993"/>
          </a:xfrm>
          <a:prstGeom prst="hexagon">
            <a:avLst/>
          </a:prstGeom>
          <a:solidFill>
            <a:srgbClr val="6096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356390" y="3748558"/>
            <a:ext cx="215359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Iterative &amp; Incremental</a:t>
            </a:r>
          </a:p>
          <a:p>
            <a:pPr marL="285750" indent="-285750">
              <a:buFont typeface="Arial" panose="020B0604020202020204" pitchFamily="34" charset="0"/>
              <a:buChar char="•"/>
            </a:pPr>
            <a:r>
              <a:rPr lang="en-US" sz="1400" dirty="0">
                <a:solidFill>
                  <a:schemeClr val="bg1"/>
                </a:solidFill>
              </a:rPr>
              <a:t>Self-Organized</a:t>
            </a:r>
            <a:endParaRPr lang="en-US" sz="1300" spc="-50" dirty="0">
              <a:solidFill>
                <a:schemeClr val="bg1"/>
              </a:solidFill>
              <a:latin typeface="Arial" pitchFamily="34" charset="0"/>
              <a:cs typeface="Arial" pitchFamily="34" charset="0"/>
            </a:endParaRPr>
          </a:p>
        </p:txBody>
      </p:sp>
      <p:sp>
        <p:nvSpPr>
          <p:cNvPr id="22" name="TextBox 21"/>
          <p:cNvSpPr txBox="1"/>
          <p:nvPr/>
        </p:nvSpPr>
        <p:spPr>
          <a:xfrm>
            <a:off x="3181058" y="3428970"/>
            <a:ext cx="1662545"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Commitment</a:t>
            </a:r>
          </a:p>
          <a:p>
            <a:pPr marL="285750" indent="-285750">
              <a:buFont typeface="Arial" panose="020B0604020202020204" pitchFamily="34" charset="0"/>
              <a:buChar char="•"/>
            </a:pPr>
            <a:r>
              <a:rPr lang="en-US" sz="1400" dirty="0">
                <a:solidFill>
                  <a:schemeClr val="bg1"/>
                </a:solidFill>
              </a:rPr>
              <a:t>Courage</a:t>
            </a:r>
          </a:p>
          <a:p>
            <a:pPr marL="285750" indent="-285750">
              <a:buFont typeface="Arial" panose="020B0604020202020204" pitchFamily="34" charset="0"/>
              <a:buChar char="•"/>
            </a:pPr>
            <a:r>
              <a:rPr lang="en-US" sz="1400" dirty="0">
                <a:solidFill>
                  <a:schemeClr val="bg1"/>
                </a:solidFill>
              </a:rPr>
              <a:t>Focus</a:t>
            </a:r>
          </a:p>
          <a:p>
            <a:pPr marL="285750" indent="-285750">
              <a:buFont typeface="Arial" panose="020B0604020202020204" pitchFamily="34" charset="0"/>
              <a:buChar char="•"/>
            </a:pPr>
            <a:r>
              <a:rPr lang="en-US" sz="1400" dirty="0">
                <a:solidFill>
                  <a:schemeClr val="bg1"/>
                </a:solidFill>
              </a:rPr>
              <a:t>Openness</a:t>
            </a:r>
          </a:p>
          <a:p>
            <a:pPr marL="285750" indent="-285750">
              <a:buFont typeface="Arial" panose="020B0604020202020204" pitchFamily="34" charset="0"/>
              <a:buChar char="•"/>
            </a:pPr>
            <a:r>
              <a:rPr lang="en-US" sz="1400" dirty="0">
                <a:solidFill>
                  <a:schemeClr val="bg1"/>
                </a:solidFill>
              </a:rPr>
              <a:t>Respect</a:t>
            </a:r>
          </a:p>
        </p:txBody>
      </p:sp>
      <p:sp>
        <p:nvSpPr>
          <p:cNvPr id="23" name="TextBox 22"/>
          <p:cNvSpPr txBox="1"/>
          <p:nvPr/>
        </p:nvSpPr>
        <p:spPr>
          <a:xfrm>
            <a:off x="5733578" y="4723499"/>
            <a:ext cx="1887855"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Product Owner</a:t>
            </a:r>
          </a:p>
          <a:p>
            <a:pPr marL="285750" indent="-285750">
              <a:buFont typeface="Arial" panose="020B0604020202020204" pitchFamily="34" charset="0"/>
              <a:buChar char="•"/>
            </a:pPr>
            <a:r>
              <a:rPr lang="en-US" sz="1400" dirty="0">
                <a:solidFill>
                  <a:schemeClr val="bg1"/>
                </a:solidFill>
              </a:rPr>
              <a:t>Development Team</a:t>
            </a:r>
          </a:p>
          <a:p>
            <a:pPr marL="285750" indent="-285750">
              <a:buFont typeface="Arial" panose="020B0604020202020204" pitchFamily="34" charset="0"/>
              <a:buChar char="•"/>
            </a:pPr>
            <a:r>
              <a:rPr lang="en-US" sz="1400" dirty="0">
                <a:solidFill>
                  <a:schemeClr val="bg1"/>
                </a:solidFill>
              </a:rPr>
              <a:t>Scrum Master</a:t>
            </a:r>
          </a:p>
          <a:p>
            <a:pPr marL="285750" indent="-285750">
              <a:buFont typeface="Arial" panose="020B0604020202020204" pitchFamily="34" charset="0"/>
              <a:buChar char="•"/>
            </a:pPr>
            <a:endParaRPr lang="en-US" sz="1400" dirty="0">
              <a:solidFill>
                <a:schemeClr val="bg1"/>
              </a:solidFill>
            </a:endParaRPr>
          </a:p>
        </p:txBody>
      </p:sp>
      <p:sp>
        <p:nvSpPr>
          <p:cNvPr id="24" name="TextBox 23"/>
          <p:cNvSpPr txBox="1"/>
          <p:nvPr/>
        </p:nvSpPr>
        <p:spPr>
          <a:xfrm>
            <a:off x="7904193" y="3748558"/>
            <a:ext cx="1971532"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Sprint Planning</a:t>
            </a:r>
          </a:p>
          <a:p>
            <a:pPr marL="285750" indent="-285750">
              <a:buFont typeface="Arial" panose="020B0604020202020204" pitchFamily="34" charset="0"/>
              <a:buChar char="•"/>
            </a:pPr>
            <a:r>
              <a:rPr lang="en-US" sz="1400" dirty="0">
                <a:solidFill>
                  <a:schemeClr val="bg1"/>
                </a:solidFill>
              </a:rPr>
              <a:t>Daily Scrum</a:t>
            </a:r>
          </a:p>
          <a:p>
            <a:pPr marL="285750" indent="-285750">
              <a:buFont typeface="Arial" panose="020B0604020202020204" pitchFamily="34" charset="0"/>
              <a:buChar char="•"/>
            </a:pPr>
            <a:r>
              <a:rPr lang="en-US" sz="1400" dirty="0">
                <a:solidFill>
                  <a:schemeClr val="bg1"/>
                </a:solidFill>
              </a:rPr>
              <a:t>Sprint Review</a:t>
            </a:r>
          </a:p>
          <a:p>
            <a:pPr marL="285750" indent="-285750">
              <a:buFont typeface="Arial" panose="020B0604020202020204" pitchFamily="34" charset="0"/>
              <a:buChar char="•"/>
            </a:pPr>
            <a:r>
              <a:rPr lang="en-US" sz="1400" dirty="0">
                <a:solidFill>
                  <a:schemeClr val="bg1"/>
                </a:solidFill>
              </a:rPr>
              <a:t>Sprint Retrospective</a:t>
            </a:r>
          </a:p>
          <a:p>
            <a:pPr marL="285750" indent="-285750">
              <a:buFont typeface="Arial" panose="020B0604020202020204" pitchFamily="34" charset="0"/>
              <a:buChar char="•"/>
            </a:pPr>
            <a:r>
              <a:rPr lang="en-US" sz="1400" dirty="0">
                <a:solidFill>
                  <a:schemeClr val="bg1"/>
                </a:solidFill>
              </a:rPr>
              <a:t>Backlog Refinement</a:t>
            </a:r>
          </a:p>
          <a:p>
            <a:pPr marL="285750" indent="-285750">
              <a:buFont typeface="Arial" panose="020B0604020202020204" pitchFamily="34" charset="0"/>
              <a:buChar char="•"/>
            </a:pPr>
            <a:r>
              <a:rPr lang="en-US" sz="1400" dirty="0">
                <a:solidFill>
                  <a:schemeClr val="bg1"/>
                </a:solidFill>
              </a:rPr>
              <a:t>Scrum of scrums</a:t>
            </a:r>
          </a:p>
        </p:txBody>
      </p:sp>
      <p:sp>
        <p:nvSpPr>
          <p:cNvPr id="25" name="TextBox 24"/>
          <p:cNvSpPr txBox="1"/>
          <p:nvPr/>
        </p:nvSpPr>
        <p:spPr>
          <a:xfrm>
            <a:off x="356389" y="282545"/>
            <a:ext cx="8570124" cy="584647"/>
          </a:xfrm>
          <a:prstGeom prst="rect">
            <a:avLst/>
          </a:prstGeom>
          <a:noFill/>
        </p:spPr>
        <p:txBody>
          <a:bodyPr wrap="square" rtlCol="0">
            <a:spAutoFit/>
          </a:bodyPr>
          <a:lstStyle/>
          <a:p>
            <a:r>
              <a:rPr lang="en-US" sz="3199" i="1" spc="-67" dirty="0">
                <a:solidFill>
                  <a:schemeClr val="tx1">
                    <a:lumMod val="65000"/>
                    <a:lumOff val="35000"/>
                  </a:schemeClr>
                </a:solidFill>
                <a:latin typeface="Arial" pitchFamily="34" charset="0"/>
                <a:cs typeface="Arial" pitchFamily="34" charset="0"/>
              </a:rPr>
              <a:t>Agile Scrum Overview</a:t>
            </a:r>
            <a:endParaRPr lang="en-US" sz="3199" b="1" i="1" spc="-67" dirty="0">
              <a:solidFill>
                <a:schemeClr val="tx1">
                  <a:lumMod val="65000"/>
                  <a:lumOff val="35000"/>
                </a:schemeClr>
              </a:solidFill>
              <a:latin typeface="Arial" pitchFamily="34" charset="0"/>
              <a:cs typeface="Arial" pitchFamily="34" charset="0"/>
            </a:endParaRPr>
          </a:p>
        </p:txBody>
      </p:sp>
      <p:sp>
        <p:nvSpPr>
          <p:cNvPr id="5" name="Slide Number Placeholder 4"/>
          <p:cNvSpPr>
            <a:spLocks noGrp="1"/>
          </p:cNvSpPr>
          <p:nvPr>
            <p:ph type="sldNum" sz="quarter" idx="4"/>
          </p:nvPr>
        </p:nvSpPr>
        <p:spPr/>
        <p:txBody>
          <a:bodyPr/>
          <a:lstStyle/>
          <a:p>
            <a:fld id="{B2D16DD7-B5C5-45A5-A717-315AD83FA21E}" type="slidenum">
              <a:rPr lang="en-IN" smtClean="0"/>
              <a:pPr/>
              <a:t>2</a:t>
            </a:fld>
            <a:endParaRPr lang="en-IN" dirty="0"/>
          </a:p>
        </p:txBody>
      </p:sp>
      <p:sp>
        <p:nvSpPr>
          <p:cNvPr id="27" name="TextBox 26"/>
          <p:cNvSpPr txBox="1"/>
          <p:nvPr/>
        </p:nvSpPr>
        <p:spPr>
          <a:xfrm>
            <a:off x="5733578" y="3653467"/>
            <a:ext cx="1447277" cy="369332"/>
          </a:xfrm>
          <a:prstGeom prst="rect">
            <a:avLst/>
          </a:prstGeom>
          <a:noFill/>
        </p:spPr>
        <p:txBody>
          <a:bodyPr wrap="square" rtlCol="0">
            <a:spAutoFit/>
          </a:bodyPr>
          <a:lstStyle/>
          <a:p>
            <a:pPr algn="ctr"/>
            <a:r>
              <a:rPr lang="en-US" b="1" i="1" spc="-67" dirty="0">
                <a:solidFill>
                  <a:schemeClr val="bg1"/>
                </a:solidFill>
                <a:effectLst>
                  <a:outerShdw blurRad="38100" dist="38100" dir="2700000" algn="tl">
                    <a:srgbClr val="000000">
                      <a:alpha val="43137"/>
                    </a:srgbClr>
                  </a:outerShdw>
                </a:effectLst>
                <a:latin typeface="Arial" pitchFamily="34" charset="0"/>
                <a:cs typeface="Arial" pitchFamily="34" charset="0"/>
              </a:rPr>
              <a:t>Roles</a:t>
            </a:r>
          </a:p>
        </p:txBody>
      </p:sp>
    </p:spTree>
    <p:extLst>
      <p:ext uri="{BB962C8B-B14F-4D97-AF65-F5344CB8AC3E}">
        <p14:creationId xmlns:p14="http://schemas.microsoft.com/office/powerpoint/2010/main" val="68481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p:txBody>
          <a:bodyPr/>
          <a:lstStyle/>
          <a:p>
            <a:pPr eaLnBrk="1" hangingPunct="1"/>
            <a:r>
              <a:rPr lang="en-US" altLang="en-US" b="1" dirty="0"/>
              <a:t>The Daily scrum</a:t>
            </a:r>
          </a:p>
        </p:txBody>
      </p:sp>
      <p:sp>
        <p:nvSpPr>
          <p:cNvPr id="54275" name="Rectangle 2"/>
          <p:cNvSpPr>
            <a:spLocks noGrp="1" noChangeArrowheads="1"/>
          </p:cNvSpPr>
          <p:nvPr>
            <p:ph type="body" idx="1"/>
          </p:nvPr>
        </p:nvSpPr>
        <p:spPr>
          <a:xfrm>
            <a:off x="1832610" y="1440180"/>
            <a:ext cx="8515350" cy="4926330"/>
          </a:xfrm>
        </p:spPr>
        <p:txBody>
          <a:bodyPr/>
          <a:lstStyle/>
          <a:p>
            <a:pPr marL="628650">
              <a:lnSpc>
                <a:spcPct val="80000"/>
              </a:lnSpc>
            </a:pPr>
            <a:r>
              <a:rPr lang="en-US" altLang="en-US" sz="2400" dirty="0"/>
              <a:t>Parameters</a:t>
            </a:r>
          </a:p>
          <a:p>
            <a:pPr marL="937260" lvl="1">
              <a:lnSpc>
                <a:spcPct val="80000"/>
              </a:lnSpc>
              <a:spcBef>
                <a:spcPts val="1350"/>
              </a:spcBef>
            </a:pPr>
            <a:r>
              <a:rPr lang="en-US" altLang="en-US" sz="2400" dirty="0"/>
              <a:t>Daily</a:t>
            </a:r>
          </a:p>
          <a:p>
            <a:pPr marL="937260" lvl="1">
              <a:lnSpc>
                <a:spcPct val="80000"/>
              </a:lnSpc>
              <a:spcBef>
                <a:spcPts val="1350"/>
              </a:spcBef>
            </a:pPr>
            <a:r>
              <a:rPr lang="en-US" altLang="en-US" sz="2400" dirty="0"/>
              <a:t>15-minutes</a:t>
            </a:r>
          </a:p>
          <a:p>
            <a:pPr marL="937260" lvl="1">
              <a:lnSpc>
                <a:spcPct val="80000"/>
              </a:lnSpc>
              <a:spcBef>
                <a:spcPts val="1350"/>
              </a:spcBef>
            </a:pPr>
            <a:r>
              <a:rPr lang="en-US" altLang="en-US" sz="2400" dirty="0"/>
              <a:t>Stand-up</a:t>
            </a:r>
          </a:p>
          <a:p>
            <a:pPr marL="937260" lvl="1">
              <a:lnSpc>
                <a:spcPct val="80000"/>
              </a:lnSpc>
              <a:spcBef>
                <a:spcPts val="1350"/>
              </a:spcBef>
            </a:pPr>
            <a:r>
              <a:rPr lang="en-US" altLang="en-US" sz="2400" dirty="0"/>
              <a:t>Only team members, </a:t>
            </a:r>
            <a:r>
              <a:rPr lang="en-US" altLang="en-US" sz="2400" dirty="0" err="1"/>
              <a:t>ScrumMaster</a:t>
            </a:r>
            <a:r>
              <a:rPr lang="en-US" altLang="en-US" sz="2400" dirty="0"/>
              <a:t>, product owner, can talk</a:t>
            </a:r>
          </a:p>
          <a:p>
            <a:pPr marL="628650">
              <a:lnSpc>
                <a:spcPct val="80000"/>
              </a:lnSpc>
              <a:spcBef>
                <a:spcPts val="1350"/>
              </a:spcBef>
            </a:pPr>
            <a:r>
              <a:rPr lang="en-US" altLang="en-US" sz="2400" dirty="0"/>
              <a:t>Helps avoid other unnecessary meetings</a:t>
            </a:r>
          </a:p>
        </p:txBody>
      </p:sp>
    </p:spTree>
    <p:extLst>
      <p:ext uri="{BB962C8B-B14F-4D97-AF65-F5344CB8AC3E}">
        <p14:creationId xmlns:p14="http://schemas.microsoft.com/office/powerpoint/2010/main" val="90783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156275" y="117156"/>
            <a:ext cx="10515600" cy="625472"/>
          </a:xfrm>
        </p:spPr>
        <p:txBody>
          <a:bodyPr/>
          <a:lstStyle/>
          <a:p>
            <a:r>
              <a:rPr lang="en-US" altLang="en-US" b="1" dirty="0"/>
              <a:t>Everyone answers 3 questions</a:t>
            </a:r>
          </a:p>
        </p:txBody>
      </p:sp>
      <p:sp>
        <p:nvSpPr>
          <p:cNvPr id="56323" name="Rectangle 2"/>
          <p:cNvSpPr>
            <a:spLocks noGrp="1" noChangeArrowheads="1"/>
          </p:cNvSpPr>
          <p:nvPr>
            <p:ph type="body" idx="1"/>
          </p:nvPr>
        </p:nvSpPr>
        <p:spPr>
          <a:xfrm>
            <a:off x="1832610" y="5177790"/>
            <a:ext cx="8515350" cy="1028700"/>
          </a:xfrm>
        </p:spPr>
        <p:txBody>
          <a:bodyPr/>
          <a:lstStyle/>
          <a:p>
            <a:pPr marL="800100" indent="-171450" algn="l">
              <a:lnSpc>
                <a:spcPct val="70000"/>
              </a:lnSpc>
              <a:buFont typeface="Arial" panose="020B0604020202020204" pitchFamily="34" charset="0"/>
              <a:buChar char="•"/>
            </a:pPr>
            <a:endParaRPr lang="en-US" altLang="en-US" sz="2000" dirty="0">
              <a:solidFill>
                <a:schemeClr val="tx1"/>
              </a:solidFill>
            </a:endParaRPr>
          </a:p>
          <a:p>
            <a:pPr marL="800100" indent="-171450" algn="l">
              <a:lnSpc>
                <a:spcPct val="70000"/>
              </a:lnSpc>
              <a:buFont typeface="Arial" panose="020B0604020202020204" pitchFamily="34" charset="0"/>
              <a:buChar char="•"/>
            </a:pPr>
            <a:r>
              <a:rPr lang="en-US" altLang="en-US" sz="2000" dirty="0">
                <a:solidFill>
                  <a:schemeClr val="tx1"/>
                </a:solidFill>
              </a:rPr>
              <a:t>These are </a:t>
            </a:r>
            <a:r>
              <a:rPr lang="en-US" altLang="en-US" sz="2000" i="1" dirty="0">
                <a:solidFill>
                  <a:schemeClr val="tx1"/>
                </a:solidFill>
              </a:rPr>
              <a:t>not</a:t>
            </a:r>
            <a:r>
              <a:rPr lang="en-US" altLang="en-US" sz="2000" dirty="0">
                <a:solidFill>
                  <a:schemeClr val="tx1"/>
                </a:solidFill>
              </a:rPr>
              <a:t> status for the </a:t>
            </a:r>
            <a:r>
              <a:rPr lang="en-US" altLang="en-US" sz="2000" dirty="0" err="1">
                <a:solidFill>
                  <a:schemeClr val="tx1"/>
                </a:solidFill>
              </a:rPr>
              <a:t>ScrumMaster</a:t>
            </a:r>
            <a:endParaRPr lang="en-US" altLang="en-US" sz="2000" dirty="0">
              <a:solidFill>
                <a:schemeClr val="tx1"/>
              </a:solidFill>
            </a:endParaRPr>
          </a:p>
          <a:p>
            <a:pPr marL="937260" lvl="1">
              <a:lnSpc>
                <a:spcPct val="70000"/>
              </a:lnSpc>
            </a:pPr>
            <a:r>
              <a:rPr lang="en-US" altLang="en-US" sz="2000" dirty="0"/>
              <a:t>They are commitments in front of peers</a:t>
            </a:r>
          </a:p>
        </p:txBody>
      </p:sp>
      <p:grpSp>
        <p:nvGrpSpPr>
          <p:cNvPr id="56324" name="Group 3"/>
          <p:cNvGrpSpPr>
            <a:grpSpLocks/>
          </p:cNvGrpSpPr>
          <p:nvPr/>
        </p:nvGrpSpPr>
        <p:grpSpPr bwMode="auto">
          <a:xfrm>
            <a:off x="3032760" y="948690"/>
            <a:ext cx="6183630" cy="1371600"/>
            <a:chOff x="0" y="0"/>
            <a:chExt cx="4328" cy="960"/>
          </a:xfrm>
        </p:grpSpPr>
        <p:sp>
          <p:nvSpPr>
            <p:cNvPr id="2"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3240">
                  <a:solidFill>
                    <a:srgbClr val="FFFFFF"/>
                  </a:solidFill>
                  <a:latin typeface="Arial" charset="0"/>
                  <a:ea typeface="ヒラギノ角ゴ Pro W3" pitchFamily="80" charset="-128"/>
                  <a:cs typeface="Arial" charset="0"/>
                  <a:sym typeface="Arial" charset="0"/>
                </a:rPr>
                <a:t>What did you do yesterday?</a:t>
              </a:r>
            </a:p>
          </p:txBody>
        </p:sp>
        <p:grpSp>
          <p:nvGrpSpPr>
            <p:cNvPr id="56336" name="Group 5"/>
            <p:cNvGrpSpPr>
              <a:grpSpLocks/>
            </p:cNvGrpSpPr>
            <p:nvPr/>
          </p:nvGrpSpPr>
          <p:grpSpPr bwMode="auto">
            <a:xfrm>
              <a:off x="3728" y="0"/>
              <a:ext cx="600" cy="600"/>
              <a:chOff x="0" y="0"/>
              <a:chExt cx="600" cy="600"/>
            </a:xfrm>
          </p:grpSpPr>
          <p:pic>
            <p:nvPicPr>
              <p:cNvPr id="4" name="Picture 6"/>
              <p:cNvPicPr>
                <a:picLocks noChangeAspect="1" noChangeArrowheads="1"/>
              </p:cNvPicPr>
              <p:nvPr/>
            </p:nvPicPr>
            <p:blipFill>
              <a:blip r:embed="rId4"/>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27"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lgn="ctr">
                  <a:tabLst>
                    <a:tab pos="960120" algn="l"/>
                  </a:tabLst>
                  <a:defRPr/>
                </a:pPr>
                <a:r>
                  <a:rPr lang="en-US" sz="45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56325" name="Group 8"/>
          <p:cNvGrpSpPr>
            <a:grpSpLocks/>
          </p:cNvGrpSpPr>
          <p:nvPr/>
        </p:nvGrpSpPr>
        <p:grpSpPr bwMode="auto">
          <a:xfrm>
            <a:off x="3032760" y="2331720"/>
            <a:ext cx="6183630" cy="1371600"/>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3240">
                  <a:solidFill>
                    <a:srgbClr val="FFFFFF"/>
                  </a:solidFill>
                  <a:latin typeface="Arial" charset="0"/>
                  <a:ea typeface="ヒラギノ角ゴ Pro W3" pitchFamily="80" charset="-128"/>
                  <a:cs typeface="Arial" charset="0"/>
                  <a:sym typeface="Arial" charset="0"/>
                </a:rPr>
                <a:t>What will you do today?</a:t>
              </a:r>
            </a:p>
          </p:txBody>
        </p:sp>
        <p:grpSp>
          <p:nvGrpSpPr>
            <p:cNvPr id="56332"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lgn="ctr">
                  <a:tabLst>
                    <a:tab pos="960120" algn="l"/>
                  </a:tabLst>
                  <a:defRPr/>
                </a:pPr>
                <a:r>
                  <a:rPr lang="en-US" sz="45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56326" name="Group 13"/>
          <p:cNvGrpSpPr>
            <a:grpSpLocks/>
          </p:cNvGrpSpPr>
          <p:nvPr/>
        </p:nvGrpSpPr>
        <p:grpSpPr bwMode="auto">
          <a:xfrm>
            <a:off x="3032760" y="3714750"/>
            <a:ext cx="6183630" cy="1371600"/>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3240">
                  <a:solidFill>
                    <a:srgbClr val="FFFFFF"/>
                  </a:solidFill>
                  <a:latin typeface="Arial" charset="0"/>
                  <a:ea typeface="ヒラギノ角ゴ Pro W3" pitchFamily="80" charset="-128"/>
                  <a:cs typeface="Arial" charset="0"/>
                  <a:sym typeface="Arial" charset="0"/>
                </a:rPr>
                <a:t>Is anything in your way?</a:t>
              </a:r>
            </a:p>
          </p:txBody>
        </p:sp>
        <p:grpSp>
          <p:nvGrpSpPr>
            <p:cNvPr id="56328"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37"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lgn="ctr">
                  <a:tabLst>
                    <a:tab pos="960120" algn="l"/>
                  </a:tabLst>
                  <a:defRPr/>
                </a:pPr>
                <a:r>
                  <a:rPr lang="en-US" sz="45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extLst>
      <p:ext uri="{BB962C8B-B14F-4D97-AF65-F5344CB8AC3E}">
        <p14:creationId xmlns:p14="http://schemas.microsoft.com/office/powerpoint/2010/main" val="299963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p:txBody>
          <a:bodyPr/>
          <a:lstStyle/>
          <a:p>
            <a:pPr eaLnBrk="1" hangingPunct="1"/>
            <a:r>
              <a:rPr lang="en-US" altLang="en-US" b="1" dirty="0"/>
              <a:t>The Sprint review</a:t>
            </a:r>
          </a:p>
        </p:txBody>
      </p:sp>
      <p:sp>
        <p:nvSpPr>
          <p:cNvPr id="58371" name="Rectangle 2"/>
          <p:cNvSpPr>
            <a:spLocks noGrp="1" noChangeArrowheads="1"/>
          </p:cNvSpPr>
          <p:nvPr>
            <p:ph type="body" idx="1"/>
          </p:nvPr>
        </p:nvSpPr>
        <p:spPr>
          <a:xfrm>
            <a:off x="245533" y="1172028"/>
            <a:ext cx="11482010" cy="4572000"/>
          </a:xfrm>
        </p:spPr>
        <p:txBody>
          <a:bodyPr/>
          <a:lstStyle/>
          <a:p>
            <a:pPr marL="971550" indent="-342900" algn="l">
              <a:lnSpc>
                <a:spcPct val="80000"/>
              </a:lnSpc>
              <a:buFont typeface="Arial" panose="020B0604020202020204" pitchFamily="34" charset="0"/>
              <a:buChar char="•"/>
            </a:pPr>
            <a:r>
              <a:rPr lang="en-US" altLang="en-US" sz="2400" dirty="0">
                <a:solidFill>
                  <a:schemeClr val="tx1"/>
                </a:solidFill>
              </a:rPr>
              <a:t>Team presents what it accomplished during the sprint</a:t>
            </a:r>
          </a:p>
          <a:p>
            <a:pPr marL="971550" indent="-342900" algn="l">
              <a:lnSpc>
                <a:spcPct val="80000"/>
              </a:lnSpc>
              <a:spcBef>
                <a:spcPts val="1350"/>
              </a:spcBef>
              <a:buFont typeface="Arial" panose="020B0604020202020204" pitchFamily="34" charset="0"/>
              <a:buChar char="•"/>
            </a:pPr>
            <a:r>
              <a:rPr lang="en-US" altLang="en-US" sz="2400" dirty="0">
                <a:solidFill>
                  <a:schemeClr val="tx1"/>
                </a:solidFill>
              </a:rPr>
              <a:t>Typically takes the form of a demo of new features or underlying architecture</a:t>
            </a:r>
          </a:p>
          <a:p>
            <a:pPr marL="971550" indent="-342900" algn="l">
              <a:lnSpc>
                <a:spcPct val="80000"/>
              </a:lnSpc>
              <a:spcBef>
                <a:spcPts val="1350"/>
              </a:spcBef>
              <a:buFont typeface="Arial" panose="020B0604020202020204" pitchFamily="34" charset="0"/>
              <a:buChar char="•"/>
            </a:pPr>
            <a:r>
              <a:rPr lang="en-US" altLang="en-US" sz="2400" dirty="0">
                <a:solidFill>
                  <a:schemeClr val="tx1"/>
                </a:solidFill>
              </a:rPr>
              <a:t>Informal</a:t>
            </a:r>
          </a:p>
          <a:p>
            <a:pPr marL="937260" lvl="1">
              <a:lnSpc>
                <a:spcPct val="80000"/>
              </a:lnSpc>
              <a:spcBef>
                <a:spcPts val="1350"/>
              </a:spcBef>
              <a:buFont typeface="Arial" panose="020B0604020202020204" pitchFamily="34" charset="0"/>
              <a:buChar char="•"/>
            </a:pPr>
            <a:r>
              <a:rPr lang="en-US" sz="2400" dirty="0">
                <a:latin typeface="Arial" pitchFamily="34" charset="0"/>
                <a:cs typeface="Arial" pitchFamily="34" charset="0"/>
              </a:rPr>
              <a:t>Normally held for two hours for two week sprints and for four hours for one month sprints.</a:t>
            </a:r>
          </a:p>
          <a:p>
            <a:pPr marL="937260" lvl="1">
              <a:lnSpc>
                <a:spcPct val="80000"/>
              </a:lnSpc>
              <a:spcBef>
                <a:spcPts val="1350"/>
              </a:spcBef>
              <a:buFont typeface="Arial" panose="020B0604020202020204" pitchFamily="34" charset="0"/>
              <a:buChar char="•"/>
            </a:pPr>
            <a:r>
              <a:rPr lang="en-US" altLang="en-US" sz="2400" dirty="0"/>
              <a:t>No slides</a:t>
            </a:r>
          </a:p>
          <a:p>
            <a:pPr marL="971550" indent="-342900" algn="l">
              <a:lnSpc>
                <a:spcPct val="80000"/>
              </a:lnSpc>
              <a:spcBef>
                <a:spcPts val="1350"/>
              </a:spcBef>
              <a:buFont typeface="Arial" panose="020B0604020202020204" pitchFamily="34" charset="0"/>
              <a:buChar char="•"/>
            </a:pPr>
            <a:r>
              <a:rPr lang="en-US" altLang="en-US" sz="2400" dirty="0">
                <a:solidFill>
                  <a:schemeClr val="tx1"/>
                </a:solidFill>
              </a:rPr>
              <a:t>Whole team participates</a:t>
            </a:r>
          </a:p>
          <a:p>
            <a:pPr marL="971550" indent="-342900" algn="l">
              <a:lnSpc>
                <a:spcPct val="80000"/>
              </a:lnSpc>
              <a:spcBef>
                <a:spcPts val="1350"/>
              </a:spcBef>
              <a:buFont typeface="Arial" panose="020B0604020202020204" pitchFamily="34" charset="0"/>
              <a:buChar char="•"/>
            </a:pPr>
            <a:r>
              <a:rPr lang="en-US" altLang="en-US" sz="2400" dirty="0">
                <a:solidFill>
                  <a:schemeClr val="tx1"/>
                </a:solidFill>
              </a:rPr>
              <a:t>Invite the world</a:t>
            </a:r>
          </a:p>
          <a:p>
            <a:pPr marL="971550" indent="-342900" algn="l">
              <a:lnSpc>
                <a:spcPct val="80000"/>
              </a:lnSpc>
              <a:spcBef>
                <a:spcPts val="1350"/>
              </a:spcBef>
              <a:buFont typeface="Arial" panose="020B0604020202020204" pitchFamily="34" charset="0"/>
              <a:buChar char="•"/>
            </a:pPr>
            <a:endParaRPr lang="en-US" altLang="en-US" sz="2400" b="1" dirty="0">
              <a:solidFill>
                <a:schemeClr val="tx1"/>
              </a:solidFill>
            </a:endParaRPr>
          </a:p>
        </p:txBody>
      </p:sp>
    </p:spTree>
    <p:extLst>
      <p:ext uri="{BB962C8B-B14F-4D97-AF65-F5344CB8AC3E}">
        <p14:creationId xmlns:p14="http://schemas.microsoft.com/office/powerpoint/2010/main" val="298582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Sprint review</a:t>
            </a:r>
            <a:endParaRPr lang="en-IN" dirty="0"/>
          </a:p>
        </p:txBody>
      </p:sp>
      <p:pic>
        <p:nvPicPr>
          <p:cNvPr id="4" name="Picture 2" descr="Image result for sprint 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0092"/>
            <a:ext cx="5219700" cy="3848101"/>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Image result for sprint revie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77782" y="1288143"/>
            <a:ext cx="51434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51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p:txBody>
          <a:bodyPr/>
          <a:lstStyle/>
          <a:p>
            <a:pPr eaLnBrk="1" hangingPunct="1"/>
            <a:r>
              <a:rPr lang="en-US" altLang="en-US" dirty="0"/>
              <a:t>Sprint Retrospective</a:t>
            </a:r>
          </a:p>
        </p:txBody>
      </p:sp>
      <p:sp>
        <p:nvSpPr>
          <p:cNvPr id="60419" name="Rectangle 2"/>
          <p:cNvSpPr>
            <a:spLocks noGrp="1" noChangeArrowheads="1"/>
          </p:cNvSpPr>
          <p:nvPr>
            <p:ph type="body" idx="1"/>
          </p:nvPr>
        </p:nvSpPr>
        <p:spPr>
          <a:xfrm>
            <a:off x="566057" y="1136542"/>
            <a:ext cx="11248572" cy="4868018"/>
          </a:xfrm>
        </p:spPr>
        <p:txBody>
          <a:bodyPr/>
          <a:lstStyle/>
          <a:p>
            <a:pPr marL="800100" indent="-171450" algn="l">
              <a:lnSpc>
                <a:spcPct val="80000"/>
              </a:lnSpc>
              <a:buFont typeface="Arial" panose="020B0604020202020204" pitchFamily="34" charset="0"/>
              <a:buChar char="•"/>
            </a:pPr>
            <a:r>
              <a:rPr lang="en-US" sz="2400" dirty="0">
                <a:solidFill>
                  <a:schemeClr val="tx1"/>
                </a:solidFill>
              </a:rPr>
              <a:t>Occurs after the Sprint Review and prior to the next Sprint Planning.</a:t>
            </a:r>
          </a:p>
          <a:p>
            <a:pPr marL="628650" algn="l">
              <a:lnSpc>
                <a:spcPct val="80000"/>
              </a:lnSpc>
            </a:pPr>
            <a:endParaRPr lang="en-US" sz="2400" dirty="0">
              <a:solidFill>
                <a:schemeClr val="tx1"/>
              </a:solidFill>
            </a:endParaRPr>
          </a:p>
          <a:p>
            <a:pPr marL="800100" indent="-171450" algn="l">
              <a:lnSpc>
                <a:spcPct val="80000"/>
              </a:lnSpc>
              <a:buFont typeface="Arial" panose="020B0604020202020204" pitchFamily="34" charset="0"/>
              <a:buChar char="•"/>
            </a:pPr>
            <a:r>
              <a:rPr lang="en-US" sz="2400" dirty="0">
                <a:solidFill>
                  <a:schemeClr val="tx1"/>
                </a:solidFill>
              </a:rPr>
              <a:t>Usually a one hour meeting for two-week duration sprints and a three hour meeting for one month duration Sprints.</a:t>
            </a:r>
            <a:endParaRPr lang="en-US" altLang="en-US" sz="2400" dirty="0">
              <a:solidFill>
                <a:schemeClr val="tx1"/>
              </a:solidFill>
            </a:endParaRPr>
          </a:p>
          <a:p>
            <a:pPr marL="628650" algn="l">
              <a:lnSpc>
                <a:spcPct val="80000"/>
              </a:lnSpc>
            </a:pPr>
            <a:endParaRPr lang="en-US" altLang="en-US" sz="2400" dirty="0">
              <a:solidFill>
                <a:schemeClr val="tx1"/>
              </a:solidFill>
            </a:endParaRPr>
          </a:p>
          <a:p>
            <a:pPr marL="800100" indent="-171450" algn="l">
              <a:lnSpc>
                <a:spcPct val="80000"/>
              </a:lnSpc>
              <a:buFont typeface="Arial" panose="020B0604020202020204" pitchFamily="34" charset="0"/>
              <a:buChar char="•"/>
            </a:pPr>
            <a:r>
              <a:rPr lang="en-US" sz="2400" dirty="0">
                <a:solidFill>
                  <a:schemeClr val="tx1"/>
                </a:solidFill>
              </a:rPr>
              <a:t>Opportunity for the Scrum Team to introspect and improve within the Scrum process framework so as to make the next Sprint outcome more effective.</a:t>
            </a:r>
          </a:p>
          <a:p>
            <a:pPr marL="937260" lvl="1">
              <a:lnSpc>
                <a:spcPct val="80000"/>
              </a:lnSpc>
              <a:spcBef>
                <a:spcPts val="1170"/>
              </a:spcBef>
            </a:pPr>
            <a:endParaRPr lang="en-US" altLang="en-US" sz="2400" dirty="0"/>
          </a:p>
        </p:txBody>
      </p:sp>
    </p:spTree>
    <p:extLst>
      <p:ext uri="{BB962C8B-B14F-4D97-AF65-F5344CB8AC3E}">
        <p14:creationId xmlns:p14="http://schemas.microsoft.com/office/powerpoint/2010/main" val="402304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p:txBody>
          <a:bodyPr/>
          <a:lstStyle/>
          <a:p>
            <a:pPr eaLnBrk="1" hangingPunct="1"/>
            <a:r>
              <a:rPr lang="en-US" altLang="en-US" dirty="0"/>
              <a:t>Sprint Retrospective</a:t>
            </a:r>
          </a:p>
        </p:txBody>
      </p:sp>
      <p:sp>
        <p:nvSpPr>
          <p:cNvPr id="60419" name="Rectangle 2"/>
          <p:cNvSpPr>
            <a:spLocks noGrp="1" noChangeArrowheads="1"/>
          </p:cNvSpPr>
          <p:nvPr>
            <p:ph type="body" idx="1"/>
          </p:nvPr>
        </p:nvSpPr>
        <p:spPr>
          <a:xfrm>
            <a:off x="480813" y="1136542"/>
            <a:ext cx="11203187" cy="4868018"/>
          </a:xfrm>
        </p:spPr>
        <p:txBody>
          <a:bodyPr/>
          <a:lstStyle/>
          <a:p>
            <a:pPr marL="800100" indent="-171450" algn="l">
              <a:lnSpc>
                <a:spcPct val="80000"/>
              </a:lnSpc>
              <a:buFont typeface="Arial" panose="020B0604020202020204" pitchFamily="34" charset="0"/>
              <a:buChar char="•"/>
            </a:pPr>
            <a:r>
              <a:rPr lang="en-US" sz="2400" dirty="0">
                <a:solidFill>
                  <a:schemeClr val="tx1"/>
                </a:solidFill>
              </a:rPr>
              <a:t>The purpose of the Sprint Retrospective is to -</a:t>
            </a:r>
          </a:p>
          <a:p>
            <a:pPr marL="1333252" lvl="1" indent="-342900">
              <a:buFont typeface="Courier New" panose="02070309020205020404" pitchFamily="49" charset="0"/>
              <a:buChar char="o"/>
            </a:pPr>
            <a:r>
              <a:rPr lang="en-US" sz="2288" dirty="0">
                <a:solidFill>
                  <a:schemeClr val="tx1"/>
                </a:solidFill>
              </a:rPr>
              <a:t>Combine the learnings from the last Sprint, with regards to people, relationships etc.</a:t>
            </a:r>
          </a:p>
          <a:p>
            <a:pPr marL="1333252" lvl="1" indent="-342900">
              <a:buFont typeface="Courier New" panose="02070309020205020404" pitchFamily="49" charset="0"/>
              <a:buChar char="o"/>
            </a:pPr>
            <a:r>
              <a:rPr lang="en-US" sz="2288" dirty="0">
                <a:solidFill>
                  <a:schemeClr val="tx1"/>
                </a:solidFill>
              </a:rPr>
              <a:t>Identify the major items that went well and potential improvements.</a:t>
            </a:r>
          </a:p>
          <a:p>
            <a:pPr marL="1333252" lvl="1" indent="-342900">
              <a:buFont typeface="Courier New" panose="02070309020205020404" pitchFamily="49" charset="0"/>
              <a:buChar char="o"/>
            </a:pPr>
            <a:r>
              <a:rPr lang="en-US" sz="2288" dirty="0">
                <a:solidFill>
                  <a:schemeClr val="tx1"/>
                </a:solidFill>
              </a:rPr>
              <a:t>Creation of a plan for implementing improvements to increase product quality.</a:t>
            </a:r>
          </a:p>
          <a:p>
            <a:pPr marL="800100" indent="-171450" algn="l">
              <a:lnSpc>
                <a:spcPct val="80000"/>
              </a:lnSpc>
              <a:buFont typeface="Arial" panose="020B0604020202020204" pitchFamily="34" charset="0"/>
              <a:buChar char="•"/>
            </a:pPr>
            <a:endParaRPr lang="en-US" altLang="en-US" sz="2400" dirty="0">
              <a:solidFill>
                <a:schemeClr val="tx1"/>
              </a:solidFill>
            </a:endParaRPr>
          </a:p>
          <a:p>
            <a:pPr marL="800100" indent="-171450" algn="l">
              <a:lnSpc>
                <a:spcPct val="80000"/>
              </a:lnSpc>
              <a:spcBef>
                <a:spcPts val="1170"/>
              </a:spcBef>
              <a:buFont typeface="Arial" panose="020B0604020202020204" pitchFamily="34" charset="0"/>
              <a:buChar char="•"/>
            </a:pPr>
            <a:r>
              <a:rPr lang="en-US" altLang="en-US" sz="2400" dirty="0">
                <a:solidFill>
                  <a:schemeClr val="tx1"/>
                </a:solidFill>
              </a:rPr>
              <a:t>Whole team participates</a:t>
            </a:r>
          </a:p>
          <a:p>
            <a:pPr marL="937260" lvl="1">
              <a:lnSpc>
                <a:spcPct val="80000"/>
              </a:lnSpc>
              <a:spcBef>
                <a:spcPts val="1170"/>
              </a:spcBef>
            </a:pPr>
            <a:endParaRPr lang="en-US" altLang="en-US" sz="2400" dirty="0"/>
          </a:p>
        </p:txBody>
      </p:sp>
    </p:spTree>
    <p:extLst>
      <p:ext uri="{BB962C8B-B14F-4D97-AF65-F5344CB8AC3E}">
        <p14:creationId xmlns:p14="http://schemas.microsoft.com/office/powerpoint/2010/main" val="247851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832485" y="266068"/>
            <a:ext cx="10515600" cy="625472"/>
          </a:xfrm>
        </p:spPr>
        <p:txBody>
          <a:bodyPr/>
          <a:lstStyle/>
          <a:p>
            <a:pPr eaLnBrk="1" hangingPunct="1"/>
            <a:r>
              <a:rPr lang="en-US" altLang="en-US" b="1" dirty="0"/>
              <a:t>Start / Stop / Continue</a:t>
            </a:r>
          </a:p>
        </p:txBody>
      </p:sp>
      <p:sp>
        <p:nvSpPr>
          <p:cNvPr id="62467" name="Rectangle 2"/>
          <p:cNvSpPr>
            <a:spLocks noGrp="1" noChangeArrowheads="1"/>
          </p:cNvSpPr>
          <p:nvPr>
            <p:ph type="body" idx="1"/>
          </p:nvPr>
        </p:nvSpPr>
        <p:spPr>
          <a:xfrm>
            <a:off x="1832610" y="1440180"/>
            <a:ext cx="8515350" cy="1257300"/>
          </a:xfrm>
        </p:spPr>
        <p:txBody>
          <a:bodyPr/>
          <a:lstStyle/>
          <a:p>
            <a:pPr marL="971550" indent="-342900" algn="l">
              <a:buFont typeface="Arial" panose="020B0604020202020204" pitchFamily="34" charset="0"/>
              <a:buChar char="•"/>
            </a:pPr>
            <a:r>
              <a:rPr lang="en-US" altLang="en-US" sz="2400" dirty="0">
                <a:solidFill>
                  <a:schemeClr val="tx1"/>
                </a:solidFill>
              </a:rPr>
              <a:t>Whole team gathers and discusses what they</a:t>
            </a:r>
            <a:r>
              <a:rPr lang="ja-JP" altLang="en-US" sz="2400" dirty="0">
                <a:solidFill>
                  <a:schemeClr val="tx1"/>
                </a:solidFill>
              </a:rPr>
              <a:t>’</a:t>
            </a:r>
            <a:r>
              <a:rPr lang="en-US" altLang="ja-JP" sz="2400" dirty="0">
                <a:solidFill>
                  <a:schemeClr val="tx1"/>
                </a:solidFill>
              </a:rPr>
              <a:t>d like to:</a:t>
            </a:r>
            <a:endParaRPr lang="en-US" altLang="en-US" sz="2400" dirty="0">
              <a:solidFill>
                <a:schemeClr val="tx1"/>
              </a:solidFill>
            </a:endParaRPr>
          </a:p>
        </p:txBody>
      </p:sp>
      <p:sp>
        <p:nvSpPr>
          <p:cNvPr id="2" name="AutoShape 3"/>
          <p:cNvSpPr>
            <a:spLocks/>
          </p:cNvSpPr>
          <p:nvPr/>
        </p:nvSpPr>
        <p:spPr bwMode="auto">
          <a:xfrm>
            <a:off x="2872740" y="253746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3600">
                <a:solidFill>
                  <a:srgbClr val="FFFFFF"/>
                </a:solidFill>
                <a:latin typeface="Gill Sans" pitchFamily="80" charset="0"/>
                <a:ea typeface="Gill Sans" pitchFamily="80" charset="0"/>
                <a:cs typeface="Gill Sans" pitchFamily="80" charset="0"/>
                <a:sym typeface="Gill Sans" pitchFamily="80" charset="0"/>
              </a:rPr>
              <a:t>Start doing</a:t>
            </a:r>
            <a:endParaRPr lang="en-US" sz="324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a:spLocks/>
          </p:cNvSpPr>
          <p:nvPr/>
        </p:nvSpPr>
        <p:spPr bwMode="auto">
          <a:xfrm>
            <a:off x="4370070" y="364617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36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a:spLocks/>
          </p:cNvSpPr>
          <p:nvPr/>
        </p:nvSpPr>
        <p:spPr bwMode="auto">
          <a:xfrm>
            <a:off x="5867400" y="475488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3600">
                <a:solidFill>
                  <a:srgbClr val="FFFFFF"/>
                </a:solidFill>
                <a:latin typeface="Gill Sans" pitchFamily="80" charset="0"/>
                <a:ea typeface="Gill Sans" pitchFamily="80" charset="0"/>
                <a:cs typeface="Gill Sans" pitchFamily="80" charset="0"/>
                <a:sym typeface="Gill Sans" pitchFamily="80" charset="0"/>
              </a:rPr>
              <a:t>Continue doing</a:t>
            </a:r>
            <a:endParaRPr lang="en-US" sz="324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62471" name="Group 6"/>
          <p:cNvGrpSpPr>
            <a:grpSpLocks/>
          </p:cNvGrpSpPr>
          <p:nvPr/>
        </p:nvGrpSpPr>
        <p:grpSpPr bwMode="auto">
          <a:xfrm>
            <a:off x="2529840" y="4366260"/>
            <a:ext cx="2788920" cy="2108835"/>
            <a:chOff x="0" y="0"/>
            <a:chExt cx="1951" cy="1476"/>
          </a:xfrm>
        </p:grpSpPr>
        <p:pic>
          <p:nvPicPr>
            <p:cNvPr id="624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62473" name="Rectangle 8"/>
            <p:cNvSpPr>
              <a:spLocks/>
            </p:cNvSpPr>
            <p:nvPr/>
          </p:nvSpPr>
          <p:spPr bwMode="auto">
            <a:xfrm>
              <a:off x="102" y="144"/>
              <a:ext cx="157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algn="ctr" eaLnBrk="1" hangingPunct="1">
                <a:lnSpc>
                  <a:spcPct val="80000"/>
                </a:lnSpc>
                <a:spcBef>
                  <a:spcPct val="0"/>
                </a:spcBef>
                <a:buClrTx/>
                <a:buSzTx/>
                <a:buFontTx/>
                <a:buNone/>
              </a:pPr>
              <a:r>
                <a:rPr lang="en-US" altLang="en-US" sz="2340">
                  <a:solidFill>
                    <a:srgbClr val="FF0000"/>
                  </a:solidFill>
                  <a:latin typeface="Comic Sans MS" panose="030F0702030302020204" pitchFamily="66" charset="0"/>
                  <a:sym typeface="Comic Sans MS" panose="030F0702030302020204" pitchFamily="66" charset="0"/>
                </a:rPr>
                <a:t>This is just one of many ways to do a sprint retrospective.</a:t>
              </a:r>
            </a:p>
          </p:txBody>
        </p:sp>
      </p:grpSp>
    </p:spTree>
    <p:extLst>
      <p:ext uri="{BB962C8B-B14F-4D97-AF65-F5344CB8AC3E}">
        <p14:creationId xmlns:p14="http://schemas.microsoft.com/office/powerpoint/2010/main" val="31553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1"/>
          <p:cNvGrpSpPr>
            <a:grpSpLocks/>
          </p:cNvGrpSpPr>
          <p:nvPr/>
        </p:nvGrpSpPr>
        <p:grpSpPr bwMode="auto">
          <a:xfrm>
            <a:off x="2175510" y="971550"/>
            <a:ext cx="3726180" cy="184023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64535"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dirty="0">
                  <a:solidFill>
                    <a:srgbClr val="B3B3B3"/>
                  </a:solidFill>
                </a:rPr>
                <a:t>Product owner</a:t>
              </a:r>
            </a:p>
            <a:p>
              <a:pPr eaLnBrk="1" hangingPunct="1">
                <a:buClr>
                  <a:srgbClr val="B3B3B3"/>
                </a:buClr>
                <a:buSzPct val="125000"/>
                <a:buFont typeface="Lucida Grande" pitchFamily="1" charset="0"/>
                <a:buChar char="•"/>
              </a:pPr>
              <a:r>
                <a:rPr lang="en-US" altLang="en-US" sz="2520" dirty="0" err="1">
                  <a:solidFill>
                    <a:srgbClr val="B3B3B3"/>
                  </a:solidFill>
                </a:rPr>
                <a:t>ScrumMaster</a:t>
              </a:r>
              <a:endParaRPr lang="en-US" altLang="en-US" sz="2520" dirty="0">
                <a:solidFill>
                  <a:srgbClr val="B3B3B3"/>
                </a:solidFill>
              </a:endParaRPr>
            </a:p>
            <a:p>
              <a:pPr eaLnBrk="1" hangingPunct="1">
                <a:buClr>
                  <a:srgbClr val="B3B3B3"/>
                </a:buClr>
                <a:buSzPct val="125000"/>
                <a:buFont typeface="Lucida Grande" pitchFamily="1" charset="0"/>
                <a:buChar char="•"/>
              </a:pPr>
              <a:r>
                <a:rPr lang="en-US" altLang="en-US" sz="2520" dirty="0">
                  <a:solidFill>
                    <a:srgbClr val="B3B3B3"/>
                  </a:solidFill>
                </a:rPr>
                <a:t>Team</a:t>
              </a:r>
            </a:p>
          </p:txBody>
        </p:sp>
        <p:sp>
          <p:nvSpPr>
            <p:cNvPr id="64536"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37"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38"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39"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40"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41"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Roles</a:t>
              </a:r>
            </a:p>
          </p:txBody>
        </p:sp>
      </p:grpSp>
      <p:sp>
        <p:nvSpPr>
          <p:cNvPr id="64515" name="Rectangle 10"/>
          <p:cNvSpPr>
            <a:spLocks noGrp="1" noChangeArrowheads="1"/>
          </p:cNvSpPr>
          <p:nvPr>
            <p:ph type="title"/>
          </p:nvPr>
        </p:nvSpPr>
        <p:spPr>
          <a:xfrm>
            <a:off x="861060" y="254638"/>
            <a:ext cx="10515600" cy="625472"/>
          </a:xfrm>
        </p:spPr>
        <p:txBody>
          <a:bodyPr/>
          <a:lstStyle/>
          <a:p>
            <a:pPr eaLnBrk="1" hangingPunct="1"/>
            <a:r>
              <a:rPr lang="en-US" altLang="en-US" b="1" dirty="0"/>
              <a:t>Scrum framework</a:t>
            </a:r>
          </a:p>
        </p:txBody>
      </p:sp>
      <p:grpSp>
        <p:nvGrpSpPr>
          <p:cNvPr id="64516" name="Group 11"/>
          <p:cNvGrpSpPr>
            <a:grpSpLocks/>
          </p:cNvGrpSpPr>
          <p:nvPr/>
        </p:nvGrpSpPr>
        <p:grpSpPr bwMode="auto">
          <a:xfrm>
            <a:off x="4370070" y="2423160"/>
            <a:ext cx="3726180" cy="2274570"/>
            <a:chOff x="0" y="0"/>
            <a:chExt cx="2608" cy="1592"/>
          </a:xfrm>
        </p:grpSpPr>
        <p:sp>
          <p:nvSpPr>
            <p:cNvPr id="3" name="AutoShape 12"/>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64527"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B3B3B3"/>
                </a:buClr>
                <a:buSzPct val="125000"/>
                <a:buFont typeface="Lucida Grande" pitchFamily="1" charset="0"/>
                <a:buChar char="•"/>
              </a:pPr>
              <a:r>
                <a:rPr lang="en-US" altLang="en-US" sz="2520">
                  <a:solidFill>
                    <a:srgbClr val="B3B3B3"/>
                  </a:solidFill>
                </a:rPr>
                <a:t>Sprint planning</a:t>
              </a:r>
            </a:p>
            <a:p>
              <a:pPr eaLnBrk="1" hangingPunct="1">
                <a:buClr>
                  <a:srgbClr val="B3B3B3"/>
                </a:buClr>
                <a:buSzPct val="125000"/>
                <a:buFont typeface="Lucida Grande" pitchFamily="1" charset="0"/>
                <a:buChar char="•"/>
              </a:pPr>
              <a:r>
                <a:rPr lang="en-US" altLang="en-US" sz="2520">
                  <a:solidFill>
                    <a:srgbClr val="B3B3B3"/>
                  </a:solidFill>
                </a:rPr>
                <a:t>Sprint review</a:t>
              </a:r>
            </a:p>
            <a:p>
              <a:pPr eaLnBrk="1" hangingPunct="1">
                <a:buClr>
                  <a:srgbClr val="B3B3B3"/>
                </a:buClr>
                <a:buSzPct val="125000"/>
                <a:buFont typeface="Lucida Grande" pitchFamily="1" charset="0"/>
                <a:buChar char="•"/>
              </a:pPr>
              <a:r>
                <a:rPr lang="en-US" altLang="en-US" sz="2520">
                  <a:solidFill>
                    <a:srgbClr val="B3B3B3"/>
                  </a:solidFill>
                </a:rPr>
                <a:t>Sprint retrospective</a:t>
              </a:r>
            </a:p>
            <a:p>
              <a:pPr eaLnBrk="1" hangingPunct="1">
                <a:buClr>
                  <a:srgbClr val="B3B3B3"/>
                </a:buClr>
                <a:buSzPct val="125000"/>
                <a:buFont typeface="Lucida Grande" pitchFamily="1" charset="0"/>
                <a:buChar char="•"/>
              </a:pPr>
              <a:r>
                <a:rPr lang="en-US" altLang="en-US" sz="2520">
                  <a:solidFill>
                    <a:srgbClr val="B3B3B3"/>
                  </a:solidFill>
                </a:rPr>
                <a:t>Daily scrum meeting</a:t>
              </a:r>
            </a:p>
          </p:txBody>
        </p:sp>
        <p:sp>
          <p:nvSpPr>
            <p:cNvPr id="64528"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29"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30"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31"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32"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33" name="Rectangle 19"/>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Ceremonies</a:t>
              </a:r>
            </a:p>
          </p:txBody>
        </p:sp>
      </p:grpSp>
      <p:grpSp>
        <p:nvGrpSpPr>
          <p:cNvPr id="64517" name="Group 20"/>
          <p:cNvGrpSpPr>
            <a:grpSpLocks/>
          </p:cNvGrpSpPr>
          <p:nvPr/>
        </p:nvGrpSpPr>
        <p:grpSpPr bwMode="auto">
          <a:xfrm>
            <a:off x="6118860" y="4594860"/>
            <a:ext cx="3726180" cy="1840230"/>
            <a:chOff x="0" y="0"/>
            <a:chExt cx="2608" cy="1288"/>
          </a:xfrm>
        </p:grpSpPr>
        <p:sp>
          <p:nvSpPr>
            <p:cNvPr id="34837"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64519"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520">
                  <a:solidFill>
                    <a:srgbClr val="FFFFFF"/>
                  </a:solidFill>
                </a:rPr>
                <a:t>Product backlog</a:t>
              </a:r>
            </a:p>
            <a:p>
              <a:pPr eaLnBrk="1" hangingPunct="1">
                <a:buClr>
                  <a:srgbClr val="FFFFFF"/>
                </a:buClr>
                <a:buSzPct val="125000"/>
                <a:buFont typeface="Gill Sans" pitchFamily="1" charset="0"/>
                <a:buChar char="•"/>
              </a:pPr>
              <a:r>
                <a:rPr lang="en-US" altLang="en-US" sz="2520">
                  <a:solidFill>
                    <a:srgbClr val="FFFFFF"/>
                  </a:solidFill>
                </a:rPr>
                <a:t>Sprint backlog</a:t>
              </a:r>
            </a:p>
            <a:p>
              <a:pPr eaLnBrk="1" hangingPunct="1">
                <a:buClr>
                  <a:srgbClr val="FFFFFF"/>
                </a:buClr>
                <a:buSzPct val="125000"/>
                <a:buFont typeface="Gill Sans" pitchFamily="1" charset="0"/>
                <a:buChar char="•"/>
              </a:pPr>
              <a:r>
                <a:rPr lang="en-US" altLang="en-US" sz="2520">
                  <a:solidFill>
                    <a:srgbClr val="FFFFFF"/>
                  </a:solidFill>
                </a:rPr>
                <a:t>Burndown charts</a:t>
              </a:r>
            </a:p>
          </p:txBody>
        </p:sp>
        <p:sp>
          <p:nvSpPr>
            <p:cNvPr id="64520"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21"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22"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sz="1620"/>
            </a:p>
          </p:txBody>
        </p:sp>
        <p:sp>
          <p:nvSpPr>
            <p:cNvPr id="64523"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24"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endParaRPr lang="en-US" altLang="en-US" sz="2880"/>
            </a:p>
          </p:txBody>
        </p:sp>
        <p:sp>
          <p:nvSpPr>
            <p:cNvPr id="64525"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880">
                  <a:solidFill>
                    <a:srgbClr val="FFFFFF"/>
                  </a:solidFill>
                </a:rPr>
                <a:t>Artifacts</a:t>
              </a:r>
            </a:p>
          </p:txBody>
        </p:sp>
      </p:grpSp>
    </p:spTree>
    <p:extLst>
      <p:ext uri="{BB962C8B-B14F-4D97-AF65-F5344CB8AC3E}">
        <p14:creationId xmlns:p14="http://schemas.microsoft.com/office/powerpoint/2010/main" val="257476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a:lstStyle/>
          <a:p>
            <a:pPr eaLnBrk="1" hangingPunct="1"/>
            <a:r>
              <a:rPr lang="en-US" altLang="en-US"/>
              <a:t>Product backlog</a:t>
            </a:r>
          </a:p>
        </p:txBody>
      </p:sp>
      <p:sp>
        <p:nvSpPr>
          <p:cNvPr id="66563" name="Rectangle 2"/>
          <p:cNvSpPr>
            <a:spLocks noGrp="1" noChangeArrowheads="1"/>
          </p:cNvSpPr>
          <p:nvPr>
            <p:ph type="body" idx="1"/>
          </p:nvPr>
        </p:nvSpPr>
        <p:spPr>
          <a:xfrm>
            <a:off x="5517397" y="1580826"/>
            <a:ext cx="4979153" cy="4751393"/>
          </a:xfrm>
        </p:spPr>
        <p:txBody>
          <a:bodyPr/>
          <a:lstStyle/>
          <a:p>
            <a:pPr marL="685800" indent="-457200" algn="l">
              <a:lnSpc>
                <a:spcPct val="80000"/>
              </a:lnSpc>
              <a:buFont typeface="Arial" panose="020B0604020202020204" pitchFamily="34" charset="0"/>
              <a:buChar char="•"/>
              <a:tabLst>
                <a:tab pos="1068705" algn="l"/>
              </a:tabLst>
            </a:pPr>
            <a:r>
              <a:rPr lang="en-US" altLang="en-US" sz="2800" dirty="0">
                <a:solidFill>
                  <a:schemeClr val="tx1"/>
                </a:solidFill>
              </a:rPr>
              <a:t>The requirements</a:t>
            </a:r>
          </a:p>
          <a:p>
            <a:pPr marL="685800" indent="-457200" algn="l">
              <a:lnSpc>
                <a:spcPct val="80000"/>
              </a:lnSpc>
              <a:spcBef>
                <a:spcPts val="1260"/>
              </a:spcBef>
              <a:buFont typeface="Arial" panose="020B0604020202020204" pitchFamily="34" charset="0"/>
              <a:buChar char="•"/>
              <a:tabLst>
                <a:tab pos="1068705" algn="l"/>
              </a:tabLst>
            </a:pPr>
            <a:r>
              <a:rPr lang="en-US" altLang="en-US" sz="2800" dirty="0">
                <a:solidFill>
                  <a:schemeClr val="tx1"/>
                </a:solidFill>
              </a:rPr>
              <a:t>A list of all desired work on the project</a:t>
            </a:r>
          </a:p>
          <a:p>
            <a:pPr marL="685800" indent="-457200" algn="l">
              <a:lnSpc>
                <a:spcPct val="80000"/>
              </a:lnSpc>
              <a:spcBef>
                <a:spcPts val="1260"/>
              </a:spcBef>
              <a:buFont typeface="Arial" panose="020B0604020202020204" pitchFamily="34" charset="0"/>
              <a:buChar char="•"/>
              <a:tabLst>
                <a:tab pos="1068705" algn="l"/>
              </a:tabLst>
            </a:pPr>
            <a:r>
              <a:rPr lang="en-US" altLang="en-US" sz="2800" dirty="0">
                <a:solidFill>
                  <a:schemeClr val="tx1"/>
                </a:solidFill>
              </a:rPr>
              <a:t>Ideally expressed such that each item has value to the users or customers of the product </a:t>
            </a:r>
          </a:p>
          <a:p>
            <a:pPr marL="685800" indent="-457200" algn="l">
              <a:lnSpc>
                <a:spcPct val="80000"/>
              </a:lnSpc>
              <a:spcBef>
                <a:spcPts val="1260"/>
              </a:spcBef>
              <a:buFont typeface="Arial" panose="020B0604020202020204" pitchFamily="34" charset="0"/>
              <a:buChar char="•"/>
              <a:tabLst>
                <a:tab pos="1068705" algn="l"/>
              </a:tabLst>
            </a:pPr>
            <a:r>
              <a:rPr lang="en-US" altLang="en-US" sz="2800" dirty="0">
                <a:solidFill>
                  <a:schemeClr val="tx1"/>
                </a:solidFill>
              </a:rPr>
              <a:t>Prioritized by the product owner</a:t>
            </a:r>
          </a:p>
          <a:p>
            <a:pPr marL="685800" indent="-457200" algn="l">
              <a:lnSpc>
                <a:spcPct val="80000"/>
              </a:lnSpc>
              <a:spcBef>
                <a:spcPts val="1260"/>
              </a:spcBef>
              <a:buFont typeface="Arial" panose="020B0604020202020204" pitchFamily="34" charset="0"/>
              <a:buChar char="•"/>
              <a:tabLst>
                <a:tab pos="1068705" algn="l"/>
              </a:tabLst>
            </a:pPr>
            <a:r>
              <a:rPr lang="en-US" altLang="en-US" sz="2800" dirty="0">
                <a:solidFill>
                  <a:schemeClr val="tx1"/>
                </a:solidFill>
              </a:rPr>
              <a:t>Reprioritized at the start of each sprint</a:t>
            </a:r>
          </a:p>
        </p:txBody>
      </p:sp>
      <p:pic>
        <p:nvPicPr>
          <p:cNvPr id="665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946" y="1842317"/>
            <a:ext cx="4046220" cy="167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a:spLocks/>
          </p:cNvSpPr>
          <p:nvPr/>
        </p:nvSpPr>
        <p:spPr bwMode="auto">
          <a:xfrm>
            <a:off x="2720526" y="4202612"/>
            <a:ext cx="2526030" cy="914400"/>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This is the product backlog</a:t>
            </a:r>
          </a:p>
        </p:txBody>
      </p:sp>
      <p:sp>
        <p:nvSpPr>
          <p:cNvPr id="66566" name="Line 5"/>
          <p:cNvSpPr>
            <a:spLocks noChangeShapeType="1"/>
          </p:cNvSpPr>
          <p:nvPr/>
        </p:nvSpPr>
        <p:spPr bwMode="auto">
          <a:xfrm>
            <a:off x="2333334" y="2996928"/>
            <a:ext cx="387192" cy="1371600"/>
          </a:xfrm>
          <a:prstGeom prst="line">
            <a:avLst/>
          </a:prstGeom>
          <a:noFill/>
          <a:ln w="38100">
            <a:solidFill>
              <a:srgbClr val="033F7F"/>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spTree>
    <p:extLst>
      <p:ext uri="{BB962C8B-B14F-4D97-AF65-F5344CB8AC3E}">
        <p14:creationId xmlns:p14="http://schemas.microsoft.com/office/powerpoint/2010/main" val="172367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838200" y="210147"/>
            <a:ext cx="10515600" cy="625472"/>
          </a:xfrm>
        </p:spPr>
        <p:txBody>
          <a:bodyPr/>
          <a:lstStyle/>
          <a:p>
            <a:pPr eaLnBrk="1" hangingPunct="1"/>
            <a:r>
              <a:rPr lang="en-US" altLang="en-US" b="1" dirty="0"/>
              <a:t>A Sample product backlog</a:t>
            </a:r>
          </a:p>
        </p:txBody>
      </p:sp>
      <p:pic>
        <p:nvPicPr>
          <p:cNvPr id="3" name="Picture 2"/>
          <p:cNvPicPr>
            <a:picLocks noChangeAspect="1"/>
          </p:cNvPicPr>
          <p:nvPr/>
        </p:nvPicPr>
        <p:blipFill>
          <a:blip r:embed="rId3"/>
          <a:stretch>
            <a:fillRect/>
          </a:stretch>
        </p:blipFill>
        <p:spPr>
          <a:xfrm>
            <a:off x="2832099" y="1177018"/>
            <a:ext cx="6934200" cy="5200650"/>
          </a:xfrm>
          <a:prstGeom prst="rect">
            <a:avLst/>
          </a:prstGeom>
        </p:spPr>
      </p:pic>
    </p:spTree>
    <p:extLst>
      <p:ext uri="{BB962C8B-B14F-4D97-AF65-F5344CB8AC3E}">
        <p14:creationId xmlns:p14="http://schemas.microsoft.com/office/powerpoint/2010/main" val="287167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88825" cy="6400801"/>
          </a:xfrm>
          <a:prstGeom prst="rect">
            <a:avLst/>
          </a:prstGeom>
        </p:spPr>
      </p:pic>
    </p:spTree>
    <p:extLst>
      <p:ext uri="{BB962C8B-B14F-4D97-AF65-F5344CB8AC3E}">
        <p14:creationId xmlns:p14="http://schemas.microsoft.com/office/powerpoint/2010/main" val="948322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838200" y="210147"/>
            <a:ext cx="10515600" cy="625472"/>
          </a:xfrm>
        </p:spPr>
        <p:txBody>
          <a:bodyPr/>
          <a:lstStyle/>
          <a:p>
            <a:pPr eaLnBrk="1" hangingPunct="1"/>
            <a:r>
              <a:rPr lang="en-US" altLang="en-US" b="1" dirty="0"/>
              <a:t>A Sample product backlog</a:t>
            </a:r>
          </a:p>
        </p:txBody>
      </p:sp>
      <p:pic>
        <p:nvPicPr>
          <p:cNvPr id="2" name="Picture 1"/>
          <p:cNvPicPr>
            <a:picLocks noChangeAspect="1"/>
          </p:cNvPicPr>
          <p:nvPr/>
        </p:nvPicPr>
        <p:blipFill>
          <a:blip r:embed="rId3"/>
          <a:stretch>
            <a:fillRect/>
          </a:stretch>
        </p:blipFill>
        <p:spPr>
          <a:xfrm>
            <a:off x="1533525" y="1333500"/>
            <a:ext cx="9124950" cy="4191000"/>
          </a:xfrm>
          <a:prstGeom prst="rect">
            <a:avLst/>
          </a:prstGeom>
        </p:spPr>
      </p:pic>
    </p:spTree>
    <p:extLst>
      <p:ext uri="{BB962C8B-B14F-4D97-AF65-F5344CB8AC3E}">
        <p14:creationId xmlns:p14="http://schemas.microsoft.com/office/powerpoint/2010/main" val="2756358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pPr algn="l" eaLnBrk="1" hangingPunct="1"/>
            <a:r>
              <a:rPr lang="en-US" altLang="en-US" b="1" dirty="0"/>
              <a:t>Sprint backlog</a:t>
            </a:r>
          </a:p>
        </p:txBody>
      </p:sp>
      <p:sp>
        <p:nvSpPr>
          <p:cNvPr id="72707" name="Rectangle 2"/>
          <p:cNvSpPr>
            <a:spLocks noGrp="1" noChangeArrowheads="1"/>
          </p:cNvSpPr>
          <p:nvPr>
            <p:ph type="body" idx="1"/>
          </p:nvPr>
        </p:nvSpPr>
        <p:spPr>
          <a:xfrm>
            <a:off x="203201" y="1117602"/>
            <a:ext cx="11611428" cy="4892766"/>
          </a:xfrm>
        </p:spPr>
        <p:txBody>
          <a:bodyPr/>
          <a:lstStyle/>
          <a:p>
            <a:pPr marL="914400" indent="-285750" algn="l">
              <a:lnSpc>
                <a:spcPct val="90000"/>
              </a:lnSpc>
              <a:buFont typeface="Arial" panose="020B0604020202020204" pitchFamily="34" charset="0"/>
              <a:buChar char="•"/>
            </a:pPr>
            <a:r>
              <a:rPr lang="en-US" sz="1800" dirty="0">
                <a:solidFill>
                  <a:schemeClr val="tx1"/>
                </a:solidFill>
              </a:rPr>
              <a:t>The sprint backlog is a list of tasks identified by the Scrum team to be completed during the Scrum sprint. </a:t>
            </a:r>
          </a:p>
          <a:p>
            <a:pPr marL="914400" indent="-285750" algn="l">
              <a:lnSpc>
                <a:spcPct val="90000"/>
              </a:lnSpc>
              <a:buFont typeface="Arial" panose="020B0604020202020204" pitchFamily="34" charset="0"/>
              <a:buChar char="•"/>
            </a:pPr>
            <a:endParaRPr lang="en-US" sz="1800" dirty="0">
              <a:solidFill>
                <a:schemeClr val="tx1"/>
              </a:solidFill>
            </a:endParaRPr>
          </a:p>
          <a:p>
            <a:pPr marL="914400" indent="-285750" algn="l">
              <a:lnSpc>
                <a:spcPct val="90000"/>
              </a:lnSpc>
              <a:buFont typeface="Arial" panose="020B0604020202020204" pitchFamily="34" charset="0"/>
              <a:buChar char="•"/>
            </a:pPr>
            <a:r>
              <a:rPr lang="en-US" sz="1800" dirty="0">
                <a:solidFill>
                  <a:schemeClr val="tx1"/>
                </a:solidFill>
              </a:rPr>
              <a:t>During the sprint planning meeting, the team selects some number of product backlog items, usually in the form of user stories, and identifies the tasks necessary to complete each user story. </a:t>
            </a:r>
          </a:p>
          <a:p>
            <a:pPr marL="914400" indent="-285750" algn="l">
              <a:lnSpc>
                <a:spcPct val="90000"/>
              </a:lnSpc>
              <a:buFont typeface="Arial" panose="020B0604020202020204" pitchFamily="34" charset="0"/>
              <a:buChar char="•"/>
            </a:pPr>
            <a:endParaRPr lang="en-US" sz="1800" dirty="0">
              <a:solidFill>
                <a:schemeClr val="tx1"/>
              </a:solidFill>
            </a:endParaRPr>
          </a:p>
          <a:p>
            <a:pPr marL="914400" indent="-285750" algn="l">
              <a:lnSpc>
                <a:spcPct val="90000"/>
              </a:lnSpc>
              <a:buFont typeface="Arial" panose="020B0604020202020204" pitchFamily="34" charset="0"/>
              <a:buChar char="•"/>
            </a:pPr>
            <a:r>
              <a:rPr lang="en-US" sz="1800" dirty="0">
                <a:solidFill>
                  <a:schemeClr val="tx1"/>
                </a:solidFill>
              </a:rPr>
              <a:t>It's critical that the team selects the items and size of the sprint backlog. Because they are the people committing to completing the tasks, they must be the people to choose what they are committing to during the Scrum sprint.</a:t>
            </a:r>
          </a:p>
          <a:p>
            <a:pPr marL="914400" indent="-285750" algn="l">
              <a:lnSpc>
                <a:spcPct val="90000"/>
              </a:lnSpc>
              <a:buFont typeface="Arial" panose="020B0604020202020204" pitchFamily="34" charset="0"/>
              <a:buChar char="•"/>
            </a:pPr>
            <a:endParaRPr lang="en-US" altLang="en-US" sz="1800" dirty="0">
              <a:solidFill>
                <a:schemeClr val="tx1"/>
              </a:solidFill>
            </a:endParaRPr>
          </a:p>
          <a:p>
            <a:pPr marL="914400" indent="-285750" algn="l">
              <a:lnSpc>
                <a:spcPct val="90000"/>
              </a:lnSpc>
              <a:buFont typeface="Arial" panose="020B0604020202020204" pitchFamily="34" charset="0"/>
              <a:buChar char="•"/>
            </a:pPr>
            <a:r>
              <a:rPr lang="en-US" sz="1800" dirty="0">
                <a:solidFill>
                  <a:schemeClr val="tx1"/>
                </a:solidFill>
              </a:rPr>
              <a:t>The sprint backlog is commonly maintained as a spreadsheet, but it is also possible to use your defect tracking system or any of a number of software products designed specifically for Scrum or agile. </a:t>
            </a:r>
          </a:p>
          <a:p>
            <a:pPr marL="914400" indent="-285750" algn="l">
              <a:lnSpc>
                <a:spcPct val="90000"/>
              </a:lnSpc>
              <a:buFont typeface="Arial" panose="020B0604020202020204" pitchFamily="34" charset="0"/>
              <a:buChar char="•"/>
            </a:pPr>
            <a:endParaRPr lang="en-US" altLang="en-US" sz="1800" dirty="0">
              <a:solidFill>
                <a:schemeClr val="tx1"/>
              </a:solidFill>
            </a:endParaRPr>
          </a:p>
          <a:p>
            <a:pPr marL="914400" indent="-285750" algn="l">
              <a:lnSpc>
                <a:spcPct val="90000"/>
              </a:lnSpc>
              <a:buFont typeface="Arial" panose="020B0604020202020204" pitchFamily="34" charset="0"/>
              <a:buChar char="•"/>
            </a:pPr>
            <a:r>
              <a:rPr lang="en-US" altLang="en-US" sz="1800" dirty="0">
                <a:solidFill>
                  <a:schemeClr val="tx1"/>
                </a:solidFill>
              </a:rPr>
              <a:t>Any team member can add, delete or change the sprint backlog</a:t>
            </a:r>
          </a:p>
          <a:p>
            <a:pPr marL="914400" indent="-285750" algn="l">
              <a:lnSpc>
                <a:spcPct val="90000"/>
              </a:lnSpc>
              <a:buFont typeface="Arial" panose="020B0604020202020204" pitchFamily="34" charset="0"/>
              <a:buChar char="•"/>
            </a:pPr>
            <a:endParaRPr lang="en-US" altLang="en-US" sz="1800" dirty="0">
              <a:solidFill>
                <a:schemeClr val="tx1"/>
              </a:solidFill>
            </a:endParaRPr>
          </a:p>
          <a:p>
            <a:pPr marL="914400" indent="-285750" algn="l">
              <a:lnSpc>
                <a:spcPct val="90000"/>
              </a:lnSpc>
              <a:buFont typeface="Arial" panose="020B0604020202020204" pitchFamily="34" charset="0"/>
              <a:buChar char="•"/>
            </a:pPr>
            <a:r>
              <a:rPr lang="en-US" altLang="en-US" sz="1800" dirty="0">
                <a:solidFill>
                  <a:schemeClr val="tx1"/>
                </a:solidFill>
              </a:rPr>
              <a:t>If work is unclear, define a sprint backlog item with a larger amount of time and break it down later</a:t>
            </a:r>
            <a:endParaRPr lang="en-US" altLang="en-US" sz="2000" dirty="0">
              <a:solidFill>
                <a:schemeClr val="tx1"/>
              </a:solidFill>
            </a:endParaRPr>
          </a:p>
          <a:p>
            <a:pPr marL="914400" indent="-285750" algn="l">
              <a:lnSpc>
                <a:spcPct val="90000"/>
              </a:lnSpc>
              <a:buFont typeface="Arial" panose="020B0604020202020204" pitchFamily="34" charset="0"/>
              <a:buChar char="•"/>
            </a:pPr>
            <a:endParaRPr lang="en-US" altLang="en-US" sz="1800" dirty="0">
              <a:solidFill>
                <a:schemeClr val="tx1"/>
              </a:solidFill>
            </a:endParaRPr>
          </a:p>
          <a:p>
            <a:pPr marL="914400" indent="-285750" algn="l">
              <a:lnSpc>
                <a:spcPct val="90000"/>
              </a:lnSpc>
              <a:buFont typeface="Arial" panose="020B0604020202020204" pitchFamily="34" charset="0"/>
              <a:buChar char="•"/>
            </a:pPr>
            <a:endParaRPr lang="en-US" altLang="en-US" sz="1800" dirty="0">
              <a:solidFill>
                <a:schemeClr val="tx1"/>
              </a:solidFill>
            </a:endParaRPr>
          </a:p>
        </p:txBody>
      </p:sp>
    </p:spTree>
    <p:extLst>
      <p:ext uri="{BB962C8B-B14F-4D97-AF65-F5344CB8AC3E}">
        <p14:creationId xmlns:p14="http://schemas.microsoft.com/office/powerpoint/2010/main" val="4292191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pPr algn="l" eaLnBrk="1" hangingPunct="1"/>
            <a:r>
              <a:rPr lang="en-US" altLang="en-US" b="1" dirty="0"/>
              <a:t>Sprint backlog</a:t>
            </a:r>
          </a:p>
        </p:txBody>
      </p:sp>
      <p:pic>
        <p:nvPicPr>
          <p:cNvPr id="3" name="Content Placeholder 2"/>
          <p:cNvPicPr>
            <a:picLocks noGrp="1" noChangeAspect="1"/>
          </p:cNvPicPr>
          <p:nvPr>
            <p:ph idx="1"/>
          </p:nvPr>
        </p:nvPicPr>
        <p:blipFill>
          <a:blip r:embed="rId3"/>
          <a:stretch>
            <a:fillRect/>
          </a:stretch>
        </p:blipFill>
        <p:spPr>
          <a:xfrm>
            <a:off x="1532731" y="1447800"/>
            <a:ext cx="9144000" cy="4572000"/>
          </a:xfrm>
        </p:spPr>
      </p:pic>
    </p:spTree>
    <p:extLst>
      <p:ext uri="{BB962C8B-B14F-4D97-AF65-F5344CB8AC3E}">
        <p14:creationId xmlns:p14="http://schemas.microsoft.com/office/powerpoint/2010/main" val="1019656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Meetings (2 weeks Sprint)</a:t>
            </a:r>
          </a:p>
        </p:txBody>
      </p:sp>
      <p:sp>
        <p:nvSpPr>
          <p:cNvPr id="3" name="Rectangle 2"/>
          <p:cNvSpPr/>
          <p:nvPr/>
        </p:nvSpPr>
        <p:spPr>
          <a:xfrm>
            <a:off x="7173311" y="1741961"/>
            <a:ext cx="4763766" cy="2934458"/>
          </a:xfrm>
          <a:prstGeom prst="rect">
            <a:avLst/>
          </a:prstGeom>
        </p:spPr>
        <p:txBody>
          <a:bodyPr wrap="square">
            <a:spAutoFit/>
          </a:bodyPr>
          <a:lstStyle/>
          <a:p>
            <a:pPr marL="285750" indent="-285750">
              <a:lnSpc>
                <a:spcPct val="114000"/>
              </a:lnSpc>
              <a:buFont typeface="Arial" panose="020B0604020202020204" pitchFamily="34" charset="0"/>
              <a:buChar char="•"/>
            </a:pPr>
            <a:r>
              <a:rPr lang="en-US" b="1" dirty="0">
                <a:latin typeface="Trebuchet MS" panose="020B0603020202020204" pitchFamily="34" charset="0"/>
                <a:ea typeface="Segoe UI" pitchFamily="34" charset="0"/>
                <a:cs typeface="Traditional Arabic" panose="02020603050405020304" pitchFamily="18" charset="-78"/>
              </a:rPr>
              <a:t>Sprint Planning Meeting- </a:t>
            </a:r>
            <a:r>
              <a:rPr lang="en-US" dirty="0">
                <a:latin typeface="Trebuchet MS" panose="020B0603020202020204" pitchFamily="34" charset="0"/>
                <a:ea typeface="Segoe UI" pitchFamily="34" charset="0"/>
                <a:cs typeface="Traditional Arabic" panose="02020603050405020304" pitchFamily="18" charset="-78"/>
              </a:rPr>
              <a:t>4 – 8 Hours</a:t>
            </a:r>
          </a:p>
          <a:p>
            <a:pPr marL="285750" indent="-285750">
              <a:lnSpc>
                <a:spcPct val="114000"/>
              </a:lnSpc>
              <a:buFont typeface="Arial" panose="020B0604020202020204" pitchFamily="34" charset="0"/>
              <a:buChar char="•"/>
            </a:pPr>
            <a:r>
              <a:rPr lang="en-US" b="1" dirty="0">
                <a:latin typeface="Trebuchet MS" panose="020B0603020202020204" pitchFamily="34" charset="0"/>
                <a:ea typeface="Segoe UI" pitchFamily="34" charset="0"/>
                <a:cs typeface="Traditional Arabic" panose="02020603050405020304" pitchFamily="18" charset="-78"/>
              </a:rPr>
              <a:t>Daily Scrum Meeting –  </a:t>
            </a:r>
            <a:r>
              <a:rPr lang="en-US" dirty="0">
                <a:latin typeface="Trebuchet MS" panose="020B0603020202020204" pitchFamily="34" charset="0"/>
                <a:ea typeface="Segoe UI" pitchFamily="34" charset="0"/>
                <a:cs typeface="Traditional Arabic" panose="02020603050405020304" pitchFamily="18" charset="-78"/>
              </a:rPr>
              <a:t>15 Minutes </a:t>
            </a:r>
          </a:p>
          <a:p>
            <a:pPr marL="895218" lvl="1" indent="-285750">
              <a:lnSpc>
                <a:spcPct val="114000"/>
              </a:lnSpc>
              <a:buFont typeface="Arial" panose="020B0604020202020204" pitchFamily="34" charset="0"/>
              <a:buChar char="•"/>
            </a:pPr>
            <a:r>
              <a:rPr lang="en-US" dirty="0">
                <a:latin typeface="Trebuchet MS" panose="020B0603020202020204" pitchFamily="34" charset="0"/>
                <a:ea typeface="Segoe UI" pitchFamily="34" charset="0"/>
                <a:cs typeface="Traditional Arabic" panose="02020603050405020304" pitchFamily="18" charset="-78"/>
              </a:rPr>
              <a:t>What I did yesterday?</a:t>
            </a:r>
          </a:p>
          <a:p>
            <a:pPr marL="895218" lvl="1" indent="-285750">
              <a:lnSpc>
                <a:spcPct val="114000"/>
              </a:lnSpc>
              <a:buFont typeface="Arial" panose="020B0604020202020204" pitchFamily="34" charset="0"/>
              <a:buChar char="•"/>
            </a:pPr>
            <a:r>
              <a:rPr lang="en-US" dirty="0">
                <a:latin typeface="Trebuchet MS" panose="020B0603020202020204" pitchFamily="34" charset="0"/>
                <a:ea typeface="Segoe UI" pitchFamily="34" charset="0"/>
                <a:cs typeface="Traditional Arabic" panose="02020603050405020304" pitchFamily="18" charset="-78"/>
              </a:rPr>
              <a:t>What I will today?</a:t>
            </a:r>
          </a:p>
          <a:p>
            <a:pPr marL="895218" lvl="1" indent="-285750">
              <a:lnSpc>
                <a:spcPct val="114000"/>
              </a:lnSpc>
              <a:buFont typeface="Arial" panose="020B0604020202020204" pitchFamily="34" charset="0"/>
              <a:buChar char="•"/>
            </a:pPr>
            <a:r>
              <a:rPr lang="en-US" dirty="0">
                <a:latin typeface="Trebuchet MS" panose="020B0603020202020204" pitchFamily="34" charset="0"/>
                <a:ea typeface="Segoe UI" pitchFamily="34" charset="0"/>
                <a:cs typeface="Traditional Arabic" panose="02020603050405020304" pitchFamily="18" charset="-78"/>
              </a:rPr>
              <a:t>Impediment </a:t>
            </a:r>
          </a:p>
          <a:p>
            <a:pPr marL="285750" indent="-285750">
              <a:lnSpc>
                <a:spcPct val="114000"/>
              </a:lnSpc>
              <a:buFont typeface="Arial" panose="020B0604020202020204" pitchFamily="34" charset="0"/>
              <a:buChar char="•"/>
            </a:pPr>
            <a:r>
              <a:rPr lang="en-US" b="1" dirty="0">
                <a:latin typeface="Trebuchet MS" panose="020B0603020202020204" pitchFamily="34" charset="0"/>
                <a:ea typeface="Segoe UI" pitchFamily="34" charset="0"/>
                <a:cs typeface="Traditional Arabic" panose="02020603050405020304" pitchFamily="18" charset="-78"/>
              </a:rPr>
              <a:t>Sprint Review Meeting – </a:t>
            </a:r>
            <a:r>
              <a:rPr lang="en-US" dirty="0">
                <a:latin typeface="Trebuchet MS" panose="020B0603020202020204" pitchFamily="34" charset="0"/>
                <a:ea typeface="Segoe UI" pitchFamily="34" charset="0"/>
                <a:cs typeface="Traditional Arabic" panose="02020603050405020304" pitchFamily="18" charset="-78"/>
              </a:rPr>
              <a:t>1 – 2 Hours. Live demo</a:t>
            </a:r>
          </a:p>
          <a:p>
            <a:pPr marL="285750" indent="-285750">
              <a:lnSpc>
                <a:spcPct val="114000"/>
              </a:lnSpc>
              <a:buFont typeface="Arial" panose="020B0604020202020204" pitchFamily="34" charset="0"/>
              <a:buChar char="•"/>
            </a:pPr>
            <a:r>
              <a:rPr lang="en-US" b="1" dirty="0">
                <a:latin typeface="Trebuchet MS" panose="020B0603020202020204" pitchFamily="34" charset="0"/>
                <a:ea typeface="Segoe UI" pitchFamily="34" charset="0"/>
                <a:cs typeface="Traditional Arabic" panose="02020603050405020304" pitchFamily="18" charset="-78"/>
              </a:rPr>
              <a:t>Sprint Retrospective Meeting – </a:t>
            </a:r>
            <a:r>
              <a:rPr lang="en-US" dirty="0">
                <a:latin typeface="Trebuchet MS" panose="020B0603020202020204" pitchFamily="34" charset="0"/>
                <a:ea typeface="Segoe UI" pitchFamily="34" charset="0"/>
                <a:cs typeface="Traditional Arabic" panose="02020603050405020304" pitchFamily="18" charset="-78"/>
              </a:rPr>
              <a:t> 2 Hours </a:t>
            </a:r>
          </a:p>
          <a:p>
            <a:pPr marL="742950" lvl="1" indent="-285750">
              <a:lnSpc>
                <a:spcPct val="114000"/>
              </a:lnSpc>
              <a:buFont typeface="Arial" panose="020B0604020202020204" pitchFamily="34" charset="0"/>
              <a:buChar char="•"/>
            </a:pPr>
            <a:r>
              <a:rPr lang="en-US" dirty="0">
                <a:latin typeface="Trebuchet MS" panose="020B0603020202020204" pitchFamily="34" charset="0"/>
                <a:ea typeface="Segoe UI" pitchFamily="34" charset="0"/>
                <a:cs typeface="Traditional Arabic" panose="02020603050405020304" pitchFamily="18" charset="-78"/>
              </a:rPr>
              <a:t>Find the cause , </a:t>
            </a:r>
            <a:r>
              <a:rPr lang="en-US">
                <a:latin typeface="Trebuchet MS" panose="020B0603020202020204" pitchFamily="34" charset="0"/>
                <a:ea typeface="Segoe UI" pitchFamily="34" charset="0"/>
                <a:cs typeface="Traditional Arabic" panose="02020603050405020304" pitchFamily="18" charset="-78"/>
              </a:rPr>
              <a:t>not people</a:t>
            </a:r>
            <a:endParaRPr lang="en-US" dirty="0">
              <a:latin typeface="Trebuchet MS" panose="020B0603020202020204" pitchFamily="34" charset="0"/>
              <a:ea typeface="Segoe UI" pitchFamily="34" charset="0"/>
              <a:cs typeface="Traditional Arabic" panose="02020603050405020304" pitchFamily="18" charset="-78"/>
            </a:endParaRPr>
          </a:p>
        </p:txBody>
      </p:sp>
      <p:pic>
        <p:nvPicPr>
          <p:cNvPr id="4" name="Picture 3"/>
          <p:cNvPicPr>
            <a:picLocks noChangeAspect="1"/>
          </p:cNvPicPr>
          <p:nvPr/>
        </p:nvPicPr>
        <p:blipFill rotWithShape="1">
          <a:blip r:embed="rId2"/>
          <a:srcRect l="18052" t="17996" r="20999" b="26400"/>
          <a:stretch/>
        </p:blipFill>
        <p:spPr>
          <a:xfrm>
            <a:off x="282291" y="1562776"/>
            <a:ext cx="6686068" cy="3429434"/>
          </a:xfrm>
          <a:prstGeom prst="rect">
            <a:avLst/>
          </a:prstGeom>
        </p:spPr>
      </p:pic>
    </p:spTree>
    <p:extLst>
      <p:ext uri="{BB962C8B-B14F-4D97-AF65-F5344CB8AC3E}">
        <p14:creationId xmlns:p14="http://schemas.microsoft.com/office/powerpoint/2010/main" val="427656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45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838200" y="241143"/>
            <a:ext cx="10515600" cy="625472"/>
          </a:xfrm>
        </p:spPr>
        <p:txBody>
          <a:bodyPr/>
          <a:lstStyle/>
          <a:p>
            <a:pPr eaLnBrk="1" hangingPunct="1"/>
            <a:r>
              <a:rPr lang="en-US" altLang="en-US" b="1"/>
              <a:t>Putting it all together</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590" y="1434465"/>
            <a:ext cx="8823960" cy="4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Rectangle 3"/>
          <p:cNvSpPr>
            <a:spLocks/>
          </p:cNvSpPr>
          <p:nvPr/>
        </p:nvSpPr>
        <p:spPr bwMode="auto">
          <a:xfrm>
            <a:off x="2915603" y="5520690"/>
            <a:ext cx="606933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430">
                <a:solidFill>
                  <a:schemeClr val="tx1"/>
                </a:solidFill>
              </a:rPr>
              <a:t>Image available at www.mountaingoatsoftware.com/scrum</a:t>
            </a:r>
          </a:p>
        </p:txBody>
      </p:sp>
    </p:spTree>
    <p:extLst>
      <p:ext uri="{BB962C8B-B14F-4D97-AF65-F5344CB8AC3E}">
        <p14:creationId xmlns:p14="http://schemas.microsoft.com/office/powerpoint/2010/main" val="147751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 is the Key Metric in Scrum</a:t>
            </a:r>
          </a:p>
        </p:txBody>
      </p:sp>
      <p:pic>
        <p:nvPicPr>
          <p:cNvPr id="3" name="Picture 2"/>
          <p:cNvPicPr>
            <a:picLocks noChangeAspect="1"/>
          </p:cNvPicPr>
          <p:nvPr/>
        </p:nvPicPr>
        <p:blipFill>
          <a:blip r:embed="rId2"/>
          <a:stretch>
            <a:fillRect/>
          </a:stretch>
        </p:blipFill>
        <p:spPr>
          <a:xfrm>
            <a:off x="1829005" y="1235804"/>
            <a:ext cx="7562967" cy="4925111"/>
          </a:xfrm>
          <a:prstGeom prst="rect">
            <a:avLst/>
          </a:prstGeom>
        </p:spPr>
      </p:pic>
    </p:spTree>
    <p:extLst>
      <p:ext uri="{BB962C8B-B14F-4D97-AF65-F5344CB8AC3E}">
        <p14:creationId xmlns:p14="http://schemas.microsoft.com/office/powerpoint/2010/main" val="211650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a:t>
            </a:r>
          </a:p>
        </p:txBody>
      </p:sp>
      <p:pic>
        <p:nvPicPr>
          <p:cNvPr id="3" name="Picture 2"/>
          <p:cNvPicPr>
            <a:picLocks noChangeAspect="1"/>
          </p:cNvPicPr>
          <p:nvPr/>
        </p:nvPicPr>
        <p:blipFill>
          <a:blip r:embed="rId2"/>
          <a:stretch>
            <a:fillRect/>
          </a:stretch>
        </p:blipFill>
        <p:spPr>
          <a:xfrm>
            <a:off x="370488" y="1382363"/>
            <a:ext cx="5661079" cy="4039702"/>
          </a:xfrm>
          <a:prstGeom prst="rect">
            <a:avLst/>
          </a:prstGeom>
        </p:spPr>
      </p:pic>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243" y="2000249"/>
            <a:ext cx="57912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0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a:t>
            </a:r>
          </a:p>
        </p:txBody>
      </p:sp>
      <p:sp>
        <p:nvSpPr>
          <p:cNvPr id="5" name="Rectangle 1"/>
          <p:cNvSpPr>
            <a:spLocks noChangeArrowheads="1"/>
          </p:cNvSpPr>
          <p:nvPr/>
        </p:nvSpPr>
        <p:spPr bwMode="auto">
          <a:xfrm>
            <a:off x="508000" y="1135467"/>
            <a:ext cx="13489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For example, let us consider a 2-week sprint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Sprint Duration</a:t>
            </a:r>
            <a:r>
              <a:rPr kumimoji="0" lang="en-US" altLang="en-US" sz="1600" b="0" i="0" u="none" strike="noStrike" cap="none" normalizeH="0" baseline="0" dirty="0">
                <a:ln>
                  <a:noFill/>
                </a:ln>
                <a:solidFill>
                  <a:srgbClr val="000000"/>
                </a:solidFill>
                <a:effectLst/>
                <a:latin typeface="Verdana" panose="020B0604030504040204" pitchFamily="34" charset="0"/>
              </a:rPr>
              <a:t>: 2 Weeks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No. of Days per Week</a:t>
            </a:r>
            <a:r>
              <a:rPr kumimoji="0" lang="en-US" altLang="en-US" sz="1600" b="0" i="0" u="none" strike="noStrike" cap="none" normalizeH="0" baseline="0" dirty="0">
                <a:ln>
                  <a:noFill/>
                </a:ln>
                <a:solidFill>
                  <a:srgbClr val="000000"/>
                </a:solidFill>
                <a:effectLst/>
                <a:latin typeface="Verdana" panose="020B0604030504040204" pitchFamily="34" charset="0"/>
              </a:rPr>
              <a:t>: 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No. of Hrs. per Day</a:t>
            </a:r>
            <a:r>
              <a:rPr kumimoji="0" lang="en-US" altLang="en-US" sz="1600" b="0" i="0" u="none" strike="noStrike" cap="none" normalizeH="0" baseline="0" dirty="0">
                <a:ln>
                  <a:noFill/>
                </a:ln>
                <a:solidFill>
                  <a:srgbClr val="000000"/>
                </a:solidFill>
                <a:effectLst/>
                <a:latin typeface="Verdana" panose="020B0604030504040204" pitchFamily="34" charset="0"/>
              </a:rPr>
              <a:t>: 6</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No. of Resources</a:t>
            </a:r>
            <a:r>
              <a:rPr kumimoji="0" lang="en-US" altLang="en-US" sz="1600" b="0" i="0" u="none" strike="noStrike" cap="none" normalizeH="0" baseline="0" dirty="0">
                <a:ln>
                  <a:noFill/>
                </a:ln>
                <a:solidFill>
                  <a:srgbClr val="000000"/>
                </a:solidFill>
                <a:effectLst/>
                <a:latin typeface="Verdana" panose="020B0604030504040204" pitchFamily="34" charset="0"/>
              </a:rPr>
              <a:t>: 6</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Hence, total remaining effort at the beginning of sprint is 2*5*6*6 = 360 hrs.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Therefore, in an ideal scenario, 36 hours of work gets reduced in the remaining work and the burn-down chart looks as follows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p:txBody>
      </p:sp>
      <p:pic>
        <p:nvPicPr>
          <p:cNvPr id="5122" name="Picture 2" descr="Bum-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478" y="3039379"/>
            <a:ext cx="4875779" cy="267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08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a:t>
            </a:r>
          </a:p>
        </p:txBody>
      </p:sp>
      <p:sp>
        <p:nvSpPr>
          <p:cNvPr id="3" name="Rectangle 1"/>
          <p:cNvSpPr>
            <a:spLocks noChangeArrowheads="1"/>
          </p:cNvSpPr>
          <p:nvPr/>
        </p:nvSpPr>
        <p:spPr bwMode="auto">
          <a:xfrm>
            <a:off x="391887" y="1296356"/>
            <a:ext cx="11277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the sprint work is done as planned daily, the scrum progress is almost aligned to the ideal bar.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the sprint work gets delayed and time commitment is not met, the burn-down chart looks as follows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p:txBody>
      </p:sp>
      <p:pic>
        <p:nvPicPr>
          <p:cNvPr id="7170" name="Picture 2" descr="Bum-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1" y="2817225"/>
            <a:ext cx="7397557" cy="328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4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a:t>
            </a:r>
          </a:p>
        </p:txBody>
      </p:sp>
      <p:sp>
        <p:nvSpPr>
          <p:cNvPr id="4" name="Rectangle 1"/>
          <p:cNvSpPr>
            <a:spLocks noChangeArrowheads="1"/>
          </p:cNvSpPr>
          <p:nvPr/>
        </p:nvSpPr>
        <p:spPr bwMode="auto">
          <a:xfrm>
            <a:off x="420914" y="1158357"/>
            <a:ext cx="113937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But, as the burn-down chart is drawn daily, and the slippage is known early, corrective actions can be taken to meet the sprint time line. Suppose, the team stretches to meet the timeline, the burn-down chart looks as follows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Thus, at any point in time in a Sprint, the total work remaining in the Sprint can be visualized and possibility of meeting sprint timeline can be improved.</a:t>
            </a:r>
            <a:endParaRPr kumimoji="0" lang="en-US" altLang="en-US" b="0" i="0" u="none" strike="noStrike" cap="none" normalizeH="0" baseline="0" dirty="0">
              <a:ln>
                <a:noFill/>
              </a:ln>
              <a:solidFill>
                <a:schemeClr val="tx1"/>
              </a:solidFill>
              <a:effectLst/>
            </a:endParaRPr>
          </a:p>
        </p:txBody>
      </p:sp>
      <p:pic>
        <p:nvPicPr>
          <p:cNvPr id="8194" name="Picture 2" descr="Bum-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888" y="1976617"/>
            <a:ext cx="7957911" cy="328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6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SS CORP NEW CP">
  <a:themeElements>
    <a:clrScheme name="CSS Corp New CP">
      <a:dk1>
        <a:srgbClr val="2C2C2D"/>
      </a:dk1>
      <a:lt1>
        <a:srgbClr val="FFFFFF"/>
      </a:lt1>
      <a:dk2>
        <a:srgbClr val="FFFFFF"/>
      </a:dk2>
      <a:lt2>
        <a:srgbClr val="FFFFFF"/>
      </a:lt2>
      <a:accent1>
        <a:srgbClr val="00AEEF"/>
      </a:accent1>
      <a:accent2>
        <a:srgbClr val="F68724"/>
      </a:accent2>
      <a:accent3>
        <a:srgbClr val="A6CE39"/>
      </a:accent3>
      <a:accent4>
        <a:srgbClr val="FFC000"/>
      </a:accent4>
      <a:accent5>
        <a:srgbClr val="58595B"/>
      </a:accent5>
      <a:accent6>
        <a:srgbClr val="009999"/>
      </a:accent6>
      <a:hlink>
        <a:srgbClr val="009999"/>
      </a:hlink>
      <a:folHlink>
        <a:srgbClr val="ED17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S CORP NEW CP" id="{C9AD6245-4C03-4293-8623-A187A24BB472}" vid="{092390D8-A7EF-4A61-AC37-177E4DD0F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A7C3CD-A729-4E86-96F6-96503E20E0D0}">
  <ds:schemaRefs>
    <ds:schemaRef ds:uri="http://purl.org/dc/terms/"/>
    <ds:schemaRef ds:uri="http://schemas.openxmlformats.org/package/2006/metadata/core-properties"/>
    <ds:schemaRef ds:uri="http://purl.org/dc/dcmitype/"/>
    <ds:schemaRef ds:uri="http://schemas.microsoft.com/office/infopath/2007/PartnerControls"/>
    <ds:schemaRef ds:uri="b62372a1-b8a1-4f66-b561-00c686e4c1f3"/>
    <ds:schemaRef ds:uri="http://purl.org/dc/elements/1.1/"/>
    <ds:schemaRef ds:uri="http://schemas.microsoft.com/office/2006/metadata/properties"/>
    <ds:schemaRef ds:uri="51bec22b-d9cb-44c3-a130-28697305e84e"/>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F9F6B2EF-B15F-42B9-94FB-597030F2504A}"/>
</file>

<file path=customXml/itemProps3.xml><?xml version="1.0" encoding="utf-8"?>
<ds:datastoreItem xmlns:ds="http://schemas.openxmlformats.org/officeDocument/2006/customXml" ds:itemID="{37962587-991B-4329-BB12-2E966C2626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9087</TotalTime>
  <Words>973</Words>
  <Application>Microsoft Office PowerPoint</Application>
  <PresentationFormat>Widescreen</PresentationFormat>
  <Paragraphs>264</Paragraphs>
  <Slides>34</Slides>
  <Notes>27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MS PGothic</vt:lpstr>
      <vt:lpstr>Algerian</vt:lpstr>
      <vt:lpstr>Arial</vt:lpstr>
      <vt:lpstr>Arial Rounded MT Bold</vt:lpstr>
      <vt:lpstr>Calibri</vt:lpstr>
      <vt:lpstr>Comic Sans MS</vt:lpstr>
      <vt:lpstr>Courier New</vt:lpstr>
      <vt:lpstr>Gill Sans</vt:lpstr>
      <vt:lpstr>Lucida Grande</vt:lpstr>
      <vt:lpstr>Segoe UI</vt:lpstr>
      <vt:lpstr>Traditional Arabic</vt:lpstr>
      <vt:lpstr>Trebuchet MS</vt:lpstr>
      <vt:lpstr>Verdana</vt:lpstr>
      <vt:lpstr>ヒラギノ角ゴ Pro W3</vt:lpstr>
      <vt:lpstr>CSS CORP NEW CP</vt:lpstr>
      <vt:lpstr>Agile SCRUM Basics</vt:lpstr>
      <vt:lpstr>PowerPoint Presentation</vt:lpstr>
      <vt:lpstr>PowerPoint Presentation</vt:lpstr>
      <vt:lpstr>Putting it all together</vt:lpstr>
      <vt:lpstr>Velocity – is the Key Metric in Scrum</vt:lpstr>
      <vt:lpstr>Burndown Chart</vt:lpstr>
      <vt:lpstr>Burndown Chart</vt:lpstr>
      <vt:lpstr>Burndown Chart</vt:lpstr>
      <vt:lpstr>Burndown Chart</vt:lpstr>
      <vt:lpstr>Project management - Kanban</vt:lpstr>
      <vt:lpstr>Scrum Framework</vt:lpstr>
      <vt:lpstr>Scrum Framework</vt:lpstr>
      <vt:lpstr>Product owner</vt:lpstr>
      <vt:lpstr>The Scrum Master</vt:lpstr>
      <vt:lpstr>The Team</vt:lpstr>
      <vt:lpstr>The Team</vt:lpstr>
      <vt:lpstr>Scrum Framework</vt:lpstr>
      <vt:lpstr>PowerPoint Presentation</vt:lpstr>
      <vt:lpstr>Sprint planning</vt:lpstr>
      <vt:lpstr>The Daily scrum</vt:lpstr>
      <vt:lpstr>Everyone answers 3 questions</vt:lpstr>
      <vt:lpstr>The Sprint review</vt:lpstr>
      <vt:lpstr>The Sprint review</vt:lpstr>
      <vt:lpstr>Sprint Retrospective</vt:lpstr>
      <vt:lpstr>Sprint Retrospective</vt:lpstr>
      <vt:lpstr>Start / Stop / Continue</vt:lpstr>
      <vt:lpstr>Scrum framework</vt:lpstr>
      <vt:lpstr>Product backlog</vt:lpstr>
      <vt:lpstr>A Sample product backlog</vt:lpstr>
      <vt:lpstr>A Sample product backlog</vt:lpstr>
      <vt:lpstr>Sprint backlog</vt:lpstr>
      <vt:lpstr>Sprint backlog</vt:lpstr>
      <vt:lpstr>SCRUM Meetings (2 weeks Sprint)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Chandrakumar</dc:creator>
  <cp:lastModifiedBy>Neetu Srivastava</cp:lastModifiedBy>
  <cp:revision>1222</cp:revision>
  <dcterms:created xsi:type="dcterms:W3CDTF">2017-04-03T06:52:43Z</dcterms:created>
  <dcterms:modified xsi:type="dcterms:W3CDTF">2019-05-14T03:51:08Z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