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6" r:id="rId3"/>
    <p:sldId id="27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3" r:id="rId25"/>
    <p:sldId id="294" r:id="rId26"/>
    <p:sldId id="295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424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33FA-F583-4E60-B4F3-291B915015AA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F4ABF-E907-4662-A3DE-E2EDD5D9C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08013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08013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08013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08013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C578EC-4583-4A7C-BC4C-CFA9870E82E7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9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73770" y="6486526"/>
            <a:ext cx="725676" cy="307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22CE2D-F340-4B0B-A6A4-7796CB64C1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2543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35D0-C7E7-4A98-9924-E20D511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0E8B-752A-4857-A694-BD0E40073D3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623ED-09AF-415D-B334-EBA6CD6E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060D7-68A0-49E6-A0CC-7068FC4F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1322-2AF7-4EF3-9C5F-D0F3AA86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E6F5D-0619-4E87-8EF8-23C24C6F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FC34DF3-C6D5-445A-BDDC-32B7F4F2A0D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4781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5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6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890B-37D0-456A-B5B3-486527BF133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86513"/>
            <a:ext cx="12188825" cy="49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9" dirty="0"/>
          </a:p>
        </p:txBody>
      </p:sp>
      <p:sp>
        <p:nvSpPr>
          <p:cNvPr id="8" name="TextBox 4"/>
          <p:cNvSpPr txBox="1">
            <a:spLocks/>
          </p:cNvSpPr>
          <p:nvPr userDrawn="1"/>
        </p:nvSpPr>
        <p:spPr bwMode="auto">
          <a:xfrm>
            <a:off x="8488363" y="6456363"/>
            <a:ext cx="3443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Customer Engagement Reimagined</a:t>
            </a:r>
          </a:p>
        </p:txBody>
      </p:sp>
      <p:pic>
        <p:nvPicPr>
          <p:cNvPr id="9" name="Picture 2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3"/>
          <a:stretch>
            <a:fillRect/>
          </a:stretch>
        </p:blipFill>
        <p:spPr bwMode="auto">
          <a:xfrm>
            <a:off x="9932988" y="293688"/>
            <a:ext cx="19986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/>
          <p:cNvSpPr txBox="1">
            <a:spLocks noChangeArrowheads="1"/>
          </p:cNvSpPr>
          <p:nvPr userDrawn="1"/>
        </p:nvSpPr>
        <p:spPr bwMode="auto">
          <a:xfrm>
            <a:off x="261938" y="6524625"/>
            <a:ext cx="37512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894013" indent="-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351213" indent="-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808413" indent="-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4265613" indent="-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</a:rPr>
              <a:t>© CSS Corp | Confidential | www.csscorp.com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6072188" y="6472238"/>
            <a:ext cx="725487" cy="306387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fld id="{1B19C0CF-7A31-4D4E-B306-77A41F26033D}" type="slidenum">
              <a:rPr lang="en-US" altLang="en-US" sz="1200" b="1" smtClean="0">
                <a:solidFill>
                  <a:schemeClr val="bg1"/>
                </a:solidFill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9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76" y="45105"/>
            <a:ext cx="121856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9"/>
          <p:cNvSpPr txBox="1">
            <a:spLocks noChangeArrowheads="1"/>
          </p:cNvSpPr>
          <p:nvPr/>
        </p:nvSpPr>
        <p:spPr bwMode="gray">
          <a:xfrm>
            <a:off x="7342094" y="4614864"/>
            <a:ext cx="4846733" cy="602729"/>
          </a:xfrm>
          <a:prstGeom prst="rect">
            <a:avLst/>
          </a:prstGeom>
          <a:solidFill>
            <a:srgbClr val="1782A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610" tIns="54610" rIns="288000" bIns="5461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IN" altLang="en-US" sz="3200" b="1" dirty="0">
                <a:solidFill>
                  <a:srgbClr val="FFFFFF"/>
                </a:solidFill>
                <a:latin typeface="Arial" panose="020B0604020202020204" pitchFamily="34" charset="0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0395072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2A6922E-393E-489A-A404-C2ABF1127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E82B37D-ED8D-45DD-A555-5D07FAFB3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sophisticated data structures.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These are derived from the primitive data structures.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non-primitive data structures emphasize on structuring of a group of homogeneous (same type) or heterogeneous (different type) data items.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0F26905-A10B-4C41-B863-7C04FF7A0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DA4B7AE-A527-49A9-84E3-9E30134B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Lists, Stack, Queue, Tree, Graph are example of non-primitive data structures.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an efficient data structure must take operations to be performed on the data structure.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0446B4-DF03-4A2E-BA46-232C8C1D6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C17CA37-A4CB-409F-8AF1-2014C7EA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2017714"/>
            <a:ext cx="7767638" cy="4840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used operation on data structure are broadly categorized into following types:</a:t>
            </a:r>
          </a:p>
          <a:p>
            <a:pPr lvl="1"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lvl="1"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lvl="1"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</a:p>
          <a:p>
            <a:pPr lvl="1"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lvl="1"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lvl="1"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</a:p>
          <a:p>
            <a:pPr lvl="1"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Destroy or Delete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D0AA407-7C12-44CB-A174-14AD21C26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between them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489DFE-D9D7-4337-8A62-D286092C7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primitive data structure is generally a basic structure that is usually built into the language, such as an integer, a float.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non-primitive data structure is built out of primitive data structures linked together in meaningful ways, such as a or a linked-list, binary search tree, AVL Tree, graph etc. </a:t>
            </a:r>
            <a:b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3F15F40-103F-4A93-94FA-B4D9FD7BD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various</a:t>
            </a:r>
            <a:b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: Arrays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0B99B33-A9E3-4420-BE0F-8260FEDB3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defined as a set of finite number of homogeneous elements or same data items.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means an array can contain one type of data only, either all  integer, all float-point number or all character.</a:t>
            </a:r>
          </a:p>
          <a:p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5CE0F2-D1BC-4CAD-92A2-37CE242C3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E452492-DEC0-4370-880C-1DC69450A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1" y="2060575"/>
            <a:ext cx="7961313" cy="4114800"/>
          </a:xfrm>
        </p:spPr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Simply, declaration of array is as follows: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int arr[10]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int specifies the data type or type of elements arrays stores. 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“arr” is the name of array &amp; the number specified inside the square brackets is the number of elements an array can store, this is also called sized or length of array.</a:t>
            </a:r>
          </a:p>
          <a:p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C3BF5A1-DB8F-4909-BB2C-9D635819C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7140C6-0E74-4F5B-B6D7-00572C1AD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some of the concepts to be remembered about arrays:</a:t>
            </a:r>
          </a:p>
          <a:p>
            <a:pPr lvl="1">
              <a:lnSpc>
                <a:spcPct val="80000"/>
              </a:lnSpc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element of an array can be accessed by specifying name of the array, following by index or subscript inside square brackets.</a:t>
            </a:r>
          </a:p>
          <a:p>
            <a:pPr lvl="1">
              <a:lnSpc>
                <a:spcPct val="80000"/>
              </a:lnSpc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element of the array has index zero[0]. It means the first element and last element will be specified as:arr[0] &amp; arr[9]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Respectively.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55A3ECA-BD84-4EDC-B59D-79C922F9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D4E000F-0F66-4CFA-839C-4D8017FBE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2017713"/>
            <a:ext cx="7983538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array will always be stored in the consecutive (continues) memory location.</a:t>
            </a:r>
          </a:p>
          <a:p>
            <a:pPr lvl="1">
              <a:lnSpc>
                <a:spcPct val="90000"/>
              </a:lnSpc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elements that can be stored in an array, that is the size of array or its length is given by the following equation: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(Upperbound-lowerbound)+1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EF1C7F1-E915-4A0F-8EB4-F3FAEE3CF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834CAE9-C136-4D12-B095-11ACB8205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 the above array it would be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(9-0)+1=10,where 0 is the lower bound of array and 9 is the upper bound of array.</a:t>
            </a:r>
          </a:p>
          <a:p>
            <a:pPr lvl="1">
              <a:lnSpc>
                <a:spcPct val="90000"/>
              </a:lnSpc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Array can always be read or written through loop. If we read a one-dimensional array it require one loop for reading and other for writing the array.</a:t>
            </a:r>
          </a:p>
          <a:p>
            <a:pPr lvl="1">
              <a:lnSpc>
                <a:spcPct val="90000"/>
              </a:lnSpc>
            </a:pPr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0842B47-38A4-459E-9938-207C7D8B4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28A7FE5-F7C5-4F3F-9204-3DF56A143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Reading an array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For(i=0;i&lt;=9;i++)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  scanf(“%d”,&amp;arr[i]);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Writing an array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For(i=0;i&lt;=9;i++)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  printf(“%d”,arr[i]);</a:t>
            </a:r>
          </a:p>
          <a:p>
            <a:pPr lvl="1"/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966116E-79A6-4F5B-A474-F2D153442C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4114" y="1679575"/>
            <a:ext cx="8243887" cy="1462088"/>
          </a:xfrm>
        </p:spPr>
        <p:txBody>
          <a:bodyPr>
            <a:normAutofit fontScale="90000"/>
          </a:bodyPr>
          <a:lstStyle/>
          <a:p>
            <a:pPr algn="ctr"/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b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EA73429-3440-4F78-93A4-17CD68671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D7F81CA-C2AF-4C12-AF51-DE9635B2B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we are reading or writing two-dimensional array it would require two loops. And similarly the array of a N dimension would required N loops.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operation performed on array are:</a:t>
            </a:r>
          </a:p>
          <a:p>
            <a:pPr lvl="2"/>
            <a:r>
              <a:rPr lang="en-A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an array</a:t>
            </a:r>
          </a:p>
          <a:p>
            <a:pPr lvl="2"/>
            <a:r>
              <a:rPr lang="en-A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an array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8FB432C-166F-44FF-B416-FCF79945A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48EB77C-4868-41C1-A4B7-C17245DA1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new element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required element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an element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Merging of arrays</a:t>
            </a:r>
          </a:p>
          <a:p>
            <a:pPr lvl="1"/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180D7C0-B790-4CA1-A752-6115EAC88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4E31923-9FB7-409E-AE16-79A13EE05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2017713"/>
            <a:ext cx="8199438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lists (Linear linked list) can be defined as a collection of variable number of data items.</a:t>
            </a:r>
          </a:p>
          <a:p>
            <a:pPr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Lists are the most commonly used non-primitive data structures.</a:t>
            </a:r>
          </a:p>
          <a:p>
            <a:pPr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element of list must contain at least two fields, one for storing data or information and other for storing address of next element.</a:t>
            </a:r>
          </a:p>
          <a:p>
            <a:pPr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 you know for storing address we have a special data structure of list the address must be pointer type.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8C5FAD0-F4DD-4A92-91BD-35830CEF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9B6A2B0-B0F2-444E-A990-D466DCAFF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each such element is referred to as a node, therefore a list can be defined as a collection of nodes as show bellow: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9522AB2F-0D17-4C91-A3B3-1D686EB8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064" y="3425824"/>
            <a:ext cx="1008062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Head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D5EA9A65-4760-4924-801D-5D8ED3D0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464" y="4576763"/>
            <a:ext cx="1008062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AAA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F70D9E5E-668B-4AED-A843-E273DB23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077" y="4576763"/>
            <a:ext cx="1008063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BBB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276459A5-1E8B-4CB1-8568-EB6E37FD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739" y="4576763"/>
            <a:ext cx="1008062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CCC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8A209150-A9DC-47B0-A2CE-B29DF8D25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27" y="4576763"/>
            <a:ext cx="2889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AAAAA34E-E92E-42AB-A073-F546185B8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140" y="4576763"/>
            <a:ext cx="2889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97FC77CA-157B-47B9-BE62-9227508E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02" y="4576763"/>
            <a:ext cx="2889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83DE9955-E018-435C-BAC5-9185FA88A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5801" y="4576763"/>
            <a:ext cx="2873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84B6EC99-71FD-4344-9277-1DAAE62B7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65801" y="4576763"/>
            <a:ext cx="2873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2984ED8E-CE1D-4A8A-8855-CD67C539B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864" y="392906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6FC6120F-697D-4F7C-B672-6D8A15BBA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864" y="4865687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5040BB66-60EE-4406-ACBA-74689D600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6426" y="4865687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2FB9B700-3953-4A71-8FAB-53E051179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5577" y="4865687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EFD08860-8520-481D-A147-1358BAB13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489" y="5081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424B7289-F059-41D9-A494-2A4FAAE3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001" y="5584825"/>
            <a:ext cx="25908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Information field</a:t>
            </a:r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D9C07062-5B4B-4325-8FDC-3164B9B04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4989" y="50815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71CF9866-4FA7-4547-87E7-E09704571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627" y="5584825"/>
            <a:ext cx="20875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 dirty="0">
                <a:latin typeface="Times New Roman" panose="02020603050405020304" pitchFamily="18" charset="0"/>
              </a:rPr>
              <a:t>Pointer field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7FFE1BD6-562E-4311-B746-B01D486E0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451" y="2849563"/>
            <a:ext cx="3602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3200">
                <a:latin typeface="Times New Roman" panose="02020603050405020304" pitchFamily="18" charset="0"/>
              </a:rPr>
              <a:t>[Linear Liked List]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DD56884-859F-48A6-A456-ED445AB1E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EDE96A9-2AFF-4B9E-BAD1-9A9671CE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2017713"/>
            <a:ext cx="8199438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lists:</a:t>
            </a:r>
          </a:p>
          <a:p>
            <a:pPr lvl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</a:t>
            </a:r>
          </a:p>
          <a:p>
            <a:pPr lvl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  <a:p>
            <a:pPr lvl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circular linked list</a:t>
            </a:r>
          </a:p>
          <a:p>
            <a:pPr lvl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Doubly circular linked list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2F82094-0C87-4775-8346-BEE1EA90F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32EF924-69B9-4AC2-9E70-165D27B97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also an ordered collection of elements like arrays, but it has a special feature that deletion and insertion of elements can be done only from one end called the top of the stack (TOP)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Due to this property it is also called as last in first out type of data structure (LIFO).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30ECFF9-F10D-496E-865A-32AF3C873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2147C5C-1161-4E92-BDC8-DFA4BAAEB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2017713"/>
            <a:ext cx="8486775" cy="4114800"/>
          </a:xfrm>
        </p:spPr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through of just like a stack of plates placed on table in a party, a guest always takes off a fresh plate from the top and the new plates are placed on to the stack at the top.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a non-primitive data structure.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When an element is inserted into a stack or removed from the stack, its base remains fixed where the top of stack changes.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0A7C280-A9EB-4654-A336-2ED039F5E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1BA488A-E13D-44E6-8969-AB9F646BC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element into stack is called PUSH and deletion of element from stack is called POP.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bellow show figure how the operations take place on a stack: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FAADF3A1-6130-452E-98AB-590DA04DD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1169" y="4069429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6ED0524A-2B3C-4447-A535-2FA928406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157" y="4069429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21CEB511-8C99-4FD6-880F-3FF1A298E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1169" y="5725191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C09DA02A-4B5D-4BB2-9A56-9531EA6C9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070" y="421389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D620AF3E-1CF7-4D06-9A9C-46BBF79BE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070" y="442979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21D3DBF0-B0F4-4BF1-832A-051E765F9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070" y="464569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189A1E40-5DFD-4D93-979E-7FFC51AA8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070" y="486159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871DC195-59D9-4F05-AFB6-87FBB4EAE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070" y="507749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CEBFE2D6-1B0C-4B1F-B497-943E2E5F9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070" y="529339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3776D1AA-D1F0-4FDF-8944-AA2E878B0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070" y="550929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0DF4BA04-4318-4356-88F2-D7D4C447B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2969" y="385352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D2D0F7AF-6577-42EB-9784-DE68C39BE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7794" y="385352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7447C94B-5BC6-4257-A8DA-90EE4924EC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2033" y="385352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836C3C12-E605-4802-9D58-D4160D61B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795" y="385352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7B06D160-E565-4B52-A4B8-D6483BFA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870" y="3924967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3200">
                <a:latin typeface="Times New Roman" panose="02020603050405020304" pitchFamily="18" charset="0"/>
              </a:rPr>
              <a:t>PUSH</a:t>
            </a:r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01EE0966-B4B2-4E32-8953-35828E068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620" y="3924967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3200">
                <a:latin typeface="Times New Roman" panose="02020603050405020304" pitchFamily="18" charset="0"/>
              </a:rPr>
              <a:t>POP</a:t>
            </a:r>
          </a:p>
        </p:txBody>
      </p:sp>
      <p:sp>
        <p:nvSpPr>
          <p:cNvPr id="32788" name="Text Box 20">
            <a:extLst>
              <a:ext uri="{FF2B5EF4-FFF2-40B4-BE49-F238E27FC236}">
                <a16:creationId xmlns:a16="http://schemas.microsoft.com/office/drawing/2014/main" id="{311D9CDF-B101-4F22-982D-D77510662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620" y="5148928"/>
            <a:ext cx="2303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3200">
                <a:latin typeface="Times New Roman" panose="02020603050405020304" pitchFamily="18" charset="0"/>
              </a:rPr>
              <a:t>[STACK]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B288ADB-C70E-4F8E-9CE7-F70000C3A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BF97E8A-C50D-4674-AEF4-20655E6BA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stack can be implemented into two ways: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arrays (Static implementation)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 (Dynamic implementation)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7C922B9-2E94-4226-83C4-87FEA7C46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704FB6E-49F6-4ACC-8B47-6F313F0C0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40733"/>
            <a:ext cx="9485671" cy="3660415"/>
          </a:xfrm>
        </p:spPr>
        <p:txBody>
          <a:bodyPr/>
          <a:lstStyle/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are first in first out type of data structure (i.e. FIFO)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queue new elements are added to the queue from one end called REAR end and the element are always removed from other end called the FRONT end.</a:t>
            </a:r>
          </a:p>
          <a:p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standing in a railway reservation row are an example of queue.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FAD5D279-8C9B-4718-87DE-7E8A31FA4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A8AFF373-C5A7-4273-A3CD-384B51432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89138"/>
            <a:ext cx="7988300" cy="4114800"/>
          </a:xfrm>
        </p:spPr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representation of the logical relationship existing between individual elements of data.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 data structure is a way of organizing all data items that considers not only the elements stored but also their relationship to each other.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8B4CE9A-6D2B-47EF-AFCF-BE3F192A7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480BD24-DD0A-4778-9E94-9E9B70A12D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493000" cy="3211512"/>
          </a:xfrm>
        </p:spPr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new person comes and stands at the end of the row and person getting their reservation confirmed get out of the row from the front end.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bellow show figure how the operations take place on a stack:</a:t>
            </a:r>
          </a:p>
          <a:p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61" name="Group 21">
            <a:extLst>
              <a:ext uri="{FF2B5EF4-FFF2-40B4-BE49-F238E27FC236}">
                <a16:creationId xmlns:a16="http://schemas.microsoft.com/office/drawing/2014/main" id="{6B657B00-43CC-4E96-8109-F840D85D9A6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367214" y="5084764"/>
          <a:ext cx="3883025" cy="720725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842222091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756864377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648818825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393346419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174014722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41793"/>
                  </a:ext>
                </a:extLst>
              </a:tr>
            </a:tbl>
          </a:graphicData>
        </a:graphic>
      </p:graphicFrame>
      <p:sp>
        <p:nvSpPr>
          <p:cNvPr id="35862" name="Line 22">
            <a:extLst>
              <a:ext uri="{FF2B5EF4-FFF2-40B4-BE49-F238E27FC236}">
                <a16:creationId xmlns:a16="http://schemas.microsoft.com/office/drawing/2014/main" id="{1A7D300D-EE1F-4EE0-82C3-C2CC5236C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7575" y="5805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C3D7225B-3E4B-43F6-9A9E-6A3BD63366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5805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830F35DB-F1C2-4B27-A105-77DD0426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6092825"/>
            <a:ext cx="100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3200">
                <a:latin typeface="Times New Roman" panose="02020603050405020304" pitchFamily="18" charset="0"/>
              </a:rPr>
              <a:t>front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8A01ADC3-355A-4958-89A6-5B6EDF69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616585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3200">
                <a:latin typeface="Times New Roman" panose="02020603050405020304" pitchFamily="18" charset="0"/>
              </a:rPr>
              <a:t>rear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B3E867B-64B4-4C24-BF50-3E0A3C077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736BB62-2CA6-430D-B094-CC291636C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queue can be implemented into two ways: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arrays (Static implementation)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 (Dynamic implementation)</a:t>
            </a:r>
          </a:p>
          <a:p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D319794-1D32-4022-88B7-4B135BFCB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BB0203-BD74-4B54-BAE3-D73A30298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tree can be defined as finite set of data items (nodes).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Tree is non-linear type of data structure in which data items are arranged or stored in a sorted sequence.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Tree represent the hierarchical relationship between various elements.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AD44F82-4B44-4B26-A241-EDBCE2E3A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E8FE13E-2CF3-448E-9CEC-FFCCB59DB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1" y="2017714"/>
            <a:ext cx="7921625" cy="4840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trees:</a:t>
            </a:r>
          </a:p>
          <a:p>
            <a:pPr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special data item at the top of hierarchy called the Root of the tree.</a:t>
            </a:r>
          </a:p>
          <a:p>
            <a:pPr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data items are partitioned into number of mutually exclusive subset, each of which is itself, a tree which is called the sub tree.</a:t>
            </a:r>
          </a:p>
          <a:p>
            <a:pPr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tree always grows in length towards bottom in data structures, unlike natural trees which grows upwards.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B7FAF80-C8A3-444F-AF8F-A8B2CEE04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24F86F2-6863-4BE9-9CB9-90B55A061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tree structure organizes the data into branches, which related the information.</a:t>
            </a:r>
          </a:p>
          <a:p>
            <a:endParaRPr lang="en-AU" altLang="en-US"/>
          </a:p>
        </p:txBody>
      </p:sp>
      <p:sp>
        <p:nvSpPr>
          <p:cNvPr id="40964" name="Oval 4">
            <a:extLst>
              <a:ext uri="{FF2B5EF4-FFF2-40B4-BE49-F238E27FC236}">
                <a16:creationId xmlns:a16="http://schemas.microsoft.com/office/drawing/2014/main" id="{381E0A4E-6C6A-433A-83C5-D3C15A4C2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500438"/>
            <a:ext cx="576262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2D158442-0CAF-4403-B778-282BAB5DC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35004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 sz="2400"/>
              <a:t>A</a:t>
            </a:r>
          </a:p>
        </p:txBody>
      </p:sp>
      <p:grpSp>
        <p:nvGrpSpPr>
          <p:cNvPr id="40969" name="Group 9">
            <a:extLst>
              <a:ext uri="{FF2B5EF4-FFF2-40B4-BE49-F238E27FC236}">
                <a16:creationId xmlns:a16="http://schemas.microsoft.com/office/drawing/2014/main" id="{DA2BBDE5-5EEE-4ABB-A8CE-F53E0909515E}"/>
              </a:ext>
            </a:extLst>
          </p:cNvPr>
          <p:cNvGrpSpPr>
            <a:grpSpLocks/>
          </p:cNvGrpSpPr>
          <p:nvPr/>
        </p:nvGrpSpPr>
        <p:grpSpPr bwMode="auto">
          <a:xfrm>
            <a:off x="4727576" y="4365626"/>
            <a:ext cx="576263" cy="576263"/>
            <a:chOff x="2562" y="2251"/>
            <a:chExt cx="363" cy="363"/>
          </a:xfrm>
        </p:grpSpPr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076FD17F-9599-4751-AA0E-7CE6A292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71" name="Text Box 11">
              <a:extLst>
                <a:ext uri="{FF2B5EF4-FFF2-40B4-BE49-F238E27FC236}">
                  <a16:creationId xmlns:a16="http://schemas.microsoft.com/office/drawing/2014/main" id="{652F54A0-808F-4045-9015-1A5EB30BA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 sz="2400"/>
                <a:t>B</a:t>
              </a:r>
            </a:p>
          </p:txBody>
        </p:sp>
      </p:grpSp>
      <p:grpSp>
        <p:nvGrpSpPr>
          <p:cNvPr id="40972" name="Group 12">
            <a:extLst>
              <a:ext uri="{FF2B5EF4-FFF2-40B4-BE49-F238E27FC236}">
                <a16:creationId xmlns:a16="http://schemas.microsoft.com/office/drawing/2014/main" id="{DBD1C628-BBF2-4F7B-9D2A-C6E0DF48FDF7}"/>
              </a:ext>
            </a:extLst>
          </p:cNvPr>
          <p:cNvGrpSpPr>
            <a:grpSpLocks/>
          </p:cNvGrpSpPr>
          <p:nvPr/>
        </p:nvGrpSpPr>
        <p:grpSpPr bwMode="auto">
          <a:xfrm>
            <a:off x="7032626" y="4365626"/>
            <a:ext cx="576263" cy="576263"/>
            <a:chOff x="2562" y="2251"/>
            <a:chExt cx="363" cy="363"/>
          </a:xfrm>
        </p:grpSpPr>
        <p:sp>
          <p:nvSpPr>
            <p:cNvPr id="40973" name="Oval 13">
              <a:extLst>
                <a:ext uri="{FF2B5EF4-FFF2-40B4-BE49-F238E27FC236}">
                  <a16:creationId xmlns:a16="http://schemas.microsoft.com/office/drawing/2014/main" id="{C2A95F55-31B0-4FAB-87BB-E68CAFC95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74" name="Text Box 14">
              <a:extLst>
                <a:ext uri="{FF2B5EF4-FFF2-40B4-BE49-F238E27FC236}">
                  <a16:creationId xmlns:a16="http://schemas.microsoft.com/office/drawing/2014/main" id="{E987D342-332F-4519-A343-3FAB7B516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 sz="2400"/>
                <a:t>C</a:t>
              </a:r>
            </a:p>
          </p:txBody>
        </p:sp>
      </p:grpSp>
      <p:grpSp>
        <p:nvGrpSpPr>
          <p:cNvPr id="40975" name="Group 15">
            <a:extLst>
              <a:ext uri="{FF2B5EF4-FFF2-40B4-BE49-F238E27FC236}">
                <a16:creationId xmlns:a16="http://schemas.microsoft.com/office/drawing/2014/main" id="{7D0D6EBB-E355-4A2F-8620-627B5B5E440A}"/>
              </a:ext>
            </a:extLst>
          </p:cNvPr>
          <p:cNvGrpSpPr>
            <a:grpSpLocks/>
          </p:cNvGrpSpPr>
          <p:nvPr/>
        </p:nvGrpSpPr>
        <p:grpSpPr bwMode="auto">
          <a:xfrm>
            <a:off x="3863976" y="5373688"/>
            <a:ext cx="576263" cy="576262"/>
            <a:chOff x="2562" y="2251"/>
            <a:chExt cx="363" cy="363"/>
          </a:xfrm>
        </p:grpSpPr>
        <p:sp>
          <p:nvSpPr>
            <p:cNvPr id="40976" name="Oval 16">
              <a:extLst>
                <a:ext uri="{FF2B5EF4-FFF2-40B4-BE49-F238E27FC236}">
                  <a16:creationId xmlns:a16="http://schemas.microsoft.com/office/drawing/2014/main" id="{7518C2C6-090A-4109-98E8-5117B6FA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77" name="Text Box 17">
              <a:extLst>
                <a:ext uri="{FF2B5EF4-FFF2-40B4-BE49-F238E27FC236}">
                  <a16:creationId xmlns:a16="http://schemas.microsoft.com/office/drawing/2014/main" id="{72ACCD26-C861-4612-ACF0-8B836AE37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 sz="2400"/>
                <a:t>D</a:t>
              </a:r>
            </a:p>
          </p:txBody>
        </p:sp>
      </p:grpSp>
      <p:grpSp>
        <p:nvGrpSpPr>
          <p:cNvPr id="40978" name="Group 18">
            <a:extLst>
              <a:ext uri="{FF2B5EF4-FFF2-40B4-BE49-F238E27FC236}">
                <a16:creationId xmlns:a16="http://schemas.microsoft.com/office/drawing/2014/main" id="{452AE54A-6474-4708-AC39-BD4419BF5F3A}"/>
              </a:ext>
            </a:extLst>
          </p:cNvPr>
          <p:cNvGrpSpPr>
            <a:grpSpLocks/>
          </p:cNvGrpSpPr>
          <p:nvPr/>
        </p:nvGrpSpPr>
        <p:grpSpPr bwMode="auto">
          <a:xfrm>
            <a:off x="5448301" y="5373688"/>
            <a:ext cx="576263" cy="576262"/>
            <a:chOff x="2562" y="2251"/>
            <a:chExt cx="363" cy="363"/>
          </a:xfrm>
        </p:grpSpPr>
        <p:sp>
          <p:nvSpPr>
            <p:cNvPr id="40979" name="Oval 19">
              <a:extLst>
                <a:ext uri="{FF2B5EF4-FFF2-40B4-BE49-F238E27FC236}">
                  <a16:creationId xmlns:a16="http://schemas.microsoft.com/office/drawing/2014/main" id="{E4BD4E52-6769-49BC-B2E0-B32A985F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0" name="Text Box 20">
              <a:extLst>
                <a:ext uri="{FF2B5EF4-FFF2-40B4-BE49-F238E27FC236}">
                  <a16:creationId xmlns:a16="http://schemas.microsoft.com/office/drawing/2014/main" id="{94992D87-AD12-49FD-839D-D35EED82A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 sz="2400"/>
                <a:t>E</a:t>
              </a:r>
            </a:p>
          </p:txBody>
        </p:sp>
      </p:grpSp>
      <p:grpSp>
        <p:nvGrpSpPr>
          <p:cNvPr id="40981" name="Group 21">
            <a:extLst>
              <a:ext uri="{FF2B5EF4-FFF2-40B4-BE49-F238E27FC236}">
                <a16:creationId xmlns:a16="http://schemas.microsoft.com/office/drawing/2014/main" id="{3EFAC3EF-F00E-43D9-9637-AB30DE577C55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5373688"/>
            <a:ext cx="576262" cy="576262"/>
            <a:chOff x="2562" y="2251"/>
            <a:chExt cx="363" cy="363"/>
          </a:xfrm>
        </p:grpSpPr>
        <p:sp>
          <p:nvSpPr>
            <p:cNvPr id="40982" name="Oval 22">
              <a:extLst>
                <a:ext uri="{FF2B5EF4-FFF2-40B4-BE49-F238E27FC236}">
                  <a16:creationId xmlns:a16="http://schemas.microsoft.com/office/drawing/2014/main" id="{980A1EA2-E344-4421-9C30-C26BFC982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3" name="Text Box 23">
              <a:extLst>
                <a:ext uri="{FF2B5EF4-FFF2-40B4-BE49-F238E27FC236}">
                  <a16:creationId xmlns:a16="http://schemas.microsoft.com/office/drawing/2014/main" id="{CA176501-E0C5-4B16-B36C-6D3E5663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 sz="2400"/>
                <a:t>F</a:t>
              </a:r>
            </a:p>
          </p:txBody>
        </p:sp>
      </p:grpSp>
      <p:grpSp>
        <p:nvGrpSpPr>
          <p:cNvPr id="40984" name="Group 24">
            <a:extLst>
              <a:ext uri="{FF2B5EF4-FFF2-40B4-BE49-F238E27FC236}">
                <a16:creationId xmlns:a16="http://schemas.microsoft.com/office/drawing/2014/main" id="{E8B80372-8DD0-4D7D-9BAB-3785C524790A}"/>
              </a:ext>
            </a:extLst>
          </p:cNvPr>
          <p:cNvGrpSpPr>
            <a:grpSpLocks/>
          </p:cNvGrpSpPr>
          <p:nvPr/>
        </p:nvGrpSpPr>
        <p:grpSpPr bwMode="auto">
          <a:xfrm>
            <a:off x="7824788" y="5373688"/>
            <a:ext cx="576262" cy="576262"/>
            <a:chOff x="2562" y="2251"/>
            <a:chExt cx="363" cy="363"/>
          </a:xfrm>
        </p:grpSpPr>
        <p:sp>
          <p:nvSpPr>
            <p:cNvPr id="40985" name="Oval 25">
              <a:extLst>
                <a:ext uri="{FF2B5EF4-FFF2-40B4-BE49-F238E27FC236}">
                  <a16:creationId xmlns:a16="http://schemas.microsoft.com/office/drawing/2014/main" id="{84467C3B-2EA3-43C1-A41A-9200DFB5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96BE1571-31D8-4094-8026-12022B282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 sz="2400"/>
                <a:t>G</a:t>
              </a:r>
            </a:p>
          </p:txBody>
        </p:sp>
      </p:grpSp>
      <p:sp>
        <p:nvSpPr>
          <p:cNvPr id="40987" name="Line 27">
            <a:extLst>
              <a:ext uri="{FF2B5EF4-FFF2-40B4-BE49-F238E27FC236}">
                <a16:creationId xmlns:a16="http://schemas.microsoft.com/office/drawing/2014/main" id="{85EC956E-2664-48E4-9553-87C15DDAD7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0" y="3933825"/>
            <a:ext cx="7191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88" name="Line 28">
            <a:extLst>
              <a:ext uri="{FF2B5EF4-FFF2-40B4-BE49-F238E27FC236}">
                <a16:creationId xmlns:a16="http://schemas.microsoft.com/office/drawing/2014/main" id="{3AB6041E-8BB5-4029-97C9-B921F84EE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4" y="3860801"/>
            <a:ext cx="7191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89" name="Line 29">
            <a:extLst>
              <a:ext uri="{FF2B5EF4-FFF2-40B4-BE49-F238E27FC236}">
                <a16:creationId xmlns:a16="http://schemas.microsoft.com/office/drawing/2014/main" id="{3D0FD53E-4F94-4F25-9617-00FB2C4DF2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7214" y="4868863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90" name="Line 30">
            <a:extLst>
              <a:ext uri="{FF2B5EF4-FFF2-40B4-BE49-F238E27FC236}">
                <a16:creationId xmlns:a16="http://schemas.microsoft.com/office/drawing/2014/main" id="{4B33E2FB-2BA5-4E68-A353-C58C0EE05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4868864"/>
            <a:ext cx="3587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91" name="Line 31">
            <a:extLst>
              <a:ext uri="{FF2B5EF4-FFF2-40B4-BE49-F238E27FC236}">
                <a16:creationId xmlns:a16="http://schemas.microsoft.com/office/drawing/2014/main" id="{DC94FB06-86FC-4065-A6B0-206F0D71E2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8164" y="4868864"/>
            <a:ext cx="2873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92" name="Line 32">
            <a:extLst>
              <a:ext uri="{FF2B5EF4-FFF2-40B4-BE49-F238E27FC236}">
                <a16:creationId xmlns:a16="http://schemas.microsoft.com/office/drawing/2014/main" id="{C99566F7-261F-42A8-BEB4-B80D91CC9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4797426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93" name="Line 33">
            <a:extLst>
              <a:ext uri="{FF2B5EF4-FFF2-40B4-BE49-F238E27FC236}">
                <a16:creationId xmlns:a16="http://schemas.microsoft.com/office/drawing/2014/main" id="{252E04B5-C233-4F89-B339-236395D38B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7801" y="37163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id="{5F0D4A85-F1E3-42F7-ABEC-CC28F47B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3429000"/>
            <a:ext cx="1008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/>
              <a:t>root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F0A7E2C-E95E-4415-B419-A529D7F25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F967C17-8242-4917-8968-6D1AAE72A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is a mathematical non-linear data structure capable of representing many kind of physical structures.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has found application in Geography, Chemistry and Engineering sciences.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graph G(V,E) is a set of vertices V and a set of edges 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FDDCE29-E6FB-40A2-8DFC-49A2C8102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95E530-72D7-4404-B46C-61A7AB0EA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edge connects a pair of vertices and many have weight such as length, cost and another measuring instrument for according the graph.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Vertices on the graph are shown as point or circles and edges are drawn as arcs or line segment.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5B7B6E7-E567-4208-A270-F0450ABC8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710EC0E-AE50-4D19-BD43-8EB7F6965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1989138"/>
            <a:ext cx="7772400" cy="4114800"/>
          </a:xfrm>
        </p:spPr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of graph:</a:t>
            </a:r>
          </a:p>
        </p:txBody>
      </p:sp>
      <p:sp>
        <p:nvSpPr>
          <p:cNvPr id="44036" name="Oval 4">
            <a:extLst>
              <a:ext uri="{FF2B5EF4-FFF2-40B4-BE49-F238E27FC236}">
                <a16:creationId xmlns:a16="http://schemas.microsoft.com/office/drawing/2014/main" id="{9D90A15A-EF87-4D77-A37A-E2CAB3AD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852738"/>
            <a:ext cx="504825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1579CAD6-5F07-4DAA-A80E-F4B03C2F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3068638"/>
            <a:ext cx="28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IN" altLang="en-US"/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97F4A04A-BAF0-448B-9759-8DE473B85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24176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v2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FC616A17-0F6E-4E21-B90E-52BBD09E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3068638"/>
            <a:ext cx="28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IN" altLang="en-US"/>
          </a:p>
        </p:txBody>
      </p:sp>
      <p:grpSp>
        <p:nvGrpSpPr>
          <p:cNvPr id="44048" name="Group 16">
            <a:extLst>
              <a:ext uri="{FF2B5EF4-FFF2-40B4-BE49-F238E27FC236}">
                <a16:creationId xmlns:a16="http://schemas.microsoft.com/office/drawing/2014/main" id="{936B67F9-F066-4B24-BDA1-E3CEA2C9414B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4005263"/>
            <a:ext cx="504825" cy="576262"/>
            <a:chOff x="1156" y="1797"/>
            <a:chExt cx="318" cy="363"/>
          </a:xfrm>
        </p:grpSpPr>
        <p:sp>
          <p:nvSpPr>
            <p:cNvPr id="44044" name="Oval 12">
              <a:extLst>
                <a:ext uri="{FF2B5EF4-FFF2-40B4-BE49-F238E27FC236}">
                  <a16:creationId xmlns:a16="http://schemas.microsoft.com/office/drawing/2014/main" id="{2F103754-F05C-409E-AA81-02C276193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797"/>
              <a:ext cx="318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4045" name="Group 13">
              <a:extLst>
                <a:ext uri="{FF2B5EF4-FFF2-40B4-BE49-F238E27FC236}">
                  <a16:creationId xmlns:a16="http://schemas.microsoft.com/office/drawing/2014/main" id="{8DCA0D22-3568-415F-A889-4E67D0BE4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841"/>
              <a:ext cx="318" cy="291"/>
              <a:chOff x="1156" y="1842"/>
              <a:chExt cx="318" cy="446"/>
            </a:xfrm>
          </p:grpSpPr>
          <p:sp>
            <p:nvSpPr>
              <p:cNvPr id="44046" name="Text Box 14">
                <a:extLst>
                  <a:ext uri="{FF2B5EF4-FFF2-40B4-BE49-F238E27FC236}">
                    <a16:creationId xmlns:a16="http://schemas.microsoft.com/office/drawing/2014/main" id="{5D7528F2-4063-4B98-9008-530570215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1842"/>
                <a:ext cx="318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AU" altLang="en-US" sz="2000"/>
                  <a:t>v1</a:t>
                </a:r>
              </a:p>
            </p:txBody>
          </p:sp>
          <p:sp>
            <p:nvSpPr>
              <p:cNvPr id="44047" name="Text Box 15">
                <a:extLst>
                  <a:ext uri="{FF2B5EF4-FFF2-40B4-BE49-F238E27FC236}">
                    <a16:creationId xmlns:a16="http://schemas.microsoft.com/office/drawing/2014/main" id="{D71E55B5-6B86-460C-AACF-1B7E0C820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932"/>
                <a:ext cx="182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IN" altLang="en-US"/>
              </a:p>
            </p:txBody>
          </p:sp>
        </p:grpSp>
      </p:grpSp>
      <p:sp>
        <p:nvSpPr>
          <p:cNvPr id="44069" name="Oval 37">
            <a:extLst>
              <a:ext uri="{FF2B5EF4-FFF2-40B4-BE49-F238E27FC236}">
                <a16:creationId xmlns:a16="http://schemas.microsoft.com/office/drawing/2014/main" id="{C724D625-8737-4C61-9B02-12311745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5013325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1D737916-E957-4A88-A8DE-2C01CBCA9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084764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v4</a:t>
            </a:r>
          </a:p>
        </p:txBody>
      </p:sp>
      <p:sp>
        <p:nvSpPr>
          <p:cNvPr id="44071" name="Oval 39">
            <a:extLst>
              <a:ext uri="{FF2B5EF4-FFF2-40B4-BE49-F238E27FC236}">
                <a16:creationId xmlns:a16="http://schemas.microsoft.com/office/drawing/2014/main" id="{47800520-A011-49D6-B99B-7404703E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2852738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72" name="Text Box 40">
            <a:extLst>
              <a:ext uri="{FF2B5EF4-FFF2-40B4-BE49-F238E27FC236}">
                <a16:creationId xmlns:a16="http://schemas.microsoft.com/office/drawing/2014/main" id="{573AD247-D7BF-45E9-9EAE-DA1167F2D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2924176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v5</a:t>
            </a:r>
          </a:p>
        </p:txBody>
      </p:sp>
      <p:sp>
        <p:nvSpPr>
          <p:cNvPr id="44073" name="Oval 41">
            <a:extLst>
              <a:ext uri="{FF2B5EF4-FFF2-40B4-BE49-F238E27FC236}">
                <a16:creationId xmlns:a16="http://schemas.microsoft.com/office/drawing/2014/main" id="{40F8ABE4-87BF-4D67-BE94-C8C43FEC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5013325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74" name="Text Box 42">
            <a:extLst>
              <a:ext uri="{FF2B5EF4-FFF2-40B4-BE49-F238E27FC236}">
                <a16:creationId xmlns:a16="http://schemas.microsoft.com/office/drawing/2014/main" id="{176C617B-870C-42FA-B3C2-D285AEFFF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9" y="5084764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v3</a:t>
            </a:r>
          </a:p>
        </p:txBody>
      </p:sp>
      <p:sp>
        <p:nvSpPr>
          <p:cNvPr id="44075" name="Line 43">
            <a:extLst>
              <a:ext uri="{FF2B5EF4-FFF2-40B4-BE49-F238E27FC236}">
                <a16:creationId xmlns:a16="http://schemas.microsoft.com/office/drawing/2014/main" id="{E1400B5F-2665-437D-8352-85CCD6E89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4" y="3357563"/>
            <a:ext cx="7191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76" name="Line 44">
            <a:extLst>
              <a:ext uri="{FF2B5EF4-FFF2-40B4-BE49-F238E27FC236}">
                <a16:creationId xmlns:a16="http://schemas.microsoft.com/office/drawing/2014/main" id="{8A16FB2E-7D1C-499B-A4AD-BE44E507D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581525"/>
            <a:ext cx="7921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77" name="Line 45">
            <a:extLst>
              <a:ext uri="{FF2B5EF4-FFF2-40B4-BE49-F238E27FC236}">
                <a16:creationId xmlns:a16="http://schemas.microsoft.com/office/drawing/2014/main" id="{E9D4A31A-6572-478A-8824-476B20DC65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8075" y="3429001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78" name="Line 46">
            <a:extLst>
              <a:ext uri="{FF2B5EF4-FFF2-40B4-BE49-F238E27FC236}">
                <a16:creationId xmlns:a16="http://schemas.microsoft.com/office/drawing/2014/main" id="{94B5FE3E-2231-458F-8D9C-887B5BFFE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6" y="31416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79" name="Line 47">
            <a:extLst>
              <a:ext uri="{FF2B5EF4-FFF2-40B4-BE49-F238E27FC236}">
                <a16:creationId xmlns:a16="http://schemas.microsoft.com/office/drawing/2014/main" id="{F7B03F77-4041-4B1F-9AE6-364316004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6" y="3500439"/>
            <a:ext cx="73025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80" name="Line 48">
            <a:extLst>
              <a:ext uri="{FF2B5EF4-FFF2-40B4-BE49-F238E27FC236}">
                <a16:creationId xmlns:a16="http://schemas.microsoft.com/office/drawing/2014/main" id="{935486E7-D808-4BFA-9684-E210AE0A63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5300664"/>
            <a:ext cx="122396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81" name="Text Box 49">
            <a:extLst>
              <a:ext uri="{FF2B5EF4-FFF2-40B4-BE49-F238E27FC236}">
                <a16:creationId xmlns:a16="http://schemas.microsoft.com/office/drawing/2014/main" id="{0219A13E-8581-448F-9D10-73A8B590B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3429001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10</a:t>
            </a:r>
          </a:p>
        </p:txBody>
      </p:sp>
      <p:sp>
        <p:nvSpPr>
          <p:cNvPr id="44082" name="Text Box 50">
            <a:extLst>
              <a:ext uri="{FF2B5EF4-FFF2-40B4-BE49-F238E27FC236}">
                <a16:creationId xmlns:a16="http://schemas.microsoft.com/office/drawing/2014/main" id="{F2E80653-18AD-4E87-B7FF-02EE5E8F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4437064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15</a:t>
            </a:r>
          </a:p>
        </p:txBody>
      </p:sp>
      <p:sp>
        <p:nvSpPr>
          <p:cNvPr id="44083" name="Text Box 51">
            <a:extLst>
              <a:ext uri="{FF2B5EF4-FFF2-40B4-BE49-F238E27FC236}">
                <a16:creationId xmlns:a16="http://schemas.microsoft.com/office/drawing/2014/main" id="{4D3319E5-CA14-4110-8DE7-1D3C25E2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4005264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8</a:t>
            </a:r>
          </a:p>
        </p:txBody>
      </p:sp>
      <p:sp>
        <p:nvSpPr>
          <p:cNvPr id="44084" name="Text Box 52">
            <a:extLst>
              <a:ext uri="{FF2B5EF4-FFF2-40B4-BE49-F238E27FC236}">
                <a16:creationId xmlns:a16="http://schemas.microsoft.com/office/drawing/2014/main" id="{82885B87-E4F7-47BB-A6EB-D135B3AEE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2781301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6</a:t>
            </a:r>
          </a:p>
        </p:txBody>
      </p:sp>
      <p:sp>
        <p:nvSpPr>
          <p:cNvPr id="44085" name="Text Box 53">
            <a:extLst>
              <a:ext uri="{FF2B5EF4-FFF2-40B4-BE49-F238E27FC236}">
                <a16:creationId xmlns:a16="http://schemas.microsoft.com/office/drawing/2014/main" id="{99CC078D-DEAD-4199-B1A9-C52489C12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4005264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11</a:t>
            </a:r>
          </a:p>
        </p:txBody>
      </p:sp>
      <p:sp>
        <p:nvSpPr>
          <p:cNvPr id="44086" name="Text Box 54">
            <a:extLst>
              <a:ext uri="{FF2B5EF4-FFF2-40B4-BE49-F238E27FC236}">
                <a16:creationId xmlns:a16="http://schemas.microsoft.com/office/drawing/2014/main" id="{EB7CDB48-D217-43E7-AF31-573058A6D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4941889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9</a:t>
            </a:r>
          </a:p>
        </p:txBody>
      </p:sp>
      <p:sp>
        <p:nvSpPr>
          <p:cNvPr id="44087" name="Oval 55">
            <a:extLst>
              <a:ext uri="{FF2B5EF4-FFF2-40B4-BE49-F238E27FC236}">
                <a16:creationId xmlns:a16="http://schemas.microsoft.com/office/drawing/2014/main" id="{1A32F2AE-A596-4A54-AEBF-847D50FA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5013325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88" name="Text Box 56">
            <a:extLst>
              <a:ext uri="{FF2B5EF4-FFF2-40B4-BE49-F238E27FC236}">
                <a16:creationId xmlns:a16="http://schemas.microsoft.com/office/drawing/2014/main" id="{299903F7-684D-4963-91C5-65D879F1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084764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v4</a:t>
            </a:r>
          </a:p>
        </p:txBody>
      </p:sp>
      <p:sp>
        <p:nvSpPr>
          <p:cNvPr id="44089" name="Oval 57">
            <a:extLst>
              <a:ext uri="{FF2B5EF4-FFF2-40B4-BE49-F238E27FC236}">
                <a16:creationId xmlns:a16="http://schemas.microsoft.com/office/drawing/2014/main" id="{C82D5921-DAD6-4EAE-8BDB-BC9CFAE20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2997200"/>
            <a:ext cx="5762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90" name="Text Box 58">
            <a:extLst>
              <a:ext uri="{FF2B5EF4-FFF2-40B4-BE49-F238E27FC236}">
                <a16:creationId xmlns:a16="http://schemas.microsoft.com/office/drawing/2014/main" id="{048EFACE-405E-4094-A379-6BA087D90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3068639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v1</a:t>
            </a:r>
          </a:p>
        </p:txBody>
      </p:sp>
      <p:sp>
        <p:nvSpPr>
          <p:cNvPr id="44091" name="Oval 59">
            <a:extLst>
              <a:ext uri="{FF2B5EF4-FFF2-40B4-BE49-F238E27FC236}">
                <a16:creationId xmlns:a16="http://schemas.microsoft.com/office/drawing/2014/main" id="{102ABB78-2511-4CD0-B883-06B0BE7B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797425"/>
            <a:ext cx="5762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92" name="Text Box 60">
            <a:extLst>
              <a:ext uri="{FF2B5EF4-FFF2-40B4-BE49-F238E27FC236}">
                <a16:creationId xmlns:a16="http://schemas.microsoft.com/office/drawing/2014/main" id="{29E5B4AF-E1BD-45FD-983E-2F65EF60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868864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v2</a:t>
            </a:r>
          </a:p>
        </p:txBody>
      </p:sp>
      <p:sp>
        <p:nvSpPr>
          <p:cNvPr id="44093" name="Oval 61">
            <a:extLst>
              <a:ext uri="{FF2B5EF4-FFF2-40B4-BE49-F238E27FC236}">
                <a16:creationId xmlns:a16="http://schemas.microsoft.com/office/drawing/2014/main" id="{2CAEBBA7-F2E5-4A2C-BEBF-840A4BC69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863" y="4941888"/>
            <a:ext cx="5762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94" name="Text Box 62">
            <a:extLst>
              <a:ext uri="{FF2B5EF4-FFF2-40B4-BE49-F238E27FC236}">
                <a16:creationId xmlns:a16="http://schemas.microsoft.com/office/drawing/2014/main" id="{A9EFF709-8AA4-461B-A4E1-8F147016B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89" y="5013326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v4</a:t>
            </a:r>
          </a:p>
        </p:txBody>
      </p:sp>
      <p:sp>
        <p:nvSpPr>
          <p:cNvPr id="44095" name="Oval 63">
            <a:extLst>
              <a:ext uri="{FF2B5EF4-FFF2-40B4-BE49-F238E27FC236}">
                <a16:creationId xmlns:a16="http://schemas.microsoft.com/office/drawing/2014/main" id="{C0D35BAD-7057-49E9-9E23-480A590C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2997200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96" name="Text Box 64">
            <a:extLst>
              <a:ext uri="{FF2B5EF4-FFF2-40B4-BE49-F238E27FC236}">
                <a16:creationId xmlns:a16="http://schemas.microsoft.com/office/drawing/2014/main" id="{358049D4-FDE9-40BA-A163-4748F40BF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3068639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/>
              <a:t>v3</a:t>
            </a:r>
          </a:p>
        </p:txBody>
      </p:sp>
      <p:sp>
        <p:nvSpPr>
          <p:cNvPr id="44097" name="Line 65">
            <a:extLst>
              <a:ext uri="{FF2B5EF4-FFF2-40B4-BE49-F238E27FC236}">
                <a16:creationId xmlns:a16="http://schemas.microsoft.com/office/drawing/2014/main" id="{51578D06-9713-4719-82D0-5EDFAFDDF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9" y="3284539"/>
            <a:ext cx="158273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8" name="Line 66">
            <a:extLst>
              <a:ext uri="{FF2B5EF4-FFF2-40B4-BE49-F238E27FC236}">
                <a16:creationId xmlns:a16="http://schemas.microsoft.com/office/drawing/2014/main" id="{B6EDEF9E-20FE-44CB-8C9D-E6B90BC18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522922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99" name="Line 67">
            <a:extLst>
              <a:ext uri="{FF2B5EF4-FFF2-40B4-BE49-F238E27FC236}">
                <a16:creationId xmlns:a16="http://schemas.microsoft.com/office/drawing/2014/main" id="{A292E533-B8CB-4D2D-96DE-4408E3B85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3644901"/>
            <a:ext cx="576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100" name="Line 68">
            <a:extLst>
              <a:ext uri="{FF2B5EF4-FFF2-40B4-BE49-F238E27FC236}">
                <a16:creationId xmlns:a16="http://schemas.microsoft.com/office/drawing/2014/main" id="{DF260AEF-9BC5-443F-86CF-C0A56208A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1988" y="3644901"/>
            <a:ext cx="4318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102" name="Text Box 70">
            <a:extLst>
              <a:ext uri="{FF2B5EF4-FFF2-40B4-BE49-F238E27FC236}">
                <a16:creationId xmlns:a16="http://schemas.microsoft.com/office/drawing/2014/main" id="{41C1338F-C64E-41C6-9E78-618D08084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5734050"/>
            <a:ext cx="374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/>
              <a:t>[a] Directed &amp; Weighted Graph</a:t>
            </a:r>
          </a:p>
        </p:txBody>
      </p:sp>
      <p:sp>
        <p:nvSpPr>
          <p:cNvPr id="44103" name="Text Box 71">
            <a:extLst>
              <a:ext uri="{FF2B5EF4-FFF2-40B4-BE49-F238E27FC236}">
                <a16:creationId xmlns:a16="http://schemas.microsoft.com/office/drawing/2014/main" id="{5313A5AE-81B6-4168-B9A5-0545778BC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5734050"/>
            <a:ext cx="374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/>
              <a:t>[b] Undirected Graph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DD34F3-4565-4CBC-8B52-348EA7C3A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79785F3-E08C-4621-A2C1-4DAF0C3F1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 graph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graph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Connected graph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Non-connected 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44E146-ED31-4375-983E-2F8E82CBC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44BB28-AF32-4C70-9B46-622B1C859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989138"/>
            <a:ext cx="8132762" cy="4114800"/>
          </a:xfrm>
        </p:spPr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affects the design of both structural &amp; functional aspects of a program.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Program=algorithm + Data Structure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You know that a algorithm is a step by step procedure to solve a particular function.</a:t>
            </a:r>
          </a:p>
          <a:p>
            <a:pPr>
              <a:buFont typeface="Wingdings" panose="05000000000000000000" pitchFamily="2" charset="2"/>
              <a:buNone/>
            </a:pPr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7DBF364-D6B5-4609-8354-F31694C71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0A9B72B-DA55-44FF-BAA2-C95F1382D6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9" y="1700214"/>
            <a:ext cx="7921625" cy="4897437"/>
          </a:xfrm>
        </p:spPr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means, algorithm is a set of instruction written to carry out certain tasks &amp; the data structure is the way of organizing the data with their logical relationship retained.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program of an algorithm, we should select an appropriate data structure for that algorithm.</a:t>
            </a:r>
          </a:p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algorithm and its associated data structures from a program.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D6AE17A-8C24-44A9-BDC7-659A71F05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CCF16A4-3BE5-4BD8-B74C-E85751AAB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are normally divided into two broad categories: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Structure</a:t>
            </a:r>
          </a:p>
          <a:p>
            <a:pPr lvl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</a:t>
            </a:r>
          </a:p>
          <a:p>
            <a:pPr lvl="1"/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28970FF-B63C-4793-BB5B-01ACE1637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Structure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80C1063-5506-4E9A-9A42-0DA31BAC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1844676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Data structure</a:t>
            </a:r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C72A6567-75DE-42F9-BB15-7B6B56F44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24209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BDAC2D19-9442-4976-A71F-CF1584B57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270827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A5CCBEA9-D398-48CB-9262-66502ECF1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27082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2770299D-3279-477D-A40F-3DB37CF2F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27082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9479B0BB-59F8-44BE-B95E-18F2D7FA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Primitive DS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ED863B56-C44D-4E38-A76B-8264391C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Non-Primitive DS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9140564D-48A4-43B3-AC50-724F86FF7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940301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Integer</a:t>
            </a: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4629D3EB-25DD-4798-BC24-BB1136AEA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940301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Float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9D6146C7-5A0B-43BB-B0E4-B97F2445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940301"/>
            <a:ext cx="16557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Character</a:t>
            </a:r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E2CA024F-700F-4ED6-8111-F82BC6F9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4940301"/>
            <a:ext cx="165576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EEC49CCD-016A-4EB0-B937-A6AF5DA91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49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914DC247-92A1-4BE5-8177-3861810C5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9" y="4365625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D9F1C8A6-CC27-40F9-9A29-F9F7D42F2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56196C0C-FDCD-4FE1-A305-FDB5DA76B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3C25A70F-C200-43D4-8C85-C23EBA778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4A9AE0BF-7DA0-42DF-8637-ADB6FA308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69503D76-AEBE-4147-89AE-A5AD12362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49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36B06427-7474-43B3-8A65-76A844298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77E9DD85-3F20-4B01-BE2E-A7397B050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49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13D40CF9-2018-4A1B-AC21-3784F4003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3C0A2EB3-3676-46F8-952E-FE53F5FE8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D1CEC94E-925C-4759-8F82-C2C99ECF5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49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E510E4AC-B104-4488-9F93-31E8F043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Float</a:t>
            </a:r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47E497D9-C5F6-46DF-9401-005ADBAA9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2" name="Line 30">
            <a:extLst>
              <a:ext uri="{FF2B5EF4-FFF2-40B4-BE49-F238E27FC236}">
                <a16:creationId xmlns:a16="http://schemas.microsoft.com/office/drawing/2014/main" id="{1430BE42-DA83-441F-8C16-F8887C0DF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3" name="Line 31">
            <a:extLst>
              <a:ext uri="{FF2B5EF4-FFF2-40B4-BE49-F238E27FC236}">
                <a16:creationId xmlns:a16="http://schemas.microsoft.com/office/drawing/2014/main" id="{4CF40A6F-C64E-461F-8038-51404B055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6489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4" name="Rectangle 32">
            <a:extLst>
              <a:ext uri="{FF2B5EF4-FFF2-40B4-BE49-F238E27FC236}">
                <a16:creationId xmlns:a16="http://schemas.microsoft.com/office/drawing/2014/main" id="{BE1B6E35-9619-41FC-A0C3-B9E870D4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Integer</a:t>
            </a:r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AC57D282-E843-4BE1-BD94-8BACAA7AD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943476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Float</a:t>
            </a:r>
          </a:p>
        </p:txBody>
      </p:sp>
      <p:sp>
        <p:nvSpPr>
          <p:cNvPr id="13346" name="Line 34">
            <a:extLst>
              <a:ext uri="{FF2B5EF4-FFF2-40B4-BE49-F238E27FC236}">
                <a16:creationId xmlns:a16="http://schemas.microsoft.com/office/drawing/2014/main" id="{E65D6E8A-D19F-4CDE-A553-4ADD54F0E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3688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C96ED58E-5B26-40A7-8B3D-B5F486294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3688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48" name="Line 36">
            <a:extLst>
              <a:ext uri="{FF2B5EF4-FFF2-40B4-BE49-F238E27FC236}">
                <a16:creationId xmlns:a16="http://schemas.microsoft.com/office/drawing/2014/main" id="{AE9A865B-DB75-468D-BFEA-EC87619CC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648076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FC76A64-72D8-400C-BA96-BAB23C29D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Structure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F07B8B9-3167-4DA6-8097-245EDC36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1844676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Non-Primitive DS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59EEEFA-9E01-47FC-9EFD-58F29BC68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213101"/>
            <a:ext cx="18716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Linear List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76C056CC-1260-4806-865B-8D8013224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141664"/>
            <a:ext cx="27368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Non-Linear List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329DE2C7-166B-4545-A417-863419317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27813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84F14E2B-8A6C-41B4-BB85-30D1D508C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2781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069DFEE1-6767-480D-9BF8-872D48AFC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1DD5160E-80BF-4460-B2E5-2EF192B6A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2781300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796A4DA5-B2C0-4EA3-B38D-13E8D8C7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941888"/>
            <a:ext cx="107950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Array</a:t>
            </a:r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B9400EB6-8D46-4B1C-A3EB-CF0A14C1E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5734050"/>
            <a:ext cx="1512887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Link List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19580E3B-59C3-48FA-908D-4A13385A1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5734051"/>
            <a:ext cx="10795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77DBABDA-5203-4E23-B20F-2E7CD207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4941888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Queue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E47F48A2-87DD-459A-A7D6-97D3A2DF6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4AB0C366-40D9-4616-B730-BAD33FC4A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92E81839-8658-4D03-B8A6-215D258D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4365626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C218A882-35F5-42E8-9C33-2308125FF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4365626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FBE90F92-0C86-4960-B9CA-512764C6E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6" name="Line 20">
            <a:extLst>
              <a:ext uri="{FF2B5EF4-FFF2-40B4-BE49-F238E27FC236}">
                <a16:creationId xmlns:a16="http://schemas.microsoft.com/office/drawing/2014/main" id="{2ED0859F-4F9F-4CA2-9A31-7A8DE1C25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43656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B5E31FC0-ACB2-4C75-A65F-E8407140C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0B7397CF-C6A3-4126-A6E7-C17C91FE9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9" name="Line 23">
            <a:extLst>
              <a:ext uri="{FF2B5EF4-FFF2-40B4-BE49-F238E27FC236}">
                <a16:creationId xmlns:a16="http://schemas.microsoft.com/office/drawing/2014/main" id="{236CCCA3-FF1A-487C-B300-8FA68EED0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4292600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DFF56B19-C747-48AB-800C-46630F43C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37163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C701E655-4764-40AB-9F5E-EC6AE27BB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42926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2" name="Line 26">
            <a:extLst>
              <a:ext uri="{FF2B5EF4-FFF2-40B4-BE49-F238E27FC236}">
                <a16:creationId xmlns:a16="http://schemas.microsoft.com/office/drawing/2014/main" id="{FD824D4D-84F5-4258-944C-AA4809A76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013" y="42926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EFB4BC10-0C50-476E-B212-5A4AF2B58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Graph</a:t>
            </a:r>
          </a:p>
        </p:txBody>
      </p:sp>
      <p:sp>
        <p:nvSpPr>
          <p:cNvPr id="14364" name="Rectangle 28">
            <a:extLst>
              <a:ext uri="{FF2B5EF4-FFF2-40B4-BE49-F238E27FC236}">
                <a16:creationId xmlns:a16="http://schemas.microsoft.com/office/drawing/2014/main" id="{5F67FD6A-9E49-4CD7-917A-601DBD843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1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AU" altLang="en-US" sz="3200">
                <a:latin typeface="Times New Roman" panose="02020603050405020304" pitchFamily="18" charset="0"/>
              </a:rPr>
              <a:t>Trees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8A66284-7705-475D-B9C5-477BE79AA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5537FAF-DBED-4FB6-9173-F50D4D98C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basic structures and directly operated upon by the machine instructions.</a:t>
            </a:r>
          </a:p>
          <a:p>
            <a:pPr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there are different representation on different computers.</a:t>
            </a:r>
          </a:p>
          <a:p>
            <a:pPr>
              <a:lnSpc>
                <a:spcPct val="9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Integer, Floating-point number, Character constants, string constants, pointers etc, fall in this category.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4326AE96828742B08A2AE574155151" ma:contentTypeVersion="14" ma:contentTypeDescription="Create a new document." ma:contentTypeScope="" ma:versionID="f9d03f87620c1bbfa73343e018408d3c">
  <xsd:schema xmlns:xsd="http://www.w3.org/2001/XMLSchema" xmlns:xs="http://www.w3.org/2001/XMLSchema" xmlns:p="http://schemas.microsoft.com/office/2006/metadata/properties" xmlns:ns1="http://schemas.microsoft.com/sharepoint/v3" xmlns:ns2="51bec22b-d9cb-44c3-a130-28697305e84e" xmlns:ns3="b62372a1-b8a1-4f66-b561-00c686e4c1f3" targetNamespace="http://schemas.microsoft.com/office/2006/metadata/properties" ma:root="true" ma:fieldsID="8571b16ed4cdaf0c97bb58a6b8e80760" ns1:_="" ns2:_="" ns3:_="">
    <xsd:import namespace="http://schemas.microsoft.com/sharepoint/v3"/>
    <xsd:import namespace="51bec22b-d9cb-44c3-a130-28697305e84e"/>
    <xsd:import namespace="b62372a1-b8a1-4f66-b561-00c686e4c1f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PublishingStartDate" minOccurs="0"/>
                <xsd:element ref="ns1:PublishingExpirationDate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ec22b-d9cb-44c3-a130-28697305e8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372a1-b8a1-4f66-b561-00c686e4c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E0D70C-6243-4040-BD9D-7C6EF49B158B}"/>
</file>

<file path=customXml/itemProps2.xml><?xml version="1.0" encoding="utf-8"?>
<ds:datastoreItem xmlns:ds="http://schemas.openxmlformats.org/officeDocument/2006/customXml" ds:itemID="{E5DA176A-2193-43CD-B961-B62C43FEE5D6}"/>
</file>

<file path=customXml/itemProps3.xml><?xml version="1.0" encoding="utf-8"?>
<ds:datastoreItem xmlns:ds="http://schemas.openxmlformats.org/officeDocument/2006/customXml" ds:itemID="{FC9A65A5-12DA-4C75-9F10-DE13CE329E26}"/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1542</Words>
  <Application>Microsoft Office PowerPoint</Application>
  <PresentationFormat>Widescreen</PresentationFormat>
  <Paragraphs>213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  to  Data Structures</vt:lpstr>
      <vt:lpstr>Definition</vt:lpstr>
      <vt:lpstr>Introduction</vt:lpstr>
      <vt:lpstr>Introduction</vt:lpstr>
      <vt:lpstr>Classification of Data Structure</vt:lpstr>
      <vt:lpstr>Classification of Data Structure</vt:lpstr>
      <vt:lpstr>Classification of Data Structure</vt:lpstr>
      <vt:lpstr>Primitive Data Structure</vt:lpstr>
      <vt:lpstr>Non-Primitive Data Structure</vt:lpstr>
      <vt:lpstr>Non-Primitive Data Structure</vt:lpstr>
      <vt:lpstr>Non-Primitive Data Structure</vt:lpstr>
      <vt:lpstr>Different between them</vt:lpstr>
      <vt:lpstr>Description of various Data Structures : Arrays</vt:lpstr>
      <vt:lpstr>Arrays</vt:lpstr>
      <vt:lpstr>Arrays</vt:lpstr>
      <vt:lpstr>Arrays</vt:lpstr>
      <vt:lpstr>Arrays</vt:lpstr>
      <vt:lpstr>Arrays</vt:lpstr>
      <vt:lpstr>Arrays</vt:lpstr>
      <vt:lpstr>Arrays</vt:lpstr>
      <vt:lpstr>Lists</vt:lpstr>
      <vt:lpstr>Lists</vt:lpstr>
      <vt:lpstr>Lists</vt:lpstr>
      <vt:lpstr>Stack</vt:lpstr>
      <vt:lpstr>Stack</vt:lpstr>
      <vt:lpstr>Stack</vt:lpstr>
      <vt:lpstr>Stack</vt:lpstr>
      <vt:lpstr>Queue</vt:lpstr>
      <vt:lpstr>Queue</vt:lpstr>
      <vt:lpstr>Queue</vt:lpstr>
      <vt:lpstr>Trees</vt:lpstr>
      <vt:lpstr>Trees</vt:lpstr>
      <vt:lpstr>Trees</vt:lpstr>
      <vt:lpstr>Graph</vt:lpstr>
      <vt:lpstr>Graph</vt:lpstr>
      <vt:lpstr>Graph</vt:lpstr>
      <vt:lpstr>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Dommaraju</dc:creator>
  <cp:lastModifiedBy>Umadevi Balakrishnan</cp:lastModifiedBy>
  <cp:revision>322</cp:revision>
  <dcterms:created xsi:type="dcterms:W3CDTF">2017-05-05T06:13:21Z</dcterms:created>
  <dcterms:modified xsi:type="dcterms:W3CDTF">2018-07-12T07:29:54Z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0x010100044326AE96828742B08A2AE574155151</vt:lpwstr>
  </property>
</Properties>
</file>