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slides/slide110.xml" ContentType="application/vnd.openxmlformats-officedocument.presentationml.slide+xml"/>
  <Override PartName="/ppt/slides/slide111.xml" ContentType="application/vnd.openxmlformats-officedocument.presentationml.slide+xml"/>
  <Override PartName="/ppt/presentation.xml" ContentType="application/vnd.openxmlformats-officedocument.presentationml.presentation.main+xml"/>
  <Override PartName="/ppt/slides/slide10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08.xml" ContentType="application/vnd.openxmlformats-officedocument.presentationml.slide+xml"/>
  <Override PartName="/ppt/slides/slide81.xml" ContentType="application/vnd.openxmlformats-officedocument.presentationml.slide+xml"/>
  <Override PartName="/ppt/notesSlides/notesSlide14.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Slides/notesSlide13.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5.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24.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30.xml" ContentType="application/vnd.openxmlformats-officedocument.presentationml.slideLayout+xml"/>
  <Override PartName="/ppt/slideLayouts/slideLayout58.xml" ContentType="application/vnd.openxmlformats-officedocument.presentationml.slideLayout+xml"/>
  <Override PartName="/ppt/slideLayouts/slideLayout46.xml" ContentType="application/vnd.openxmlformats-officedocument.presentationml.slideLayout+xml"/>
  <Override PartName="/ppt/slideLayouts/slideLayout59.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49.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48.xml" ContentType="application/vnd.openxmlformats-officedocument.presentationml.slideLayout+xml"/>
  <Override PartName="/ppt/slideLayouts/slideLayout50.xml" ContentType="application/vnd.openxmlformats-officedocument.presentationml.slideLayout+xml"/>
  <Override PartName="/ppt/slideLayouts/slideLayout31.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35.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41.xml" ContentType="application/vnd.openxmlformats-officedocument.presentationml.slideLayout+xml"/>
  <Override PartName="/ppt/slideLayouts/slideLayout65.xml" ContentType="application/vnd.openxmlformats-officedocument.presentationml.slideLayout+xml"/>
  <Override PartName="/ppt/slideLayouts/slideLayout42.xml" ContentType="application/vnd.openxmlformats-officedocument.presentationml.slideLayout+xml"/>
  <Override PartName="/ppt/slideLayouts/slideLayout44.xml" ContentType="application/vnd.openxmlformats-officedocument.presentationml.slideLayout+xml"/>
  <Override PartName="/ppt/slideLayouts/slideLayout26.xml" ContentType="application/vnd.openxmlformats-officedocument.presentationml.slideLayout+xml"/>
  <Override PartName="/ppt/slideLayouts/slideLayout66.xml" ContentType="application/vnd.openxmlformats-officedocument.presentationml.slideLayout+xml"/>
  <Override PartName="/ppt/slideLayouts/slideLayout43.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64.xml" ContentType="application/vnd.openxmlformats-officedocument.presentationml.slideLayout+xml"/>
  <Override PartName="/ppt/slideLayouts/slideLayout37.xml" ContentType="application/vnd.openxmlformats-officedocument.presentationml.slideLayout+xml"/>
  <Override PartName="/ppt/slideLayouts/slideLayout62.xml" ContentType="application/vnd.openxmlformats-officedocument.presentationml.slideLayout+xml"/>
  <Override PartName="/ppt/slideLayouts/slideLayout4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8.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theme/themeOverride25.xml" ContentType="application/vnd.openxmlformats-officedocument.themeOverride+xml"/>
  <Override PartName="/ppt/theme/theme3.xml" ContentType="application/vnd.openxmlformats-officedocument.theme+xml"/>
  <Override PartName="/ppt/theme/themeOverride19.xml" ContentType="application/vnd.openxmlformats-officedocument.themeOverride+xml"/>
  <Override PartName="/ppt/theme/themeOverride18.xml" ContentType="application/vnd.openxmlformats-officedocument.themeOverride+xml"/>
  <Override PartName="/ppt/theme/themeOverride17.xml" ContentType="application/vnd.openxmlformats-officedocument.themeOverride+xml"/>
  <Override PartName="/ppt/theme/themeOverride16.xml" ContentType="application/vnd.openxmlformats-officedocument.themeOverride+xml"/>
  <Override PartName="/ppt/theme/themeOverride15.xml" ContentType="application/vnd.openxmlformats-officedocument.themeOverride+xml"/>
  <Override PartName="/ppt/theme/theme2.xml" ContentType="application/vnd.openxmlformats-officedocument.them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6.xml" ContentType="application/vnd.openxmlformats-officedocument.themeOverride+xml"/>
  <Override PartName="/ppt/theme/themeOverride24.xml" ContentType="application/vnd.openxmlformats-officedocument.themeOverride+xml"/>
  <Override PartName="/ppt/theme/themeOverride23.xml" ContentType="application/vnd.openxmlformats-officedocument.themeOverride+xml"/>
  <Override PartName="/ppt/notesMasters/notesMaster1.xml" ContentType="application/vnd.openxmlformats-officedocument.presentationml.notesMaster+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6.xml" ContentType="application/vnd.openxmlformats-officedocument.themeOverride+xml"/>
  <Override PartName="/ppt/theme/themeOverride5.xml" ContentType="application/vnd.openxmlformats-officedocument.themeOverride+xml"/>
  <Override PartName="/ppt/theme/themeOverride4.xml" ContentType="application/vnd.openxmlformats-officedocument.themeOverr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14.xml" ContentType="application/vnd.openxmlformats-officedocument.themeOverride+xml"/>
  <Override PartName="/ppt/theme/theme5.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notesMasterIdLst>
    <p:notesMasterId r:id="rId118"/>
  </p:notesMasterIdLst>
  <p:sldIdLst>
    <p:sldId id="256" r:id="rId7"/>
    <p:sldId id="288" r:id="rId8"/>
    <p:sldId id="298" r:id="rId9"/>
    <p:sldId id="289" r:id="rId10"/>
    <p:sldId id="290" r:id="rId11"/>
    <p:sldId id="291" r:id="rId12"/>
    <p:sldId id="292" r:id="rId13"/>
    <p:sldId id="293" r:id="rId14"/>
    <p:sldId id="294" r:id="rId15"/>
    <p:sldId id="295" r:id="rId16"/>
    <p:sldId id="296" r:id="rId17"/>
    <p:sldId id="297" r:id="rId18"/>
    <p:sldId id="299" r:id="rId19"/>
    <p:sldId id="300" r:id="rId20"/>
    <p:sldId id="378" r:id="rId21"/>
    <p:sldId id="379" r:id="rId22"/>
    <p:sldId id="380" r:id="rId23"/>
    <p:sldId id="381" r:id="rId24"/>
    <p:sldId id="382" r:id="rId25"/>
    <p:sldId id="383"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63" r:id="rId39"/>
    <p:sldId id="364" r:id="rId40"/>
    <p:sldId id="365" r:id="rId41"/>
    <p:sldId id="366" r:id="rId42"/>
    <p:sldId id="367" r:id="rId43"/>
    <p:sldId id="368" r:id="rId44"/>
    <p:sldId id="369" r:id="rId45"/>
    <p:sldId id="370" r:id="rId46"/>
    <p:sldId id="384" r:id="rId47"/>
    <p:sldId id="385"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59" r:id="rId85"/>
    <p:sldId id="360" r:id="rId86"/>
    <p:sldId id="361" r:id="rId87"/>
    <p:sldId id="362" r:id="rId88"/>
    <p:sldId id="266" r:id="rId89"/>
    <p:sldId id="267" r:id="rId90"/>
    <p:sldId id="268" r:id="rId91"/>
    <p:sldId id="269" r:id="rId92"/>
    <p:sldId id="270" r:id="rId93"/>
    <p:sldId id="271" r:id="rId94"/>
    <p:sldId id="272" r:id="rId95"/>
    <p:sldId id="277" r:id="rId96"/>
    <p:sldId id="278" r:id="rId97"/>
    <p:sldId id="279" r:id="rId98"/>
    <p:sldId id="280" r:id="rId99"/>
    <p:sldId id="283" r:id="rId100"/>
    <p:sldId id="281" r:id="rId101"/>
    <p:sldId id="282" r:id="rId102"/>
    <p:sldId id="354" r:id="rId103"/>
    <p:sldId id="355" r:id="rId104"/>
    <p:sldId id="377" r:id="rId105"/>
    <p:sldId id="376" r:id="rId106"/>
    <p:sldId id="356" r:id="rId107"/>
    <p:sldId id="357" r:id="rId108"/>
    <p:sldId id="358" r:id="rId109"/>
    <p:sldId id="349" r:id="rId110"/>
    <p:sldId id="350" r:id="rId111"/>
    <p:sldId id="351" r:id="rId112"/>
    <p:sldId id="371" r:id="rId113"/>
    <p:sldId id="372" r:id="rId114"/>
    <p:sldId id="373" r:id="rId115"/>
    <p:sldId id="374" r:id="rId116"/>
    <p:sldId id="375"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customXml" Target="../customXml/item1.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notesMaster" Target="notesMasters/notesMaster1.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customXml" Target="../customXml/item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presProps" Target="presProps.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viewProps" Target="viewProps.xml"/><Relationship Id="rId125" Type="http://schemas.openxmlformats.org/officeDocument/2006/relationships/customXml" Target="../customXml/item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A6929-B079-4931-B836-0F264DD43BF8}"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00FA2-429B-4A44-8B86-D78B93731EA8}" type="slidenum">
              <a:rPr lang="en-US" smtClean="0"/>
              <a:t>‹#›</a:t>
            </a:fld>
            <a:endParaRPr lang="en-US"/>
          </a:p>
        </p:txBody>
      </p:sp>
    </p:spTree>
    <p:extLst>
      <p:ext uri="{BB962C8B-B14F-4D97-AF65-F5344CB8AC3E}">
        <p14:creationId xmlns:p14="http://schemas.microsoft.com/office/powerpoint/2010/main" val="34643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7023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384175" y="685800"/>
            <a:ext cx="6081713" cy="3421063"/>
          </a:xfrm>
          <a:ln/>
        </p:spPr>
      </p:sp>
      <p:sp>
        <p:nvSpPr>
          <p:cNvPr id="30723" name="Rectangle 2"/>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944284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xfrm>
            <a:off x="384175" y="685800"/>
            <a:ext cx="6081713" cy="3421063"/>
          </a:xfrm>
          <a:ln/>
        </p:spPr>
      </p:sp>
      <p:sp>
        <p:nvSpPr>
          <p:cNvPr id="31747" name="Rectangle 2"/>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926660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384175" y="685800"/>
            <a:ext cx="6081713" cy="3421063"/>
          </a:xfrm>
          <a:ln/>
        </p:spPr>
      </p:sp>
      <p:sp>
        <p:nvSpPr>
          <p:cNvPr id="32771" name="Rectangle 2"/>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631248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xfrm>
            <a:off x="384175" y="685800"/>
            <a:ext cx="6081713" cy="3421063"/>
          </a:xfrm>
          <a:ln/>
        </p:spPr>
      </p:sp>
      <p:sp>
        <p:nvSpPr>
          <p:cNvPr id="39939" name="Rectangle 2"/>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86013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384175" y="685800"/>
            <a:ext cx="6081713" cy="3421063"/>
          </a:xfrm>
          <a:ln/>
        </p:spPr>
      </p:sp>
      <p:sp>
        <p:nvSpPr>
          <p:cNvPr id="40963" name="Rectangle 2"/>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913398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384175" y="685800"/>
            <a:ext cx="6081713" cy="3421063"/>
          </a:xfrm>
          <a:ln/>
        </p:spPr>
      </p:sp>
      <p:sp>
        <p:nvSpPr>
          <p:cNvPr id="41987" name="Rectangle 2"/>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83714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15497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ea typeface="SimSun" panose="02010600030101010101" pitchFamily="2" charset="-122"/>
            </a:endParaRPr>
          </a:p>
        </p:txBody>
      </p:sp>
    </p:spTree>
    <p:extLst>
      <p:ext uri="{BB962C8B-B14F-4D97-AF65-F5344CB8AC3E}">
        <p14:creationId xmlns:p14="http://schemas.microsoft.com/office/powerpoint/2010/main" val="299142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ea typeface="SimSun" panose="02010600030101010101" pitchFamily="2" charset="-122"/>
            </a:endParaRPr>
          </a:p>
        </p:txBody>
      </p:sp>
    </p:spTree>
    <p:extLst>
      <p:ext uri="{BB962C8B-B14F-4D97-AF65-F5344CB8AC3E}">
        <p14:creationId xmlns:p14="http://schemas.microsoft.com/office/powerpoint/2010/main" val="2254485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ea typeface="SimSun" panose="02010600030101010101" pitchFamily="2" charset="-122"/>
            </a:endParaRPr>
          </a:p>
        </p:txBody>
      </p:sp>
    </p:spTree>
    <p:extLst>
      <p:ext uri="{BB962C8B-B14F-4D97-AF65-F5344CB8AC3E}">
        <p14:creationId xmlns:p14="http://schemas.microsoft.com/office/powerpoint/2010/main" val="263313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60000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81275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238713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1713" cy="3421063"/>
          </a:xfrm>
        </p:spPr>
      </p:sp>
      <p:sp>
        <p:nvSpPr>
          <p:cNvPr id="3" name="Notes Placeholder 2"/>
          <p:cNvSpPr>
            <a:spLocks noGrp="1"/>
          </p:cNvSpPr>
          <p:nvPr>
            <p:ph type="body" idx="1"/>
          </p:nvPr>
        </p:nvSpPr>
        <p:spPr/>
        <p:txBody>
          <a:bodyPr/>
          <a:lstStyle/>
          <a:p>
            <a:r>
              <a:rPr lang="en-IN" sz="1200" b="1" kern="1200" dirty="0">
                <a:solidFill>
                  <a:srgbClr val="000000"/>
                </a:solidFill>
                <a:effectLst/>
                <a:latin typeface="Times New Roman" panose="02020603050405020304" pitchFamily="18" charset="0"/>
                <a:ea typeface="+mn-ea"/>
                <a:cs typeface="+mn-cs"/>
              </a:rPr>
              <a:t>find . -type f -name "*.</a:t>
            </a:r>
            <a:r>
              <a:rPr lang="en-IN" sz="1200" b="1" kern="1200" dirty="0" err="1">
                <a:solidFill>
                  <a:srgbClr val="000000"/>
                </a:solidFill>
                <a:effectLst/>
                <a:latin typeface="Times New Roman" panose="02020603050405020304" pitchFamily="18" charset="0"/>
                <a:ea typeface="+mn-ea"/>
                <a:cs typeface="+mn-cs"/>
              </a:rPr>
              <a:t>py</a:t>
            </a:r>
            <a:r>
              <a:rPr lang="en-IN" sz="1200" b="1" kern="1200" dirty="0">
                <a:solidFill>
                  <a:srgbClr val="000000"/>
                </a:solidFill>
                <a:effectLst/>
                <a:latin typeface="Times New Roman" panose="02020603050405020304" pitchFamily="18" charset="0"/>
                <a:ea typeface="+mn-ea"/>
                <a:cs typeface="+mn-cs"/>
              </a:rPr>
              <a:t>"</a:t>
            </a:r>
            <a:endParaRPr lang="en-IN" dirty="0"/>
          </a:p>
          <a:p>
            <a:r>
              <a:rPr lang="en-IN" dirty="0"/>
              <a:t>Grep \.’@’\.</a:t>
            </a:r>
          </a:p>
        </p:txBody>
      </p:sp>
    </p:spTree>
    <p:extLst>
      <p:ext uri="{BB962C8B-B14F-4D97-AF65-F5344CB8AC3E}">
        <p14:creationId xmlns:p14="http://schemas.microsoft.com/office/powerpoint/2010/main" val="326764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46532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anose="020B0604020202020204" pitchFamily="34" charset="0"/>
                <a:ea typeface="ＭＳ Ｐゴシック" panose="020B0600070205080204" pitchFamily="34" charset="-128"/>
              </a:rPr>
              <a:t>What services should be offered and to whom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33605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38165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00882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8"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383629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6626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330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latin typeface="Arial" panose="020B0604020202020204" pitchFamily="34" charset="0"/>
                <a:ea typeface="ＭＳ Ｐゴシック" panose="020B0600070205080204" pitchFamily="34" charset="-128"/>
              </a:rPr>
              <a:t>ITIL</a:t>
            </a:r>
            <a:r>
              <a:rPr lang="en-US" dirty="0">
                <a:latin typeface="Arial" panose="020B0604020202020204" pitchFamily="34" charset="0"/>
                <a:ea typeface="ＭＳ Ｐゴシック" panose="020B0600070205080204" pitchFamily="34" charset="-128"/>
              </a:rPr>
              <a:t> is the abbreviation for the </a:t>
            </a:r>
            <a:r>
              <a:rPr lang="en-US" b="1" dirty="0">
                <a:latin typeface="Arial" panose="020B0604020202020204" pitchFamily="34" charset="0"/>
                <a:ea typeface="ＭＳ Ｐゴシック" panose="020B0600070205080204" pitchFamily="34" charset="-128"/>
              </a:rPr>
              <a:t>IT Infrastructure Library</a:t>
            </a:r>
            <a:r>
              <a:rPr lang="en-US" dirty="0">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dirty="0">
                <a:latin typeface="Arial" panose="020B0604020202020204" pitchFamily="34" charset="0"/>
                <a:ea typeface="ＭＳ Ｐゴシック" panose="020B0600070205080204" pitchFamily="34" charset="-128"/>
              </a:rPr>
            </a:br>
            <a:r>
              <a:rPr lang="en-US" dirty="0">
                <a:latin typeface="Arial" panose="020B0604020202020204" pitchFamily="34" charset="0"/>
                <a:ea typeface="ＭＳ Ｐゴシック" panose="020B0600070205080204" pitchFamily="34" charset="-128"/>
              </a:rPr>
              <a:t/>
            </a:r>
            <a:br>
              <a:rPr lang="en-US" dirty="0">
                <a:latin typeface="Arial" panose="020B0604020202020204" pitchFamily="34" charset="0"/>
                <a:ea typeface="ＭＳ Ｐゴシック" panose="020B0600070205080204" pitchFamily="34" charset="-128"/>
              </a:rPr>
            </a:br>
            <a:r>
              <a:rPr lang="en-US" dirty="0">
                <a:latin typeface="Arial" panose="020B0604020202020204" pitchFamily="34" charset="0"/>
                <a:ea typeface="ＭＳ Ｐゴシック" panose="020B0600070205080204" pitchFamily="34" charset="-128"/>
              </a:rPr>
              <a:t>The ITIL books thereby represent a Best Practice guideline for Service Management, in which the „</a:t>
            </a:r>
            <a:r>
              <a:rPr lang="en-US" b="1" dirty="0">
                <a:latin typeface="Arial" panose="020B0604020202020204" pitchFamily="34" charset="0"/>
                <a:ea typeface="ＭＳ Ｐゴシック" panose="020B0600070205080204" pitchFamily="34" charset="-128"/>
              </a:rPr>
              <a:t>WHAT</a:t>
            </a:r>
            <a:r>
              <a:rPr lang="en-US" dirty="0">
                <a:latin typeface="Arial" panose="020B0604020202020204" pitchFamily="34" charset="0"/>
                <a:ea typeface="ＭＳ Ｐゴシック" panose="020B0600070205080204" pitchFamily="34" charset="-128"/>
              </a:rPr>
              <a:t>“, and not the „</a:t>
            </a:r>
            <a:r>
              <a:rPr lang="en-US" b="1" dirty="0">
                <a:latin typeface="Arial" panose="020B0604020202020204" pitchFamily="34" charset="0"/>
                <a:ea typeface="ＭＳ Ｐゴシック" panose="020B0600070205080204" pitchFamily="34" charset="-128"/>
              </a:rPr>
              <a:t>HOW</a:t>
            </a:r>
            <a:r>
              <a:rPr lang="en-US" dirty="0">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extLst>
      <p:ext uri="{BB962C8B-B14F-4D97-AF65-F5344CB8AC3E}">
        <p14:creationId xmlns:p14="http://schemas.microsoft.com/office/powerpoint/2010/main" val="681862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1258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1713" cy="3421063"/>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9186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8DC82D21-81A9-493E-B7F8-1C0F501CD05D}" type="slidenum">
              <a:rPr lang="en-US"/>
              <a:pPr/>
              <a:t>71</a:t>
            </a:fld>
            <a:endParaRPr lang="en-US"/>
          </a:p>
        </p:txBody>
      </p:sp>
      <p:sp>
        <p:nvSpPr>
          <p:cNvPr id="14028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396939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A6BDDC6-0F4A-43CB-B0EB-10FFA38150F2}" type="slidenum">
              <a:rPr lang="en-US"/>
              <a:pPr/>
              <a:t>72</a:t>
            </a:fld>
            <a:endParaRPr lang="en-US"/>
          </a:p>
        </p:txBody>
      </p:sp>
      <p:sp>
        <p:nvSpPr>
          <p:cNvPr id="1413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lifecycle - initiated from a change in business requirements.</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Strategy - Requirements are identified and agreed within a Service Level Package (SLP) and a defined set of business outcomes.</a:t>
            </a:r>
          </a:p>
          <a:p>
            <a:pPr algn="just">
              <a:spcBef>
                <a:spcPts val="263"/>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700">
                <a:latin typeface="Arial" panose="020B0604020202020204" pitchFamily="34" charset="0"/>
                <a:ea typeface="ＭＳ Ｐゴシック" panose="020B0600070205080204" pitchFamily="34" charset="-128"/>
              </a:rPr>
              <a:t>	</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Design - service solution is produced together with a Service Design Package (SDP)</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Transition stage – evaluation, testing, validation and transitioned into the live environment, where it enters the Service Operation.</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Continual Service Improvement – Identifies  opportunities for improvement</a:t>
            </a:r>
          </a:p>
          <a:p>
            <a:pPr>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32984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77E78C40-151A-4D64-ADCE-B8EC43502C87}" type="slidenum">
              <a:rPr lang="en-US"/>
              <a:pPr/>
              <a:t>73</a:t>
            </a:fld>
            <a:endParaRPr lang="en-US"/>
          </a:p>
        </p:txBody>
      </p:sp>
      <p:sp>
        <p:nvSpPr>
          <p:cNvPr id="14233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lifecycle - initiated from a change in business requirements.</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Strategy - Requirements are identified and agreed within a Service Level Package (SLP) and a defined set of business outcomes.</a:t>
            </a:r>
          </a:p>
          <a:p>
            <a:pPr algn="just">
              <a:spcBef>
                <a:spcPts val="263"/>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700">
                <a:latin typeface="Arial" panose="020B0604020202020204" pitchFamily="34" charset="0"/>
                <a:ea typeface="ＭＳ Ｐゴシック" panose="020B0600070205080204" pitchFamily="34" charset="-128"/>
              </a:rPr>
              <a:t>	</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Design - service solution is produced together with a Service Design Package (SDP)</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Service Transition stage – evaluation, testing, validation and transitioned into the live environment, where it enters the Service Operation.</a:t>
            </a: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a:p>
            <a:pPr marL="914400" lvl="1" indent="0" algn="just">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sz="800">
                <a:latin typeface="Arial" panose="020B0604020202020204" pitchFamily="34" charset="0"/>
                <a:ea typeface="ＭＳ Ｐゴシック" panose="020B0600070205080204" pitchFamily="34" charset="-128"/>
              </a:rPr>
              <a:t>Continual Service Improvement – Identifies  opportunities for improvement</a:t>
            </a:r>
          </a:p>
          <a:p>
            <a:pPr>
              <a:spcBef>
                <a:spcPts val="30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sz="8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39100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1C192046-25BC-40AE-B7D6-32D4033F2CA9}" type="slidenum">
              <a:rPr lang="en-US"/>
              <a:pPr/>
              <a:t>83</a:t>
            </a:fld>
            <a:endParaRPr lang="en-US"/>
          </a:p>
        </p:txBody>
      </p:sp>
      <p:sp>
        <p:nvSpPr>
          <p:cNvPr id="14950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07" name="Text Box 3"/>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C8CEACEA-33E9-4E1A-A507-75D8096AE76C}" type="slidenum">
              <a:rPr lang="en-US" sz="1200"/>
              <a:pPr algn="r">
                <a:buClrTx/>
                <a:buFontTx/>
                <a:buNone/>
              </a:pPr>
              <a:t>83</a:t>
            </a:fld>
            <a:endParaRPr lang="en-US" sz="1200"/>
          </a:p>
        </p:txBody>
      </p:sp>
    </p:spTree>
    <p:extLst>
      <p:ext uri="{BB962C8B-B14F-4D97-AF65-F5344CB8AC3E}">
        <p14:creationId xmlns:p14="http://schemas.microsoft.com/office/powerpoint/2010/main" val="4146425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DA9F805C-FD88-4889-9D17-2DAAF3F2F6C6}" type="slidenum">
              <a:rPr lang="en-US"/>
              <a:pPr/>
              <a:t>90</a:t>
            </a:fld>
            <a:endParaRPr lang="en-US"/>
          </a:p>
        </p:txBody>
      </p:sp>
      <p:sp>
        <p:nvSpPr>
          <p:cNvPr id="15052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31" name="Text Box 3"/>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A297F5BE-7D5C-4F96-B5D7-A5B2141ED38F}" type="slidenum">
              <a:rPr lang="en-US" sz="1200"/>
              <a:pPr algn="r">
                <a:buClrTx/>
                <a:buFontTx/>
                <a:buNone/>
              </a:pPr>
              <a:t>90</a:t>
            </a:fld>
            <a:endParaRPr lang="en-US" sz="1200"/>
          </a:p>
        </p:txBody>
      </p:sp>
    </p:spTree>
    <p:extLst>
      <p:ext uri="{BB962C8B-B14F-4D97-AF65-F5344CB8AC3E}">
        <p14:creationId xmlns:p14="http://schemas.microsoft.com/office/powerpoint/2010/main" val="2053724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91</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521761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92</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45358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93</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9712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latin typeface="Arial" panose="020B0604020202020204" pitchFamily="34" charset="0"/>
                <a:ea typeface="ＭＳ Ｐゴシック" panose="020B0600070205080204" pitchFamily="34" charset="-128"/>
              </a:rPr>
              <a:t>ITIL</a:t>
            </a:r>
            <a:r>
              <a:rPr lang="en-US">
                <a:latin typeface="Arial" panose="020B0604020202020204" pitchFamily="34" charset="0"/>
                <a:ea typeface="ＭＳ Ｐゴシック" panose="020B0600070205080204" pitchFamily="34" charset="-128"/>
              </a:rPr>
              <a:t> is the abbreviation for the </a:t>
            </a:r>
            <a:r>
              <a:rPr lang="en-US" b="1">
                <a:latin typeface="Arial" panose="020B0604020202020204" pitchFamily="34" charset="0"/>
                <a:ea typeface="ＭＳ Ｐゴシック" panose="020B0600070205080204" pitchFamily="34" charset="-128"/>
              </a:rPr>
              <a:t>IT Infrastructure Library</a:t>
            </a:r>
            <a:r>
              <a:rPr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lang="en-US" b="1">
                <a:latin typeface="Arial" panose="020B0604020202020204" pitchFamily="34" charset="0"/>
                <a:ea typeface="ＭＳ Ｐゴシック" panose="020B0600070205080204" pitchFamily="34" charset="-128"/>
              </a:rPr>
              <a:t>WHAT</a:t>
            </a:r>
            <a:r>
              <a:rPr lang="en-US">
                <a:latin typeface="Arial" panose="020B0604020202020204" pitchFamily="34" charset="0"/>
                <a:ea typeface="ＭＳ Ｐゴシック" panose="020B0600070205080204" pitchFamily="34" charset="-128"/>
              </a:rPr>
              <a:t>“, and not the „</a:t>
            </a:r>
            <a:r>
              <a:rPr lang="en-US" b="1">
                <a:latin typeface="Arial" panose="020B0604020202020204" pitchFamily="34" charset="0"/>
                <a:ea typeface="ＭＳ Ｐゴシック" panose="020B0600070205080204" pitchFamily="34" charset="-128"/>
              </a:rPr>
              <a:t>HOW</a:t>
            </a:r>
            <a:r>
              <a:rPr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extLst>
      <p:ext uri="{BB962C8B-B14F-4D97-AF65-F5344CB8AC3E}">
        <p14:creationId xmlns:p14="http://schemas.microsoft.com/office/powerpoint/2010/main" val="2008546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95</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066530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96</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450872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97</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45407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98</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45823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99</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670559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101</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38848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102</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23361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fld id="{53BE9BDE-5059-473E-A4C8-B0E243A39AA3}" type="slidenum">
              <a:rPr lang="en-US"/>
              <a:pPr/>
              <a:t>103</a:t>
            </a:fld>
            <a:endParaRPr lang="en-US"/>
          </a:p>
        </p:txBody>
      </p:sp>
      <p:sp>
        <p:nvSpPr>
          <p:cNvPr id="14438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8343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latin typeface="Arial" panose="020B0604020202020204" pitchFamily="34" charset="0"/>
                <a:ea typeface="ＭＳ Ｐゴシック" panose="020B0600070205080204" pitchFamily="34" charset="-128"/>
              </a:rPr>
              <a:t>ITIL</a:t>
            </a:r>
            <a:r>
              <a:rPr lang="en-US">
                <a:latin typeface="Arial" panose="020B0604020202020204" pitchFamily="34" charset="0"/>
                <a:ea typeface="ＭＳ Ｐゴシック" panose="020B0600070205080204" pitchFamily="34" charset="-128"/>
              </a:rPr>
              <a:t> is the abbreviation for the </a:t>
            </a:r>
            <a:r>
              <a:rPr lang="en-US" b="1">
                <a:latin typeface="Arial" panose="020B0604020202020204" pitchFamily="34" charset="0"/>
                <a:ea typeface="ＭＳ Ｐゴシック" panose="020B0600070205080204" pitchFamily="34" charset="-128"/>
              </a:rPr>
              <a:t>IT Infrastructure Library</a:t>
            </a:r>
            <a:r>
              <a:rPr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lang="en-US" b="1">
                <a:latin typeface="Arial" panose="020B0604020202020204" pitchFamily="34" charset="0"/>
                <a:ea typeface="ＭＳ Ｐゴシック" panose="020B0600070205080204" pitchFamily="34" charset="-128"/>
              </a:rPr>
              <a:t>WHAT</a:t>
            </a:r>
            <a:r>
              <a:rPr lang="en-US">
                <a:latin typeface="Arial" panose="020B0604020202020204" pitchFamily="34" charset="0"/>
                <a:ea typeface="ＭＳ Ｐゴシック" panose="020B0600070205080204" pitchFamily="34" charset="-128"/>
              </a:rPr>
              <a:t>“, and not the „</a:t>
            </a:r>
            <a:r>
              <a:rPr lang="en-US" b="1">
                <a:latin typeface="Arial" panose="020B0604020202020204" pitchFamily="34" charset="0"/>
                <a:ea typeface="ＭＳ Ｐゴシック" panose="020B0600070205080204" pitchFamily="34" charset="-128"/>
              </a:rPr>
              <a:t>HOW</a:t>
            </a:r>
            <a:r>
              <a:rPr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extLst>
      <p:ext uri="{BB962C8B-B14F-4D97-AF65-F5344CB8AC3E}">
        <p14:creationId xmlns:p14="http://schemas.microsoft.com/office/powerpoint/2010/main" val="37993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2892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401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latin typeface="Arial" panose="020B0604020202020204" pitchFamily="34" charset="0"/>
                <a:ea typeface="ＭＳ Ｐゴシック" panose="020B0600070205080204" pitchFamily="34" charset="-128"/>
              </a:rPr>
              <a:t>ITIL</a:t>
            </a:r>
            <a:r>
              <a:rPr lang="en-US">
                <a:latin typeface="Arial" panose="020B0604020202020204" pitchFamily="34" charset="0"/>
                <a:ea typeface="ＭＳ Ｐゴシック" panose="020B0600070205080204" pitchFamily="34" charset="-128"/>
              </a:rPr>
              <a:t> is the abbreviation for the </a:t>
            </a:r>
            <a:r>
              <a:rPr lang="en-US" b="1">
                <a:latin typeface="Arial" panose="020B0604020202020204" pitchFamily="34" charset="0"/>
                <a:ea typeface="ＭＳ Ｐゴシック" panose="020B0600070205080204" pitchFamily="34" charset="-128"/>
              </a:rPr>
              <a:t>IT Infrastructure Library</a:t>
            </a:r>
            <a:r>
              <a:rPr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lang="en-US" b="1">
                <a:latin typeface="Arial" panose="020B0604020202020204" pitchFamily="34" charset="0"/>
                <a:ea typeface="ＭＳ Ｐゴシック" panose="020B0600070205080204" pitchFamily="34" charset="-128"/>
              </a:rPr>
              <a:t>WHAT</a:t>
            </a:r>
            <a:r>
              <a:rPr lang="en-US">
                <a:latin typeface="Arial" panose="020B0604020202020204" pitchFamily="34" charset="0"/>
                <a:ea typeface="ＭＳ Ｐゴシック" panose="020B0600070205080204" pitchFamily="34" charset="-128"/>
              </a:rPr>
              <a:t>“, and not the „</a:t>
            </a:r>
            <a:r>
              <a:rPr lang="en-US" b="1">
                <a:latin typeface="Arial" panose="020B0604020202020204" pitchFamily="34" charset="0"/>
                <a:ea typeface="ＭＳ Ｐゴシック" panose="020B0600070205080204" pitchFamily="34" charset="-128"/>
              </a:rPr>
              <a:t>HOW</a:t>
            </a:r>
            <a:r>
              <a:rPr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extLst>
      <p:ext uri="{BB962C8B-B14F-4D97-AF65-F5344CB8AC3E}">
        <p14:creationId xmlns:p14="http://schemas.microsoft.com/office/powerpoint/2010/main" val="3568090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p:cNvSpPr txBox="1">
            <a:spLocks noGrp="1" noChangeArrowheads="1"/>
          </p:cNvSpPr>
          <p:nvPr>
            <p:ph type="body" idx="1"/>
          </p:nvPr>
        </p:nvSpPr>
        <p:spPr bwMode="auto">
          <a:xfrm>
            <a:off x="914400" y="4343400"/>
            <a:ext cx="50228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099" name="Text Box 3"/>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2B740473-B0CF-4A16-8410-853EF1A2DE34}" type="slidenum">
              <a:rPr lang="en-US" sz="1200"/>
              <a:pPr algn="r">
                <a:buClrTx/>
                <a:buFontTx/>
                <a:buNone/>
              </a:pPr>
              <a:t>14</a:t>
            </a:fld>
            <a:endParaRPr lang="en-US" sz="1200"/>
          </a:p>
        </p:txBody>
      </p:sp>
    </p:spTree>
    <p:extLst>
      <p:ext uri="{BB962C8B-B14F-4D97-AF65-F5344CB8AC3E}">
        <p14:creationId xmlns:p14="http://schemas.microsoft.com/office/powerpoint/2010/main" val="269179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7AE37E21-71FC-45CE-ADFD-AF564B93F34D}"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62815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D7E2B92-98C9-4501-BDEE-6DF93380630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63445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4451" y="304801"/>
            <a:ext cx="2840567"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304801"/>
            <a:ext cx="8324851"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5C7D39F2-1EC8-47D3-82CA-23147DBF0E4E}"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91540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7AE37E21-71FC-45CE-ADFD-AF564B93F34D}"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68133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8DE64CB-33DF-4E37-B844-8DBEE4581BD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946069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6E5A67E5-AAEC-46FA-BC91-8913B718D816}"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451551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1"/>
            <a:ext cx="5581651"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371601"/>
            <a:ext cx="5583767"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8C01EDF8-A1CE-4BEF-9FBE-BDF1A389F7B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557546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73C7988A-A8BE-4352-9B60-499468565E71}" type="slidenum">
              <a:rPr lang="en-US"/>
              <a:pPr/>
              <a:t>‹#›</a:t>
            </a:fld>
            <a:endParaRPr lang="en-US"/>
          </a:p>
        </p:txBody>
      </p:sp>
      <p:sp>
        <p:nvSpPr>
          <p:cNvPr id="8" name="Date Placeholder 7"/>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638217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2315BD81-739E-4AB4-83FB-0FA2D0073439}" type="slidenum">
              <a:rPr lang="en-US"/>
              <a:pPr/>
              <a:t>‹#›</a:t>
            </a:fld>
            <a:endParaRPr lang="en-US"/>
          </a:p>
        </p:txBody>
      </p:sp>
      <p:sp>
        <p:nvSpPr>
          <p:cNvPr id="4" name="Date Placeholder 3"/>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849021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69DA0AD-E7D0-4E5E-8A49-9952B0DB877A}" type="slidenum">
              <a:rPr lang="en-US"/>
              <a:pPr/>
              <a:t>‹#›</a:t>
            </a:fld>
            <a:endParaRPr lang="en-US"/>
          </a:p>
        </p:txBody>
      </p:sp>
      <p:sp>
        <p:nvSpPr>
          <p:cNvPr id="3" name="Date Placeholder 2"/>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296750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E01BB7A-CA87-4A5C-A3BA-B7FCE6B1AA1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7324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8DE64CB-33DF-4E37-B844-8DBEE4581BD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250531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29CCCDBC-5F0E-4A1D-BFF0-3DA1E25759C7}"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59008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D7E2B92-98C9-4501-BDEE-6DF93380630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513151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4451" y="304801"/>
            <a:ext cx="2840567"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304801"/>
            <a:ext cx="8324851"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5C7D39F2-1EC8-47D3-82CA-23147DBF0E4E}"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582532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7AE37E21-71FC-45CE-ADFD-AF564B93F34D}"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311073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8DE64CB-33DF-4E37-B844-8DBEE4581BD4}" type="slidenum">
              <a:rPr lang="en-US"/>
              <a:pPr/>
              <a:t>‹#›</a:t>
            </a:fld>
            <a:endParaRPr lang="en-US"/>
          </a:p>
        </p:txBody>
      </p:sp>
    </p:spTree>
    <p:extLst>
      <p:ext uri="{BB962C8B-B14F-4D97-AF65-F5344CB8AC3E}">
        <p14:creationId xmlns:p14="http://schemas.microsoft.com/office/powerpoint/2010/main" val="691304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6E5A67E5-AAEC-46FA-BC91-8913B718D816}"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58620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1"/>
            <a:ext cx="5581651"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371601"/>
            <a:ext cx="5583767"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8C01EDF8-A1CE-4BEF-9FBE-BDF1A389F7B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5435009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73C7988A-A8BE-4352-9B60-499468565E71}" type="slidenum">
              <a:rPr lang="en-US"/>
              <a:pPr/>
              <a:t>‹#›</a:t>
            </a:fld>
            <a:endParaRPr lang="en-US"/>
          </a:p>
        </p:txBody>
      </p:sp>
      <p:sp>
        <p:nvSpPr>
          <p:cNvPr id="8" name="Date Placeholder 7"/>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818227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2315BD81-739E-4AB4-83FB-0FA2D0073439}" type="slidenum">
              <a:rPr lang="en-US"/>
              <a:pPr/>
              <a:t>‹#›</a:t>
            </a:fld>
            <a:endParaRPr lang="en-US"/>
          </a:p>
        </p:txBody>
      </p:sp>
      <p:sp>
        <p:nvSpPr>
          <p:cNvPr id="4" name="Date Placeholder 3"/>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7077440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69DA0AD-E7D0-4E5E-8A49-9952B0DB877A}" type="slidenum">
              <a:rPr lang="en-US"/>
              <a:pPr/>
              <a:t>‹#›</a:t>
            </a:fld>
            <a:endParaRPr lang="en-US"/>
          </a:p>
        </p:txBody>
      </p:sp>
      <p:sp>
        <p:nvSpPr>
          <p:cNvPr id="3" name="Date Placeholder 2"/>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20890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6E5A67E5-AAEC-46FA-BC91-8913B718D816}"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626509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E01BB7A-CA87-4A5C-A3BA-B7FCE6B1AA1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910382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29CCCDBC-5F0E-4A1D-BFF0-3DA1E25759C7}"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940936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D7E2B92-98C9-4501-BDEE-6DF93380630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136989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4451" y="304801"/>
            <a:ext cx="2840567"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304801"/>
            <a:ext cx="8324851"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5C7D39F2-1EC8-47D3-82CA-23147DBF0E4E}"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9437547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7AE37E21-71FC-45CE-ADFD-AF564B93F34D}"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795725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8DE64CB-33DF-4E37-B844-8DBEE4581BD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759028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6E5A67E5-AAEC-46FA-BC91-8913B718D816}"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6327521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1"/>
            <a:ext cx="5581651"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371601"/>
            <a:ext cx="5583767"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8C01EDF8-A1CE-4BEF-9FBE-BDF1A389F7B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6115491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73C7988A-A8BE-4352-9B60-499468565E71}" type="slidenum">
              <a:rPr lang="en-US"/>
              <a:pPr/>
              <a:t>‹#›</a:t>
            </a:fld>
            <a:endParaRPr lang="en-US"/>
          </a:p>
        </p:txBody>
      </p:sp>
      <p:sp>
        <p:nvSpPr>
          <p:cNvPr id="8" name="Date Placeholder 7"/>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4399634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2315BD81-739E-4AB4-83FB-0FA2D0073439}" type="slidenum">
              <a:rPr lang="en-US"/>
              <a:pPr/>
              <a:t>‹#›</a:t>
            </a:fld>
            <a:endParaRPr lang="en-US"/>
          </a:p>
        </p:txBody>
      </p:sp>
      <p:sp>
        <p:nvSpPr>
          <p:cNvPr id="4" name="Date Placeholder 3"/>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01418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1"/>
            <a:ext cx="5581651"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371601"/>
            <a:ext cx="5583767"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8C01EDF8-A1CE-4BEF-9FBE-BDF1A389F7B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596718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69DA0AD-E7D0-4E5E-8A49-9952B0DB877A}" type="slidenum">
              <a:rPr lang="en-US"/>
              <a:pPr/>
              <a:t>‹#›</a:t>
            </a:fld>
            <a:endParaRPr lang="en-US"/>
          </a:p>
        </p:txBody>
      </p:sp>
      <p:sp>
        <p:nvSpPr>
          <p:cNvPr id="3" name="Date Placeholder 2"/>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42889056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E01BB7A-CA87-4A5C-A3BA-B7FCE6B1AA1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2179294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29CCCDBC-5F0E-4A1D-BFF0-3DA1E25759C7}"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4972177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D7E2B92-98C9-4501-BDEE-6DF93380630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0038656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4451" y="304801"/>
            <a:ext cx="2840567"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304801"/>
            <a:ext cx="8324851"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5C7D39F2-1EC8-47D3-82CA-23147DBF0E4E}"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723282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7AE37E21-71FC-45CE-ADFD-AF564B93F34D}"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0247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8DE64CB-33DF-4E37-B844-8DBEE4581BD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2572916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6E5A67E5-AAEC-46FA-BC91-8913B718D816}"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2471883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1"/>
            <a:ext cx="5581651"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371601"/>
            <a:ext cx="5583767"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8C01EDF8-A1CE-4BEF-9FBE-BDF1A389F7B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8172671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73C7988A-A8BE-4352-9B60-499468565E71}" type="slidenum">
              <a:rPr lang="en-US"/>
              <a:pPr/>
              <a:t>‹#›</a:t>
            </a:fld>
            <a:endParaRPr lang="en-US"/>
          </a:p>
        </p:txBody>
      </p:sp>
      <p:sp>
        <p:nvSpPr>
          <p:cNvPr id="8" name="Date Placeholder 7"/>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118558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73C7988A-A8BE-4352-9B60-499468565E71}" type="slidenum">
              <a:rPr lang="en-US"/>
              <a:pPr/>
              <a:t>‹#›</a:t>
            </a:fld>
            <a:endParaRPr lang="en-US"/>
          </a:p>
        </p:txBody>
      </p:sp>
      <p:sp>
        <p:nvSpPr>
          <p:cNvPr id="8" name="Date Placeholder 7"/>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42112904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2315BD81-739E-4AB4-83FB-0FA2D0073439}" type="slidenum">
              <a:rPr lang="en-US"/>
              <a:pPr/>
              <a:t>‹#›</a:t>
            </a:fld>
            <a:endParaRPr lang="en-US"/>
          </a:p>
        </p:txBody>
      </p:sp>
      <p:sp>
        <p:nvSpPr>
          <p:cNvPr id="4" name="Date Placeholder 3"/>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42810030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69DA0AD-E7D0-4E5E-8A49-9952B0DB877A}" type="slidenum">
              <a:rPr lang="en-US"/>
              <a:pPr/>
              <a:t>‹#›</a:t>
            </a:fld>
            <a:endParaRPr lang="en-US"/>
          </a:p>
        </p:txBody>
      </p:sp>
      <p:sp>
        <p:nvSpPr>
          <p:cNvPr id="3" name="Date Placeholder 2"/>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9723058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E01BB7A-CA87-4A5C-A3BA-B7FCE6B1AA1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7035909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29CCCDBC-5F0E-4A1D-BFF0-3DA1E25759C7}"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047800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DD7E2B92-98C9-4501-BDEE-6DF93380630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5056473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4451" y="304801"/>
            <a:ext cx="2840567"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304801"/>
            <a:ext cx="8324851"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5C7D39F2-1EC8-47D3-82CA-23147DBF0E4E}"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41451510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7AE37E21-71FC-45CE-ADFD-AF564B93F34D}"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11476974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8DE64CB-33DF-4E37-B844-8DBEE4581BD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40433951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6E5A67E5-AAEC-46FA-BC91-8913B718D816}"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31489799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71601"/>
            <a:ext cx="5581651" cy="471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1251" y="1371601"/>
            <a:ext cx="5583767" cy="471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C01EDF8-A1CE-4BEF-9FBE-BDF1A389F7B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166735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2315BD81-739E-4AB4-83FB-0FA2D0073439}" type="slidenum">
              <a:rPr lang="en-US"/>
              <a:pPr/>
              <a:t>‹#›</a:t>
            </a:fld>
            <a:endParaRPr lang="en-US"/>
          </a:p>
        </p:txBody>
      </p:sp>
      <p:sp>
        <p:nvSpPr>
          <p:cNvPr id="4" name="Date Placeholder 3"/>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622619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3C7988A-A8BE-4352-9B60-499468565E71}" type="slidenum">
              <a:rPr lang="en-US"/>
              <a:pPr/>
              <a:t>‹#›</a:t>
            </a:fld>
            <a:endParaRPr lang="en-US"/>
          </a:p>
        </p:txBody>
      </p:sp>
      <p:sp>
        <p:nvSpPr>
          <p:cNvPr id="8" name="Date Placeholder 7"/>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28957615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2315BD81-739E-4AB4-83FB-0FA2D0073439}" type="slidenum">
              <a:rPr lang="en-US"/>
              <a:pPr/>
              <a:t>‹#›</a:t>
            </a:fld>
            <a:endParaRPr lang="en-US"/>
          </a:p>
        </p:txBody>
      </p:sp>
      <p:sp>
        <p:nvSpPr>
          <p:cNvPr id="4" name="Date Placeholder 3"/>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2273936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69DA0AD-E7D0-4E5E-8A49-9952B0DB877A}" type="slidenum">
              <a:rPr lang="en-US"/>
              <a:pPr/>
              <a:t>‹#›</a:t>
            </a:fld>
            <a:endParaRPr lang="en-US"/>
          </a:p>
        </p:txBody>
      </p:sp>
      <p:sp>
        <p:nvSpPr>
          <p:cNvPr id="3" name="Date Placeholder 2"/>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755831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0E01BB7A-CA87-4A5C-A3BA-B7FCE6B1AA1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34615634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29CCCDBC-5F0E-4A1D-BFF0-3DA1E25759C7}"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29461968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D7E2B92-98C9-4501-BDEE-6DF933806304}"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19731221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4451" y="304801"/>
            <a:ext cx="2840567" cy="5783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304801"/>
            <a:ext cx="8324851" cy="5783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C7D39F2-1EC8-47D3-82CA-23147DBF0E4E}" type="slidenum">
              <a:rPr lang="en-US"/>
              <a:pPr/>
              <a:t>‹#›</a:t>
            </a:fld>
            <a:endParaRPr lang="en-US"/>
          </a:p>
        </p:txBody>
      </p:sp>
      <p:sp>
        <p:nvSpPr>
          <p:cNvPr id="5" name="Date Placeholder 4"/>
          <p:cNvSpPr>
            <a:spLocks noGrp="1"/>
          </p:cNvSpPr>
          <p:nvPr>
            <p:ph type="dt" idx="11"/>
          </p:nvPr>
        </p:nvSpPr>
        <p:spPr/>
        <p:txBody>
          <a:bodyPr/>
          <a:lstStyle>
            <a:lvl1pPr>
              <a:defRPr/>
            </a:lvl1pPr>
          </a:lstStyle>
          <a:p>
            <a:r>
              <a:rPr lang="en-US" smtClean="0"/>
              <a:t>02/19/15</a:t>
            </a:r>
            <a:endParaRPr lang="en-US"/>
          </a:p>
        </p:txBody>
      </p:sp>
    </p:spTree>
    <p:extLst>
      <p:ext uri="{BB962C8B-B14F-4D97-AF65-F5344CB8AC3E}">
        <p14:creationId xmlns:p14="http://schemas.microsoft.com/office/powerpoint/2010/main" val="57767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69DA0AD-E7D0-4E5E-8A49-9952B0DB877A}" type="slidenum">
              <a:rPr lang="en-US"/>
              <a:pPr/>
              <a:t>‹#›</a:t>
            </a:fld>
            <a:endParaRPr lang="en-US"/>
          </a:p>
        </p:txBody>
      </p:sp>
      <p:sp>
        <p:nvSpPr>
          <p:cNvPr id="3" name="Date Placeholder 2"/>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71830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E01BB7A-CA87-4A5C-A3BA-B7FCE6B1AA11}"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330599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29CCCDBC-5F0E-4A1D-BFF0-3DA1E25759C7}" type="slidenum">
              <a:rPr lang="en-US"/>
              <a:pPr/>
              <a:t>‹#›</a:t>
            </a:fld>
            <a:endParaRPr lang="en-US"/>
          </a:p>
        </p:txBody>
      </p:sp>
      <p:sp>
        <p:nvSpPr>
          <p:cNvPr id="6" name="Date Placeholder 5"/>
          <p:cNvSpPr>
            <a:spLocks noGrp="1"/>
          </p:cNvSpPr>
          <p:nvPr>
            <p:ph type="dt" idx="11"/>
          </p:nvPr>
        </p:nvSpPr>
        <p:spPr/>
        <p:txBody>
          <a:bodyPr/>
          <a:lstStyle>
            <a:lvl1pPr>
              <a:defRPr/>
            </a:lvl1pPr>
          </a:lstStyle>
          <a:p>
            <a:r>
              <a:rPr lang="en-US"/>
              <a:t>02/19/15</a:t>
            </a:r>
          </a:p>
        </p:txBody>
      </p:sp>
    </p:spTree>
    <p:extLst>
      <p:ext uri="{BB962C8B-B14F-4D97-AF65-F5344CB8AC3E}">
        <p14:creationId xmlns:p14="http://schemas.microsoft.com/office/powerpoint/2010/main" val="65714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06401" y="304801"/>
            <a:ext cx="1136861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06401" y="1371601"/>
            <a:ext cx="11368617"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sldNum"/>
          </p:nvPr>
        </p:nvSpPr>
        <p:spPr bwMode="auto">
          <a:xfrm>
            <a:off x="89408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lang="en-US" sz="2000" smtClean="0">
                <a:latin typeface="Arial" panose="020B0604020202020204" pitchFamily="34" charset="0"/>
              </a:rPr>
              <a:pPr defTabSz="457200" eaLnBrk="0" fontAlgn="base" hangingPunct="0">
                <a:spcBef>
                  <a:spcPct val="0"/>
                </a:spcBef>
                <a:spcAft>
                  <a:spcPct val="0"/>
                </a:spcAft>
                <a:buSzPct val="100000"/>
              </a:pPr>
              <a:t>‹#›</a:t>
            </a:fld>
            <a:endParaRPr lang="en-US" sz="2000">
              <a:latin typeface="Arial" panose="020B0604020202020204" pitchFamily="34" charset="0"/>
            </a:endParaRPr>
          </a:p>
        </p:txBody>
      </p:sp>
      <p:sp>
        <p:nvSpPr>
          <p:cNvPr id="1028" name="Rectangle 4"/>
          <p:cNvSpPr>
            <a:spLocks noGrp="1" noChangeArrowheads="1"/>
          </p:cNvSpPr>
          <p:nvPr>
            <p:ph type="dt"/>
          </p:nvPr>
        </p:nvSpPr>
        <p:spPr bwMode="auto">
          <a:xfrm>
            <a:off x="4064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r>
              <a:rPr lang="en-US" sz="2000" smtClean="0">
                <a:latin typeface="Arial" panose="020B0604020202020204" pitchFamily="34" charset="0"/>
              </a:rPr>
              <a:t>02/19/15</a:t>
            </a:r>
            <a:endParaRPr lang="en-US" sz="2000">
              <a:latin typeface="Arial" panose="020B0604020202020204" pitchFamily="34" charset="0"/>
            </a:endParaRPr>
          </a:p>
        </p:txBody>
      </p:sp>
      <p:sp>
        <p:nvSpPr>
          <p:cNvPr id="1029" name="Text Box 5"/>
          <p:cNvSpPr txBox="1">
            <a:spLocks noChangeArrowheads="1"/>
          </p:cNvSpPr>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anose="02020603050405020304" pitchFamily="18" charset="0"/>
              <a:buNone/>
            </a:pPr>
            <a:endParaRPr lang="en-US" sz="2000">
              <a:solidFill>
                <a:srgbClr val="FFFFFF"/>
              </a:solidFill>
              <a:latin typeface="Arial" panose="020B0604020202020204" pitchFamily="34" charset="0"/>
            </a:endParaRPr>
          </a:p>
        </p:txBody>
      </p:sp>
    </p:spTree>
    <p:extLst>
      <p:ext uri="{BB962C8B-B14F-4D97-AF65-F5344CB8AC3E}">
        <p14:creationId xmlns:p14="http://schemas.microsoft.com/office/powerpoint/2010/main" val="2325440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06401" y="304801"/>
            <a:ext cx="1136861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06401" y="1371601"/>
            <a:ext cx="11368617"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sldNum"/>
          </p:nvPr>
        </p:nvSpPr>
        <p:spPr bwMode="auto">
          <a:xfrm>
            <a:off x="89408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lang="en-US" sz="2000" smtClean="0">
                <a:latin typeface="Arial" panose="020B0604020202020204" pitchFamily="34" charset="0"/>
              </a:rPr>
              <a:pPr defTabSz="457200" eaLnBrk="0" fontAlgn="base" hangingPunct="0">
                <a:spcBef>
                  <a:spcPct val="0"/>
                </a:spcBef>
                <a:spcAft>
                  <a:spcPct val="0"/>
                </a:spcAft>
                <a:buSzPct val="100000"/>
              </a:pPr>
              <a:t>‹#›</a:t>
            </a:fld>
            <a:endParaRPr lang="en-US" sz="2000">
              <a:latin typeface="Arial" panose="020B0604020202020204" pitchFamily="34" charset="0"/>
            </a:endParaRPr>
          </a:p>
        </p:txBody>
      </p:sp>
      <p:sp>
        <p:nvSpPr>
          <p:cNvPr id="1028" name="Rectangle 4"/>
          <p:cNvSpPr>
            <a:spLocks noGrp="1" noChangeArrowheads="1"/>
          </p:cNvSpPr>
          <p:nvPr>
            <p:ph type="dt"/>
          </p:nvPr>
        </p:nvSpPr>
        <p:spPr bwMode="auto">
          <a:xfrm>
            <a:off x="4064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r>
              <a:rPr lang="en-US" sz="2000" smtClean="0">
                <a:latin typeface="Arial" panose="020B0604020202020204" pitchFamily="34" charset="0"/>
              </a:rPr>
              <a:t>02/19/15</a:t>
            </a:r>
            <a:endParaRPr lang="en-US" sz="2000">
              <a:latin typeface="Arial" panose="020B0604020202020204" pitchFamily="34" charset="0"/>
            </a:endParaRPr>
          </a:p>
        </p:txBody>
      </p:sp>
      <p:sp>
        <p:nvSpPr>
          <p:cNvPr id="1029" name="Text Box 5"/>
          <p:cNvSpPr txBox="1">
            <a:spLocks noChangeArrowheads="1"/>
          </p:cNvSpPr>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anose="02020603050405020304" pitchFamily="18" charset="0"/>
              <a:buNone/>
            </a:pPr>
            <a:endParaRPr lang="en-US" sz="2000">
              <a:solidFill>
                <a:srgbClr val="FFFFFF"/>
              </a:solidFill>
              <a:latin typeface="Arial" panose="020B0604020202020204" pitchFamily="34" charset="0"/>
            </a:endParaRPr>
          </a:p>
        </p:txBody>
      </p:sp>
    </p:spTree>
    <p:extLst>
      <p:ext uri="{BB962C8B-B14F-4D97-AF65-F5344CB8AC3E}">
        <p14:creationId xmlns:p14="http://schemas.microsoft.com/office/powerpoint/2010/main" val="1626959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06401" y="304801"/>
            <a:ext cx="1136861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06401" y="1371601"/>
            <a:ext cx="11368617"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sldNum"/>
          </p:nvPr>
        </p:nvSpPr>
        <p:spPr bwMode="auto">
          <a:xfrm>
            <a:off x="89408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lang="en-US" sz="2000" smtClean="0">
                <a:latin typeface="Arial" panose="020B0604020202020204" pitchFamily="34" charset="0"/>
              </a:rPr>
              <a:pPr defTabSz="457200" eaLnBrk="0" fontAlgn="base" hangingPunct="0">
                <a:spcBef>
                  <a:spcPct val="0"/>
                </a:spcBef>
                <a:spcAft>
                  <a:spcPct val="0"/>
                </a:spcAft>
                <a:buSzPct val="100000"/>
              </a:pPr>
              <a:t>‹#›</a:t>
            </a:fld>
            <a:endParaRPr lang="en-US" sz="2000">
              <a:latin typeface="Arial" panose="020B0604020202020204" pitchFamily="34" charset="0"/>
            </a:endParaRPr>
          </a:p>
        </p:txBody>
      </p:sp>
      <p:sp>
        <p:nvSpPr>
          <p:cNvPr id="1028" name="Rectangle 4"/>
          <p:cNvSpPr>
            <a:spLocks noGrp="1" noChangeArrowheads="1"/>
          </p:cNvSpPr>
          <p:nvPr>
            <p:ph type="dt"/>
          </p:nvPr>
        </p:nvSpPr>
        <p:spPr bwMode="auto">
          <a:xfrm>
            <a:off x="4064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r>
              <a:rPr lang="en-US" sz="2000" smtClean="0">
                <a:latin typeface="Arial" panose="020B0604020202020204" pitchFamily="34" charset="0"/>
              </a:rPr>
              <a:t>02/19/15</a:t>
            </a:r>
            <a:endParaRPr lang="en-US" sz="2000">
              <a:latin typeface="Arial" panose="020B0604020202020204" pitchFamily="34" charset="0"/>
            </a:endParaRPr>
          </a:p>
        </p:txBody>
      </p:sp>
      <p:sp>
        <p:nvSpPr>
          <p:cNvPr id="1029" name="Text Box 5"/>
          <p:cNvSpPr txBox="1">
            <a:spLocks noChangeArrowheads="1"/>
          </p:cNvSpPr>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anose="02020603050405020304" pitchFamily="18" charset="0"/>
              <a:buNone/>
            </a:pPr>
            <a:endParaRPr lang="en-US" sz="2000">
              <a:solidFill>
                <a:srgbClr val="FFFFFF"/>
              </a:solidFill>
              <a:latin typeface="Arial" panose="020B0604020202020204" pitchFamily="34" charset="0"/>
            </a:endParaRPr>
          </a:p>
        </p:txBody>
      </p:sp>
    </p:spTree>
    <p:extLst>
      <p:ext uri="{BB962C8B-B14F-4D97-AF65-F5344CB8AC3E}">
        <p14:creationId xmlns:p14="http://schemas.microsoft.com/office/powerpoint/2010/main" val="1963994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06401" y="304801"/>
            <a:ext cx="1136861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06401" y="1371601"/>
            <a:ext cx="11368617"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sldNum"/>
          </p:nvPr>
        </p:nvSpPr>
        <p:spPr bwMode="auto">
          <a:xfrm>
            <a:off x="89408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lang="en-US" sz="2000" smtClean="0">
                <a:latin typeface="Arial" panose="020B0604020202020204" pitchFamily="34" charset="0"/>
              </a:rPr>
              <a:pPr defTabSz="457200" eaLnBrk="0" fontAlgn="base" hangingPunct="0">
                <a:spcBef>
                  <a:spcPct val="0"/>
                </a:spcBef>
                <a:spcAft>
                  <a:spcPct val="0"/>
                </a:spcAft>
                <a:buSzPct val="100000"/>
              </a:pPr>
              <a:t>‹#›</a:t>
            </a:fld>
            <a:endParaRPr lang="en-US" sz="2000">
              <a:latin typeface="Arial" panose="020B0604020202020204" pitchFamily="34" charset="0"/>
            </a:endParaRPr>
          </a:p>
        </p:txBody>
      </p:sp>
      <p:sp>
        <p:nvSpPr>
          <p:cNvPr id="1028" name="Rectangle 4"/>
          <p:cNvSpPr>
            <a:spLocks noGrp="1" noChangeArrowheads="1"/>
          </p:cNvSpPr>
          <p:nvPr>
            <p:ph type="dt"/>
          </p:nvPr>
        </p:nvSpPr>
        <p:spPr bwMode="auto">
          <a:xfrm>
            <a:off x="4064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r>
              <a:rPr lang="en-US" sz="2000" smtClean="0">
                <a:latin typeface="Arial" panose="020B0604020202020204" pitchFamily="34" charset="0"/>
              </a:rPr>
              <a:t>02/19/15</a:t>
            </a:r>
            <a:endParaRPr lang="en-US" sz="2000">
              <a:latin typeface="Arial" panose="020B0604020202020204" pitchFamily="34" charset="0"/>
            </a:endParaRPr>
          </a:p>
        </p:txBody>
      </p:sp>
      <p:sp>
        <p:nvSpPr>
          <p:cNvPr id="1029" name="Text Box 5"/>
          <p:cNvSpPr txBox="1">
            <a:spLocks noChangeArrowheads="1"/>
          </p:cNvSpPr>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anose="02020603050405020304" pitchFamily="18" charset="0"/>
              <a:buNone/>
            </a:pPr>
            <a:endParaRPr lang="en-US" sz="2000">
              <a:solidFill>
                <a:srgbClr val="FFFFFF"/>
              </a:solidFill>
              <a:latin typeface="Arial" panose="020B0604020202020204" pitchFamily="34" charset="0"/>
            </a:endParaRPr>
          </a:p>
        </p:txBody>
      </p:sp>
    </p:spTree>
    <p:extLst>
      <p:ext uri="{BB962C8B-B14F-4D97-AF65-F5344CB8AC3E}">
        <p14:creationId xmlns:p14="http://schemas.microsoft.com/office/powerpoint/2010/main" val="18404321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06401" y="304801"/>
            <a:ext cx="1136861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06401" y="1371601"/>
            <a:ext cx="11368617"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sldNum"/>
          </p:nvPr>
        </p:nvSpPr>
        <p:spPr bwMode="auto">
          <a:xfrm>
            <a:off x="89408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lang="en-US" sz="2000" smtClean="0">
                <a:latin typeface="Arial" panose="020B0604020202020204" pitchFamily="34" charset="0"/>
              </a:rPr>
              <a:pPr defTabSz="457200" eaLnBrk="0" fontAlgn="base" hangingPunct="0">
                <a:spcBef>
                  <a:spcPct val="0"/>
                </a:spcBef>
                <a:spcAft>
                  <a:spcPct val="0"/>
                </a:spcAft>
                <a:buSzPct val="100000"/>
              </a:pPr>
              <a:t>‹#›</a:t>
            </a:fld>
            <a:endParaRPr lang="en-US" sz="2000">
              <a:latin typeface="Arial" panose="020B0604020202020204" pitchFamily="34" charset="0"/>
            </a:endParaRPr>
          </a:p>
        </p:txBody>
      </p:sp>
      <p:sp>
        <p:nvSpPr>
          <p:cNvPr id="1028" name="Rectangle 4"/>
          <p:cNvSpPr>
            <a:spLocks noGrp="1" noChangeArrowheads="1"/>
          </p:cNvSpPr>
          <p:nvPr>
            <p:ph type="dt"/>
          </p:nvPr>
        </p:nvSpPr>
        <p:spPr bwMode="auto">
          <a:xfrm>
            <a:off x="4064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r>
              <a:rPr lang="en-US" sz="2000" smtClean="0">
                <a:latin typeface="Arial" panose="020B0604020202020204" pitchFamily="34" charset="0"/>
              </a:rPr>
              <a:t>02/19/15</a:t>
            </a:r>
            <a:endParaRPr lang="en-US" sz="2000">
              <a:latin typeface="Arial" panose="020B0604020202020204" pitchFamily="34" charset="0"/>
            </a:endParaRPr>
          </a:p>
        </p:txBody>
      </p:sp>
      <p:sp>
        <p:nvSpPr>
          <p:cNvPr id="1029" name="Text Box 5"/>
          <p:cNvSpPr txBox="1">
            <a:spLocks noChangeArrowheads="1"/>
          </p:cNvSpPr>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anose="02020603050405020304" pitchFamily="18" charset="0"/>
              <a:buNone/>
            </a:pPr>
            <a:endParaRPr lang="en-US" sz="2000">
              <a:solidFill>
                <a:srgbClr val="FFFFFF"/>
              </a:solidFill>
              <a:latin typeface="Arial" panose="020B0604020202020204" pitchFamily="34" charset="0"/>
            </a:endParaRPr>
          </a:p>
        </p:txBody>
      </p:sp>
    </p:spTree>
    <p:extLst>
      <p:ext uri="{BB962C8B-B14F-4D97-AF65-F5344CB8AC3E}">
        <p14:creationId xmlns:p14="http://schemas.microsoft.com/office/powerpoint/2010/main" val="28941557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06401" y="304801"/>
            <a:ext cx="1136861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06401" y="1371601"/>
            <a:ext cx="11368617"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sldNum"/>
          </p:nvPr>
        </p:nvSpPr>
        <p:spPr bwMode="auto">
          <a:xfrm>
            <a:off x="89408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lang="en-US" sz="2000" smtClean="0">
                <a:latin typeface="Arial" panose="020B0604020202020204" pitchFamily="34" charset="0"/>
              </a:rPr>
              <a:pPr defTabSz="457200" eaLnBrk="0" fontAlgn="base" hangingPunct="0">
                <a:spcBef>
                  <a:spcPct val="0"/>
                </a:spcBef>
                <a:spcAft>
                  <a:spcPct val="0"/>
                </a:spcAft>
                <a:buSzPct val="100000"/>
              </a:pPr>
              <a:t>‹#›</a:t>
            </a:fld>
            <a:endParaRPr lang="en-US" sz="2000">
              <a:latin typeface="Arial" panose="020B0604020202020204" pitchFamily="34" charset="0"/>
            </a:endParaRPr>
          </a:p>
        </p:txBody>
      </p:sp>
      <p:sp>
        <p:nvSpPr>
          <p:cNvPr id="1028" name="Rectangle 4"/>
          <p:cNvSpPr>
            <a:spLocks noGrp="1" noChangeArrowheads="1"/>
          </p:cNvSpPr>
          <p:nvPr>
            <p:ph type="dt"/>
          </p:nvPr>
        </p:nvSpPr>
        <p:spPr bwMode="auto">
          <a:xfrm>
            <a:off x="406401" y="6245226"/>
            <a:ext cx="283421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defTabSz="457200" eaLnBrk="0" fontAlgn="base" hangingPunct="0">
              <a:spcBef>
                <a:spcPct val="0"/>
              </a:spcBef>
              <a:spcAft>
                <a:spcPct val="0"/>
              </a:spcAft>
              <a:buSzPct val="100000"/>
            </a:pPr>
            <a:r>
              <a:rPr lang="en-US" sz="2000" smtClean="0">
                <a:latin typeface="Arial" panose="020B0604020202020204" pitchFamily="34" charset="0"/>
              </a:rPr>
              <a:t>02/19/15</a:t>
            </a:r>
            <a:endParaRPr lang="en-US" sz="2000">
              <a:latin typeface="Arial" panose="020B0604020202020204" pitchFamily="34" charset="0"/>
            </a:endParaRPr>
          </a:p>
        </p:txBody>
      </p:sp>
      <p:sp>
        <p:nvSpPr>
          <p:cNvPr id="1029" name="Text Box 5"/>
          <p:cNvSpPr txBox="1">
            <a:spLocks noChangeArrowheads="1"/>
          </p:cNvSpPr>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anose="02020603050405020304" pitchFamily="18" charset="0"/>
              <a:buNone/>
            </a:pPr>
            <a:endParaRPr lang="en-US" sz="2000">
              <a:solidFill>
                <a:prstClr val="white"/>
              </a:solidFill>
              <a:latin typeface="Arial" panose="020B0604020202020204" pitchFamily="34" charset="0"/>
            </a:endParaRPr>
          </a:p>
        </p:txBody>
      </p:sp>
    </p:spTree>
    <p:extLst>
      <p:ext uri="{BB962C8B-B14F-4D97-AF65-F5344CB8AC3E}">
        <p14:creationId xmlns:p14="http://schemas.microsoft.com/office/powerpoint/2010/main" val="659232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hemeOverride" Target="../theme/themeOverride10.xml"/><Relationship Id="rId5" Type="http://schemas.openxmlformats.org/officeDocument/2006/relationships/image" Target="../media/image3.jpg"/><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hyperlink" Target="mailto:smith@server.example.com" TargetMode="Externa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hemeOverride" Target="../theme/themeOverride11.xml"/><Relationship Id="rId5" Type="http://schemas.openxmlformats.org/officeDocument/2006/relationships/image" Target="../media/image3.jpg"/><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themeOverride" Target="../theme/themeOverride12.xml"/><Relationship Id="rId5" Type="http://schemas.openxmlformats.org/officeDocument/2006/relationships/image" Target="../media/image3.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themeOverride" Target="../theme/themeOverride13.xml"/><Relationship Id="rId5" Type="http://schemas.openxmlformats.org/officeDocument/2006/relationships/image" Target="../media/image3.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hemeOverride" Target="../theme/themeOverride1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themeOverride" Target="../theme/themeOverride2.xml"/><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9.xml"/><Relationship Id="rId1" Type="http://schemas.openxmlformats.org/officeDocument/2006/relationships/themeOverride" Target="../theme/themeOverride15.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16.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17.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9.xml"/><Relationship Id="rId1" Type="http://schemas.openxmlformats.org/officeDocument/2006/relationships/themeOverride" Target="../theme/themeOverride18.xml"/><Relationship Id="rId5" Type="http://schemas.openxmlformats.org/officeDocument/2006/relationships/image" Target="../media/image3.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19.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20.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themeOverride" Target="../theme/themeOverride21.xml"/><Relationship Id="rId5" Type="http://schemas.openxmlformats.org/officeDocument/2006/relationships/image" Target="../media/image3.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22.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themeOverride" Target="../theme/themeOverride23.xml"/><Relationship Id="rId5" Type="http://schemas.openxmlformats.org/officeDocument/2006/relationships/image" Target="../media/image3.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themeOverride" Target="../theme/themeOverride3.xml"/><Relationship Id="rId5" Type="http://schemas.openxmlformats.org/officeDocument/2006/relationships/image" Target="../media/image3.jp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9.xml"/><Relationship Id="rId1" Type="http://schemas.openxmlformats.org/officeDocument/2006/relationships/themeOverride" Target="../theme/themeOverride24.xml"/><Relationship Id="rId5" Type="http://schemas.openxmlformats.org/officeDocument/2006/relationships/image" Target="../media/image3.jp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9.xml"/><Relationship Id="rId1" Type="http://schemas.openxmlformats.org/officeDocument/2006/relationships/themeOverride" Target="../theme/themeOverride25.xml"/><Relationship Id="rId5" Type="http://schemas.openxmlformats.org/officeDocument/2006/relationships/image" Target="../media/image3.jp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9.xml"/><Relationship Id="rId1" Type="http://schemas.openxmlformats.org/officeDocument/2006/relationships/themeOverride" Target="../theme/themeOverride26.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themeOverride" Target="../theme/themeOverride5.xml"/><Relationship Id="rId5" Type="http://schemas.openxmlformats.org/officeDocument/2006/relationships/image" Target="../media/image3.jp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themeOverride" Target="../theme/themeOverride6.xml"/><Relationship Id="rId5" Type="http://schemas.openxmlformats.org/officeDocument/2006/relationships/image" Target="../media/image3.jp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hemeOverride" Target="../theme/themeOverride9.xml"/><Relationship Id="rId5" Type="http://schemas.openxmlformats.org/officeDocument/2006/relationships/image" Target="../media/image3.jpg"/><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Basics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47372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lang="en-US" sz="3600" b="1" dirty="0">
                <a:solidFill>
                  <a:schemeClr val="bg1"/>
                </a:solidFill>
                <a:latin typeface="Calibri" panose="020F0502020204030204" pitchFamily="34" charset="0"/>
                <a:cs typeface="Calibri" panose="020F0502020204030204" pitchFamily="34" charset="0"/>
              </a:rPr>
              <a:t>Identifying file type </a:t>
            </a:r>
          </a:p>
          <a:p>
            <a:pPr eaLnBrk="1" hangingPunct="1">
              <a:buClrTx/>
              <a:buFontTx/>
              <a:buNone/>
            </a:pPr>
            <a:endParaRPr lang="en-US" sz="3600" b="1" dirty="0">
              <a:solidFill>
                <a:schemeClr val="bg1"/>
              </a:solidFill>
              <a:latin typeface="Calibri" panose="020F0502020204030204" pitchFamily="34" charset="0"/>
              <a:cs typeface="Calibri" panose="020F0502020204030204" pitchFamily="34" charset="0"/>
            </a:endParaRPr>
          </a:p>
        </p:txBody>
      </p:sp>
      <p:sp>
        <p:nvSpPr>
          <p:cNvPr id="2" name="Rectangle 1"/>
          <p:cNvSpPr/>
          <p:nvPr/>
        </p:nvSpPr>
        <p:spPr>
          <a:xfrm>
            <a:off x="1524000" y="609601"/>
            <a:ext cx="9144000" cy="6001643"/>
          </a:xfrm>
          <a:prstGeom prst="rect">
            <a:avLst/>
          </a:prstGeom>
        </p:spPr>
        <p:txBody>
          <a:bodyPr wrap="square">
            <a:spAutoFit/>
          </a:bodyPr>
          <a:lstStyle/>
          <a:p>
            <a:r>
              <a:rPr lang="en-US" sz="2400" dirty="0" err="1">
                <a:latin typeface="Calibri" panose="020F0502020204030204" pitchFamily="34" charset="0"/>
              </a:rPr>
              <a:t>ls</a:t>
            </a:r>
            <a:r>
              <a:rPr lang="en-US" sz="2400" dirty="0">
                <a:latin typeface="Calibri" panose="020F0502020204030204" pitchFamily="34" charset="0"/>
              </a:rPr>
              <a:t> -l shows the file type in the 1st character of line.</a:t>
            </a:r>
          </a:p>
          <a:p>
            <a:endParaRPr lang="en-US" sz="2400" dirty="0">
              <a:latin typeface="Calibri" panose="020F0502020204030204" pitchFamily="34" charset="0"/>
            </a:endParaRPr>
          </a:p>
          <a:p>
            <a:r>
              <a:rPr lang="en-US" sz="2400" dirty="0">
                <a:latin typeface="Calibri" panose="020F0502020204030204" pitchFamily="34" charset="0"/>
              </a:rPr>
              <a:t>For example. 		#</a:t>
            </a:r>
            <a:r>
              <a:rPr lang="en-US" sz="2400" dirty="0" err="1">
                <a:latin typeface="Calibri" panose="020F0502020204030204" pitchFamily="34" charset="0"/>
              </a:rPr>
              <a:t>ls</a:t>
            </a:r>
            <a:r>
              <a:rPr lang="en-US" sz="2400" dirty="0">
                <a:latin typeface="Calibri" panose="020F0502020204030204" pitchFamily="34" charset="0"/>
              </a:rPr>
              <a:t> -l /</a:t>
            </a:r>
            <a:r>
              <a:rPr lang="en-US" sz="2400" dirty="0" err="1">
                <a:latin typeface="Calibri" panose="020F0502020204030204" pitchFamily="34" charset="0"/>
              </a:rPr>
              <a:t>dev</a:t>
            </a:r>
            <a:r>
              <a:rPr lang="en-US" sz="2400" dirty="0">
                <a:latin typeface="Calibri" panose="020F0502020204030204" pitchFamily="34" charset="0"/>
              </a:rPr>
              <a:t>/</a:t>
            </a:r>
            <a:r>
              <a:rPr lang="en-US" sz="2400" dirty="0" err="1">
                <a:latin typeface="Calibri" panose="020F0502020204030204" pitchFamily="34" charset="0"/>
              </a:rPr>
              <a:t>sda</a:t>
            </a:r>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err="1">
                <a:latin typeface="Calibri" panose="020F0502020204030204" pitchFamily="34" charset="0"/>
              </a:rPr>
              <a:t>brw</a:t>
            </a:r>
            <a:r>
              <a:rPr lang="en-US" sz="2400" dirty="0">
                <a:latin typeface="Calibri" panose="020F0502020204030204" pitchFamily="34" charset="0"/>
              </a:rPr>
              <a:t>-</a:t>
            </a:r>
            <a:r>
              <a:rPr lang="en-US" sz="2400" dirty="0" err="1">
                <a:latin typeface="Calibri" panose="020F0502020204030204" pitchFamily="34" charset="0"/>
              </a:rPr>
              <a:t>rw</a:t>
            </a:r>
            <a:r>
              <a:rPr lang="en-US" sz="2400" dirty="0">
                <a:latin typeface="Calibri" panose="020F0502020204030204" pitchFamily="34" charset="0"/>
              </a:rPr>
              <a:t>----. 1 root disk 8, 0 Mar 16 08:03 /</a:t>
            </a:r>
            <a:r>
              <a:rPr lang="en-US" sz="2400" dirty="0" err="1">
                <a:latin typeface="Calibri" panose="020F0502020204030204" pitchFamily="34" charset="0"/>
              </a:rPr>
              <a:t>dev</a:t>
            </a:r>
            <a:r>
              <a:rPr lang="en-US" sz="2400" dirty="0">
                <a:latin typeface="Calibri" panose="020F0502020204030204" pitchFamily="34" charset="0"/>
              </a:rPr>
              <a:t>/</a:t>
            </a:r>
            <a:r>
              <a:rPr lang="en-US" sz="2400" dirty="0" err="1">
                <a:latin typeface="Calibri" panose="020F0502020204030204" pitchFamily="34" charset="0"/>
              </a:rPr>
              <a:t>sda</a:t>
            </a:r>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b="1" dirty="0" err="1">
                <a:latin typeface="Calibri" panose="020F0502020204030204" pitchFamily="34" charset="0"/>
              </a:rPr>
              <a:t>i</a:t>
            </a:r>
            <a:r>
              <a:rPr lang="en-US" sz="2400" b="1" dirty="0">
                <a:latin typeface="Calibri" panose="020F0502020204030204" pitchFamily="34" charset="0"/>
              </a:rPr>
              <a:t>&gt; Regular Files</a:t>
            </a:r>
          </a:p>
          <a:p>
            <a:r>
              <a:rPr lang="en-US" sz="2400" dirty="0" smtClean="0">
                <a:latin typeface="Calibri" panose="020F0502020204030204" pitchFamily="34" charset="0"/>
              </a:rPr>
              <a:t>These </a:t>
            </a:r>
            <a:r>
              <a:rPr lang="en-US" sz="2400" dirty="0">
                <a:latin typeface="Calibri" panose="020F0502020204030204" pitchFamily="34" charset="0"/>
              </a:rPr>
              <a:t>are normal files. (represented as '-' in </a:t>
            </a:r>
            <a:r>
              <a:rPr lang="en-US" sz="2400" dirty="0" err="1">
                <a:latin typeface="Calibri" panose="020F0502020204030204" pitchFamily="34" charset="0"/>
              </a:rPr>
              <a:t>ls</a:t>
            </a:r>
            <a:r>
              <a:rPr lang="en-US" sz="2400" dirty="0">
                <a:latin typeface="Calibri" panose="020F0502020204030204" pitchFamily="34" charset="0"/>
              </a:rPr>
              <a:t> -l o/p )</a:t>
            </a:r>
          </a:p>
          <a:p>
            <a:endParaRPr lang="en-US" sz="2400" dirty="0">
              <a:latin typeface="Calibri" panose="020F0502020204030204" pitchFamily="34" charset="0"/>
            </a:endParaRPr>
          </a:p>
          <a:p>
            <a:r>
              <a:rPr lang="en-US" sz="2400" b="1" dirty="0">
                <a:latin typeface="Calibri" panose="020F0502020204030204" pitchFamily="34" charset="0"/>
              </a:rPr>
              <a:t>ii&gt; Directory </a:t>
            </a:r>
            <a:r>
              <a:rPr lang="en-US" sz="2400" b="1" dirty="0" smtClean="0">
                <a:latin typeface="Calibri" panose="020F0502020204030204" pitchFamily="34" charset="0"/>
              </a:rPr>
              <a:t>file</a:t>
            </a:r>
          </a:p>
          <a:p>
            <a:r>
              <a:rPr lang="en-US" sz="2400" dirty="0" smtClean="0">
                <a:latin typeface="Calibri" panose="020F0502020204030204" pitchFamily="34" charset="0"/>
              </a:rPr>
              <a:t>These </a:t>
            </a:r>
            <a:r>
              <a:rPr lang="en-US" sz="2400" dirty="0">
                <a:latin typeface="Calibri" panose="020F0502020204030204" pitchFamily="34" charset="0"/>
              </a:rPr>
              <a:t>are directories. (represented as 'd' in </a:t>
            </a:r>
            <a:r>
              <a:rPr lang="en-US" sz="2400" dirty="0" err="1">
                <a:latin typeface="Calibri" panose="020F0502020204030204" pitchFamily="34" charset="0"/>
              </a:rPr>
              <a:t>ls</a:t>
            </a:r>
            <a:r>
              <a:rPr lang="en-US" sz="2400" dirty="0">
                <a:latin typeface="Calibri" panose="020F0502020204030204" pitchFamily="34" charset="0"/>
              </a:rPr>
              <a:t> -l o/p )</a:t>
            </a:r>
          </a:p>
          <a:p>
            <a:endParaRPr lang="en-US" sz="2400" b="1" dirty="0">
              <a:latin typeface="Calibri" panose="020F0502020204030204" pitchFamily="34" charset="0"/>
            </a:endParaRPr>
          </a:p>
          <a:p>
            <a:r>
              <a:rPr lang="en-US" sz="2400" b="1" dirty="0">
                <a:latin typeface="Calibri" panose="020F0502020204030204" pitchFamily="34" charset="0"/>
              </a:rPr>
              <a:t>iii&gt; Link Files (</a:t>
            </a:r>
            <a:r>
              <a:rPr lang="en-US" sz="2400" b="1" dirty="0" err="1" smtClean="0">
                <a:latin typeface="Calibri" panose="020F0502020204030204" pitchFamily="34" charset="0"/>
              </a:rPr>
              <a:t>Symlinks</a:t>
            </a:r>
            <a:r>
              <a:rPr lang="en-US" sz="2400" b="1" dirty="0" smtClean="0">
                <a:latin typeface="Calibri" panose="020F0502020204030204" pitchFamily="34" charset="0"/>
              </a:rPr>
              <a:t>)</a:t>
            </a:r>
          </a:p>
          <a:p>
            <a:r>
              <a:rPr lang="en-US" sz="2400" smtClean="0">
                <a:latin typeface="Calibri" panose="020F0502020204030204" pitchFamily="34" charset="0"/>
              </a:rPr>
              <a:t>This </a:t>
            </a:r>
            <a:r>
              <a:rPr lang="en-US" sz="2400" dirty="0" smtClean="0">
                <a:latin typeface="Calibri" panose="020F0502020204030204" pitchFamily="34" charset="0"/>
              </a:rPr>
              <a:t>are links(shortcut) . (represented as 'l' in ls -l o/p )</a:t>
            </a:r>
          </a:p>
          <a:p>
            <a:endParaRPr lang="en-US" sz="2400" dirty="0">
              <a:latin typeface="Calibri" panose="020F050202020403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01" y="833629"/>
            <a:ext cx="2514599" cy="1844040"/>
          </a:xfrm>
          <a:prstGeom prst="rect">
            <a:avLst/>
          </a:prstGeom>
        </p:spPr>
      </p:pic>
    </p:spTree>
    <p:extLst>
      <p:ext uri="{BB962C8B-B14F-4D97-AF65-F5344CB8AC3E}">
        <p14:creationId xmlns:p14="http://schemas.microsoft.com/office/powerpoint/2010/main" val="8798218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962400" y="0"/>
            <a:ext cx="6705600" cy="609600"/>
          </a:xfrm>
          <a:noFill/>
          <a:ln/>
        </p:spPr>
        <p:txBody>
          <a:bodyPr/>
          <a:lstStyle/>
          <a:p>
            <a:r>
              <a:rPr lang="en-IN" sz="3600" dirty="0"/>
              <a:t>YUM</a:t>
            </a:r>
          </a:p>
        </p:txBody>
      </p:sp>
      <p:sp>
        <p:nvSpPr>
          <p:cNvPr id="4" name="Rectangle 3"/>
          <p:cNvSpPr/>
          <p:nvPr/>
        </p:nvSpPr>
        <p:spPr>
          <a:xfrm>
            <a:off x="1524000" y="762000"/>
            <a:ext cx="9144000" cy="400110"/>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p:txBody>
      </p:sp>
      <p:sp>
        <p:nvSpPr>
          <p:cNvPr id="17" name="Rectangle 16"/>
          <p:cNvSpPr/>
          <p:nvPr/>
        </p:nvSpPr>
        <p:spPr>
          <a:xfrm>
            <a:off x="1524000" y="671937"/>
            <a:ext cx="7924800" cy="707886"/>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endParaRPr lang="en-US" sz="2000">
              <a:solidFill>
                <a:prstClr val="black">
                  <a:lumMod val="65000"/>
                  <a:lumOff val="35000"/>
                </a:prstClr>
              </a:solidFill>
              <a:latin typeface="Arial" panose="020B0604020202020204" pitchFamily="34" charset="0"/>
            </a:endParaRPr>
          </a:p>
          <a:p>
            <a:pPr defTabSz="457200" eaLnBrk="0" fontAlgn="base" hangingPunct="0">
              <a:spcBef>
                <a:spcPct val="0"/>
              </a:spcBef>
              <a:spcAft>
                <a:spcPct val="0"/>
              </a:spcAft>
              <a:buClr>
                <a:srgbClr val="000000"/>
              </a:buClr>
              <a:buSzPct val="100000"/>
            </a:pPr>
            <a:endParaRPr lang="en-IN" sz="2000" dirty="0">
              <a:solidFill>
                <a:prstClr val="black">
                  <a:lumMod val="65000"/>
                  <a:lumOff val="35000"/>
                </a:prstClr>
              </a:solidFill>
              <a:latin typeface="Arial" panose="020B0604020202020204" pitchFamily="34" charset="0"/>
            </a:endParaRPr>
          </a:p>
        </p:txBody>
      </p:sp>
      <p:sp>
        <p:nvSpPr>
          <p:cNvPr id="2" name="Rectangle 1"/>
          <p:cNvSpPr/>
          <p:nvPr/>
        </p:nvSpPr>
        <p:spPr>
          <a:xfrm>
            <a:off x="1676400" y="702418"/>
            <a:ext cx="8991600" cy="563231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install &lt;package name&gt;	Will install the package</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install \*  --&gt;  This will install everything</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update				To update all packages</a:t>
            </a: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update &lt;package name&gt; ----&gt;	To update selected package</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provides &lt;</a:t>
            </a:r>
            <a:r>
              <a:rPr lang="en-IN" sz="2400" dirty="0" err="1">
                <a:solidFill>
                  <a:prstClr val="black"/>
                </a:solidFill>
                <a:latin typeface="Calibri" panose="020F0502020204030204" pitchFamily="34" charset="0"/>
                <a:cs typeface="Calibri" panose="020F0502020204030204" pitchFamily="34" charset="0"/>
              </a:rPr>
              <a:t>file_path</a:t>
            </a:r>
            <a:r>
              <a:rPr lang="en-IN" sz="2400" dirty="0">
                <a:solidFill>
                  <a:prstClr val="black"/>
                </a:solidFill>
                <a:latin typeface="Calibri" panose="020F0502020204030204" pitchFamily="34" charset="0"/>
                <a:cs typeface="Calibri" panose="020F0502020204030204" pitchFamily="34" charset="0"/>
              </a:rPr>
              <a:t>&gt; ---&gt;&gt;	Shows which package provides that file.</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clean all ---&gt;&gt;	To clean all packages in yum cache</a:t>
            </a: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remove &lt;package name – this will remove package specified</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-y remove *.* ---&gt; this will remove everything</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list </a:t>
            </a:r>
            <a:r>
              <a:rPr lang="en-IN" sz="2400" dirty="0" err="1">
                <a:solidFill>
                  <a:prstClr val="black"/>
                </a:solidFill>
                <a:latin typeface="Calibri" panose="020F0502020204030204" pitchFamily="34" charset="0"/>
                <a:cs typeface="Calibri" panose="020F0502020204030204" pitchFamily="34" charset="0"/>
              </a:rPr>
              <a:t>nfs</a:t>
            </a:r>
            <a:r>
              <a:rPr lang="en-IN" sz="2400" dirty="0">
                <a:solidFill>
                  <a:prstClr val="black"/>
                </a:solidFill>
                <a:latin typeface="Calibri" panose="020F0502020204030204" pitchFamily="34" charset="0"/>
                <a:cs typeface="Calibri" panose="020F0502020204030204" pitchFamily="34" charset="0"/>
              </a:rPr>
              <a:t>* ---&gt; this will list package details</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prstClr val="black"/>
                </a:solidFill>
                <a:latin typeface="Calibri" panose="020F0502020204030204" pitchFamily="34" charset="0"/>
                <a:cs typeface="Calibri" panose="020F0502020204030204" pitchFamily="34" charset="0"/>
              </a:rPr>
              <a:t># yum list all	--&gt;	To list all packages available</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prstClr val="black"/>
                </a:solidFill>
                <a:latin typeface="Calibri" panose="020F0502020204030204" pitchFamily="34" charset="0"/>
                <a:cs typeface="Calibri" panose="020F0502020204030204" pitchFamily="34" charset="0"/>
              </a:rPr>
              <a:t># yum </a:t>
            </a:r>
            <a:r>
              <a:rPr lang="en-US" sz="2400" dirty="0" err="1">
                <a:solidFill>
                  <a:prstClr val="black"/>
                </a:solidFill>
                <a:latin typeface="Calibri" panose="020F0502020204030204" pitchFamily="34" charset="0"/>
                <a:cs typeface="Calibri" panose="020F0502020204030204" pitchFamily="34" charset="0"/>
              </a:rPr>
              <a:t>grouplist</a:t>
            </a:r>
            <a:endParaRPr lang="en-US" sz="2400" dirty="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prstClr val="black"/>
                </a:solidFill>
                <a:latin typeface="Calibri" panose="020F0502020204030204" pitchFamily="34" charset="0"/>
                <a:cs typeface="Calibri" panose="020F0502020204030204" pitchFamily="34" charset="0"/>
              </a:rPr>
              <a:t># yum </a:t>
            </a:r>
            <a:r>
              <a:rPr lang="en-US" sz="2400" dirty="0" err="1">
                <a:solidFill>
                  <a:prstClr val="black"/>
                </a:solidFill>
                <a:latin typeface="Calibri" panose="020F0502020204030204" pitchFamily="34" charset="0"/>
                <a:cs typeface="Calibri" panose="020F0502020204030204" pitchFamily="34" charset="0"/>
              </a:rPr>
              <a:t>groupinstall</a:t>
            </a:r>
            <a:r>
              <a:rPr lang="en-US" sz="2400" dirty="0">
                <a:solidFill>
                  <a:prstClr val="black"/>
                </a:solidFill>
                <a:latin typeface="Calibri" panose="020F0502020204030204" pitchFamily="34" charset="0"/>
                <a:cs typeface="Calibri" panose="020F0502020204030204" pitchFamily="34" charset="0"/>
              </a:rPr>
              <a:t> &lt;</a:t>
            </a:r>
            <a:r>
              <a:rPr lang="en-US" sz="2400" dirty="0" err="1">
                <a:solidFill>
                  <a:prstClr val="black"/>
                </a:solidFill>
                <a:latin typeface="Calibri" panose="020F0502020204030204" pitchFamily="34" charset="0"/>
                <a:cs typeface="Calibri" panose="020F0502020204030204" pitchFamily="34" charset="0"/>
              </a:rPr>
              <a:t>group_name</a:t>
            </a:r>
            <a:r>
              <a:rPr lang="en-US" sz="2400" dirty="0">
                <a:solidFill>
                  <a:prstClr val="black"/>
                </a:solidFill>
                <a:latin typeface="Calibri" panose="020F0502020204030204" pitchFamily="34" charset="0"/>
                <a:cs typeface="Calibri" panose="020F0502020204030204" pitchFamily="34" charset="0"/>
              </a:rPr>
              <a:t>&gt;</a:t>
            </a:r>
          </a:p>
          <a:p>
            <a:pPr defTabSz="457200" eaLnBrk="0" fontAlgn="base" hangingPunct="0">
              <a:spcBef>
                <a:spcPct val="0"/>
              </a:spcBef>
              <a:spcAft>
                <a:spcPct val="0"/>
              </a:spcAft>
              <a:buClr>
                <a:srgbClr val="000000"/>
              </a:buClr>
              <a:buSzPct val="100000"/>
            </a:pPr>
            <a:r>
              <a:rPr lang="en-US" sz="2400" dirty="0">
                <a:solidFill>
                  <a:prstClr val="black"/>
                </a:solidFill>
                <a:latin typeface="Calibri" panose="020F0502020204030204" pitchFamily="34" charset="0"/>
                <a:cs typeface="Calibri" panose="020F0502020204030204" pitchFamily="34" charset="0"/>
              </a:rPr>
              <a:t>vim /</a:t>
            </a:r>
            <a:r>
              <a:rPr lang="en-US" sz="2400" dirty="0" err="1">
                <a:solidFill>
                  <a:prstClr val="black"/>
                </a:solidFill>
                <a:latin typeface="Calibri" panose="020F0502020204030204" pitchFamily="34" charset="0"/>
                <a:cs typeface="Calibri" panose="020F0502020204030204" pitchFamily="34" charset="0"/>
              </a:rPr>
              <a:t>etc</a:t>
            </a:r>
            <a:r>
              <a:rPr lang="en-US" sz="2400" dirty="0">
                <a:solidFill>
                  <a:prstClr val="black"/>
                </a:solidFill>
                <a:latin typeface="Calibri" panose="020F0502020204030204" pitchFamily="34" charset="0"/>
                <a:cs typeface="Calibri" panose="020F0502020204030204" pitchFamily="34" charset="0"/>
              </a:rPr>
              <a:t>/</a:t>
            </a:r>
            <a:r>
              <a:rPr lang="en-US" sz="2400" dirty="0" err="1">
                <a:solidFill>
                  <a:prstClr val="black"/>
                </a:solidFill>
                <a:latin typeface="Calibri" panose="020F0502020204030204" pitchFamily="34" charset="0"/>
                <a:cs typeface="Calibri" panose="020F0502020204030204" pitchFamily="34" charset="0"/>
              </a:rPr>
              <a:t>yum.conf</a:t>
            </a:r>
            <a:r>
              <a:rPr lang="en-US" sz="2400" dirty="0">
                <a:solidFill>
                  <a:prstClr val="black"/>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878624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101</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101</a:t>
            </a:fld>
            <a:endParaRPr lang="en-US" sz="1000"/>
          </a:p>
        </p:txBody>
      </p:sp>
      <p:sp>
        <p:nvSpPr>
          <p:cNvPr id="2" name="Rectangle 1"/>
          <p:cNvSpPr/>
          <p:nvPr/>
        </p:nvSpPr>
        <p:spPr>
          <a:xfrm>
            <a:off x="3909319" y="-36731"/>
            <a:ext cx="2776337"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smtClean="0">
                <a:solidFill>
                  <a:srgbClr val="FFFFFF"/>
                </a:solidFill>
                <a:latin typeface="Calibri" panose="020F0502020204030204" pitchFamily="34" charset="0"/>
                <a:cs typeface="Calibri" panose="020F0502020204030204" pitchFamily="34" charset="0"/>
              </a:rPr>
              <a:t>IP Addressing</a:t>
            </a:r>
            <a:endParaRPr lang="en-IN" sz="3600" b="1" dirty="0">
              <a:solidFill>
                <a:srgbClr val="FFFFFF"/>
              </a:solidFill>
              <a:latin typeface="Calibri" panose="020F0502020204030204" pitchFamily="34" charset="0"/>
              <a:cs typeface="Calibri" panose="020F0502020204030204" pitchFamily="34" charset="0"/>
            </a:endParaRPr>
          </a:p>
        </p:txBody>
      </p:sp>
      <p:sp>
        <p:nvSpPr>
          <p:cNvPr id="3" name="Rectangle 2"/>
          <p:cNvSpPr/>
          <p:nvPr/>
        </p:nvSpPr>
        <p:spPr>
          <a:xfrm>
            <a:off x="1491891" y="714346"/>
            <a:ext cx="9150710" cy="409342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check the IP Address </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smtClean="0">
                <a:solidFill>
                  <a:srgbClr val="000000"/>
                </a:solidFill>
                <a:latin typeface="Calibri" panose="020F0502020204030204" pitchFamily="34" charset="0"/>
                <a:cs typeface="Calibri" panose="020F0502020204030204" pitchFamily="34" charset="0"/>
              </a:rPr>
              <a:t>Ifconfig</a:t>
            </a:r>
            <a:r>
              <a:rPr lang="en-IN" sz="2000" b="1" dirty="0" smtClean="0">
                <a:solidFill>
                  <a:srgbClr val="000000"/>
                </a:solidFill>
                <a:latin typeface="Calibri" panose="020F0502020204030204" pitchFamily="34" charset="0"/>
                <a:cs typeface="Calibri" panose="020F0502020204030204" pitchFamily="34" charset="0"/>
              </a:rPr>
              <a:t> &lt;name of interface&gt; or just </a:t>
            </a:r>
            <a:r>
              <a:rPr lang="en-IN" sz="2000" b="1" dirty="0" err="1" smtClean="0">
                <a:solidFill>
                  <a:srgbClr val="000000"/>
                </a:solidFill>
                <a:latin typeface="Calibri" panose="020F0502020204030204" pitchFamily="34" charset="0"/>
                <a:cs typeface="Calibri" panose="020F0502020204030204" pitchFamily="34" charset="0"/>
              </a:rPr>
              <a:t>ifconfig</a:t>
            </a: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Or </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smtClean="0">
                <a:solidFill>
                  <a:srgbClr val="000000"/>
                </a:solidFill>
                <a:latin typeface="Calibri" panose="020F0502020204030204" pitchFamily="34" charset="0"/>
                <a:cs typeface="Calibri" panose="020F0502020204030204" pitchFamily="34" charset="0"/>
              </a:rPr>
              <a:t>Ip</a:t>
            </a:r>
            <a:r>
              <a:rPr lang="en-IN" sz="2000" b="1" dirty="0" smtClean="0">
                <a:solidFill>
                  <a:srgbClr val="000000"/>
                </a:solidFill>
                <a:latin typeface="Calibri" panose="020F0502020204030204" pitchFamily="34" charset="0"/>
                <a:cs typeface="Calibri" panose="020F0502020204030204" pitchFamily="34" charset="0"/>
              </a:rPr>
              <a:t> a</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For temporary </a:t>
            </a:r>
            <a:r>
              <a:rPr lang="en-IN" sz="2000" dirty="0" err="1" smtClean="0">
                <a:solidFill>
                  <a:srgbClr val="000000"/>
                </a:solidFill>
                <a:latin typeface="Calibri" panose="020F0502020204030204" pitchFamily="34" charset="0"/>
                <a:cs typeface="Calibri" panose="020F0502020204030204" pitchFamily="34" charset="0"/>
              </a:rPr>
              <a:t>ip</a:t>
            </a:r>
            <a:r>
              <a:rPr lang="en-IN" sz="2000" dirty="0" smtClean="0">
                <a:solidFill>
                  <a:srgbClr val="000000"/>
                </a:solidFill>
                <a:latin typeface="Calibri" panose="020F0502020204030204" pitchFamily="34" charset="0"/>
                <a:cs typeface="Calibri" panose="020F0502020204030204" pitchFamily="34" charset="0"/>
              </a:rPr>
              <a:t> address assignment:</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smtClean="0">
                <a:solidFill>
                  <a:srgbClr val="000000"/>
                </a:solidFill>
                <a:latin typeface="Calibri" panose="020F0502020204030204" pitchFamily="34" charset="0"/>
                <a:cs typeface="Calibri" panose="020F0502020204030204" pitchFamily="34" charset="0"/>
              </a:rPr>
              <a:t>Sudo</a:t>
            </a:r>
            <a:r>
              <a:rPr lang="en-IN" sz="2000" b="1" dirty="0" smtClean="0">
                <a:solidFill>
                  <a:srgbClr val="000000"/>
                </a:solidFill>
                <a:latin typeface="Calibri" panose="020F0502020204030204" pitchFamily="34" charset="0"/>
                <a:cs typeface="Calibri" panose="020F0502020204030204" pitchFamily="34" charset="0"/>
              </a:rPr>
              <a:t> </a:t>
            </a:r>
            <a:r>
              <a:rPr lang="en-IN" sz="2000" b="1" dirty="0" err="1" smtClean="0">
                <a:solidFill>
                  <a:srgbClr val="000000"/>
                </a:solidFill>
                <a:latin typeface="Calibri" panose="020F0502020204030204" pitchFamily="34" charset="0"/>
                <a:cs typeface="Calibri" panose="020F0502020204030204" pitchFamily="34" charset="0"/>
              </a:rPr>
              <a:t>ifconfig</a:t>
            </a:r>
            <a:r>
              <a:rPr lang="en-IN" sz="2000" b="1" dirty="0" smtClean="0">
                <a:solidFill>
                  <a:srgbClr val="000000"/>
                </a:solidFill>
                <a:latin typeface="Calibri" panose="020F0502020204030204" pitchFamily="34" charset="0"/>
                <a:cs typeface="Calibri" panose="020F0502020204030204" pitchFamily="34" charset="0"/>
              </a:rPr>
              <a:t> &lt;name of interface&gt; 10.9.49.112 </a:t>
            </a:r>
            <a:r>
              <a:rPr lang="en-IN" sz="2000" b="1" dirty="0" err="1" smtClean="0">
                <a:solidFill>
                  <a:srgbClr val="000000"/>
                </a:solidFill>
                <a:latin typeface="Calibri" panose="020F0502020204030204" pitchFamily="34" charset="0"/>
                <a:cs typeface="Calibri" panose="020F0502020204030204" pitchFamily="34" charset="0"/>
              </a:rPr>
              <a:t>netmask</a:t>
            </a:r>
            <a:r>
              <a:rPr lang="en-IN" sz="2000" b="1" dirty="0" smtClean="0">
                <a:solidFill>
                  <a:srgbClr val="000000"/>
                </a:solidFill>
                <a:latin typeface="Calibri" panose="020F0502020204030204" pitchFamily="34" charset="0"/>
                <a:cs typeface="Calibri" panose="020F0502020204030204" pitchFamily="34" charset="0"/>
              </a:rPr>
              <a:t> 255.255.255.0</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324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102</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102</a:t>
            </a:fld>
            <a:endParaRPr lang="en-US" sz="1000"/>
          </a:p>
        </p:txBody>
      </p:sp>
      <p:sp>
        <p:nvSpPr>
          <p:cNvPr id="2" name="Rectangle 1"/>
          <p:cNvSpPr/>
          <p:nvPr/>
        </p:nvSpPr>
        <p:spPr>
          <a:xfrm>
            <a:off x="3909319" y="-36731"/>
            <a:ext cx="2776337"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smtClean="0">
                <a:solidFill>
                  <a:srgbClr val="FFFFFF"/>
                </a:solidFill>
                <a:latin typeface="Calibri" panose="020F0502020204030204" pitchFamily="34" charset="0"/>
                <a:cs typeface="Calibri" panose="020F0502020204030204" pitchFamily="34" charset="0"/>
              </a:rPr>
              <a:t>IP Addressing</a:t>
            </a:r>
            <a:endParaRPr lang="en-IN" sz="3600" b="1" dirty="0">
              <a:solidFill>
                <a:srgbClr val="FFFFFF"/>
              </a:solidFill>
              <a:latin typeface="Calibri" panose="020F0502020204030204" pitchFamily="34" charset="0"/>
              <a:cs typeface="Calibri" panose="020F0502020204030204" pitchFamily="34" charset="0"/>
            </a:endParaRPr>
          </a:p>
        </p:txBody>
      </p:sp>
      <p:sp>
        <p:nvSpPr>
          <p:cNvPr id="3" name="Rectangle 2"/>
          <p:cNvSpPr/>
          <p:nvPr/>
        </p:nvSpPr>
        <p:spPr>
          <a:xfrm>
            <a:off x="1491891" y="714346"/>
            <a:ext cx="9150710" cy="5324535"/>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2000" dirty="0">
                <a:solidFill>
                  <a:srgbClr val="000000"/>
                </a:solidFill>
                <a:latin typeface="Calibri" panose="020F0502020204030204" pitchFamily="34" charset="0"/>
                <a:cs typeface="Calibri" panose="020F0502020204030204" pitchFamily="34" charset="0"/>
              </a:rPr>
              <a:t>To configure a default gateway, you can use the route command in the following manner</a:t>
            </a:r>
            <a:r>
              <a:rPr lang="en-US" sz="2000" dirty="0"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b="1" dirty="0" err="1">
                <a:solidFill>
                  <a:srgbClr val="000000"/>
                </a:solidFill>
                <a:latin typeface="Calibri" panose="020F0502020204030204" pitchFamily="34" charset="0"/>
                <a:cs typeface="Calibri" panose="020F0502020204030204" pitchFamily="34" charset="0"/>
              </a:rPr>
              <a:t>sudo</a:t>
            </a:r>
            <a:r>
              <a:rPr lang="en-US" sz="2000" b="1" dirty="0">
                <a:solidFill>
                  <a:srgbClr val="000000"/>
                </a:solidFill>
                <a:latin typeface="Calibri" panose="020F0502020204030204" pitchFamily="34" charset="0"/>
                <a:cs typeface="Calibri" panose="020F0502020204030204" pitchFamily="34" charset="0"/>
              </a:rPr>
              <a:t> route add default </a:t>
            </a:r>
            <a:r>
              <a:rPr lang="en-US" sz="2000" b="1" dirty="0" err="1">
                <a:solidFill>
                  <a:srgbClr val="000000"/>
                </a:solidFill>
                <a:latin typeface="Calibri" panose="020F0502020204030204" pitchFamily="34" charset="0"/>
                <a:cs typeface="Calibri" panose="020F0502020204030204" pitchFamily="34" charset="0"/>
              </a:rPr>
              <a:t>gw</a:t>
            </a:r>
            <a:r>
              <a:rPr lang="en-US" sz="2000" b="1" dirty="0">
                <a:solidFill>
                  <a:srgbClr val="000000"/>
                </a:solidFill>
                <a:latin typeface="Calibri" panose="020F0502020204030204" pitchFamily="34" charset="0"/>
                <a:cs typeface="Calibri" panose="020F0502020204030204" pitchFamily="34" charset="0"/>
              </a:rPr>
              <a:t> 10.0.0.1 </a:t>
            </a:r>
            <a:r>
              <a:rPr lang="en-US" sz="2000" b="1" dirty="0" smtClean="0">
                <a:solidFill>
                  <a:srgbClr val="000000"/>
                </a:solidFill>
                <a:latin typeface="Calibri" panose="020F0502020204030204" pitchFamily="34" charset="0"/>
                <a:cs typeface="Calibri" panose="020F0502020204030204" pitchFamily="34" charset="0"/>
              </a:rPr>
              <a:t>&lt;name of interface&gt;</a:t>
            </a:r>
          </a:p>
          <a:p>
            <a:pPr defTabSz="457200" eaLnBrk="0" fontAlgn="base" hangingPunct="0">
              <a:spcBef>
                <a:spcPct val="0"/>
              </a:spcBef>
              <a:spcAft>
                <a:spcPct val="0"/>
              </a:spcAft>
              <a:buClr>
                <a:srgbClr val="000000"/>
              </a:buClr>
              <a:buSzPct val="100000"/>
            </a:pPr>
            <a:endParaRPr lang="en-US"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smtClean="0">
                <a:solidFill>
                  <a:srgbClr val="000000"/>
                </a:solidFill>
                <a:latin typeface="Calibri" panose="020F0502020204030204" pitchFamily="34" charset="0"/>
                <a:cs typeface="Calibri" panose="020F0502020204030204" pitchFamily="34" charset="0"/>
              </a:rPr>
              <a:t>Check the default gateway configuration using router command</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smtClean="0">
                <a:solidFill>
                  <a:srgbClr val="000000"/>
                </a:solidFill>
                <a:latin typeface="Calibri" panose="020F0502020204030204" pitchFamily="34" charset="0"/>
                <a:cs typeface="Calibri" panose="020F0502020204030204" pitchFamily="34" charset="0"/>
              </a:rPr>
              <a:t>route –n</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smtClean="0">
                <a:solidFill>
                  <a:srgbClr val="000000"/>
                </a:solidFill>
                <a:latin typeface="Calibri" panose="020F0502020204030204" pitchFamily="34" charset="0"/>
                <a:cs typeface="Calibri" panose="020F0502020204030204" pitchFamily="34" charset="0"/>
              </a:rPr>
              <a:t>Edit /</a:t>
            </a:r>
            <a:r>
              <a:rPr lang="en-US" sz="2000" dirty="0" err="1" smtClean="0">
                <a:solidFill>
                  <a:srgbClr val="000000"/>
                </a:solidFill>
                <a:latin typeface="Calibri" panose="020F0502020204030204" pitchFamily="34" charset="0"/>
                <a:cs typeface="Calibri" panose="020F0502020204030204" pitchFamily="34" charset="0"/>
              </a:rPr>
              <a:t>etc</a:t>
            </a:r>
            <a:r>
              <a:rPr lang="en-US" sz="2000" dirty="0" smtClean="0">
                <a:solidFill>
                  <a:srgbClr val="000000"/>
                </a:solidFill>
                <a:latin typeface="Calibri" panose="020F0502020204030204" pitchFamily="34" charset="0"/>
                <a:cs typeface="Calibri" panose="020F0502020204030204" pitchFamily="34" charset="0"/>
              </a:rPr>
              <a:t>/</a:t>
            </a:r>
            <a:r>
              <a:rPr lang="en-US" sz="2000" dirty="0" err="1" smtClean="0">
                <a:solidFill>
                  <a:srgbClr val="000000"/>
                </a:solidFill>
                <a:latin typeface="Calibri" panose="020F0502020204030204" pitchFamily="34" charset="0"/>
                <a:cs typeface="Calibri" panose="020F0502020204030204" pitchFamily="34" charset="0"/>
              </a:rPr>
              <a:t>resolv.conf</a:t>
            </a:r>
            <a:r>
              <a:rPr lang="en-US" sz="2000" dirty="0" smtClean="0">
                <a:solidFill>
                  <a:srgbClr val="000000"/>
                </a:solidFill>
                <a:latin typeface="Calibri" panose="020F0502020204030204" pitchFamily="34" charset="0"/>
                <a:cs typeface="Calibri" panose="020F0502020204030204" pitchFamily="34" charset="0"/>
              </a:rPr>
              <a:t> for assigning temporary </a:t>
            </a:r>
            <a:r>
              <a:rPr lang="en-US" sz="2000" dirty="0" err="1" smtClean="0">
                <a:solidFill>
                  <a:srgbClr val="000000"/>
                </a:solidFill>
                <a:latin typeface="Calibri" panose="020F0502020204030204" pitchFamily="34" charset="0"/>
                <a:cs typeface="Calibri" panose="020F0502020204030204" pitchFamily="34" charset="0"/>
              </a:rPr>
              <a:t>dns</a:t>
            </a:r>
            <a:r>
              <a:rPr lang="en-US" sz="2000" dirty="0" smtClean="0">
                <a:solidFill>
                  <a:srgbClr val="000000"/>
                </a:solidFill>
                <a:latin typeface="Calibri" panose="020F0502020204030204" pitchFamily="34" charset="0"/>
                <a:cs typeface="Calibri" panose="020F0502020204030204" pitchFamily="34" charset="0"/>
              </a:rPr>
              <a:t> servers</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err="1" smtClean="0">
                <a:solidFill>
                  <a:srgbClr val="000000"/>
                </a:solidFill>
                <a:latin typeface="Calibri" panose="020F0502020204030204" pitchFamily="34" charset="0"/>
                <a:cs typeface="Calibri" panose="020F0502020204030204" pitchFamily="34" charset="0"/>
              </a:rPr>
              <a:t>Nameserver</a:t>
            </a:r>
            <a:r>
              <a:rPr lang="en-US" sz="2000" dirty="0" smtClean="0">
                <a:solidFill>
                  <a:srgbClr val="000000"/>
                </a:solidFill>
                <a:latin typeface="Calibri" panose="020F0502020204030204" pitchFamily="34" charset="0"/>
                <a:cs typeface="Calibri" panose="020F0502020204030204" pitchFamily="34" charset="0"/>
              </a:rPr>
              <a:t> 8.8.8.8</a:t>
            </a:r>
          </a:p>
          <a:p>
            <a:pPr defTabSz="457200" eaLnBrk="0" fontAlgn="base" hangingPunct="0">
              <a:spcBef>
                <a:spcPct val="0"/>
              </a:spcBef>
              <a:spcAft>
                <a:spcPct val="0"/>
              </a:spcAft>
              <a:buClr>
                <a:srgbClr val="000000"/>
              </a:buClr>
              <a:buSzPct val="100000"/>
            </a:pPr>
            <a:r>
              <a:rPr lang="en-US" sz="2000" dirty="0" err="1" smtClean="0">
                <a:solidFill>
                  <a:srgbClr val="000000"/>
                </a:solidFill>
                <a:latin typeface="Calibri" panose="020F0502020204030204" pitchFamily="34" charset="0"/>
                <a:cs typeface="Calibri" panose="020F0502020204030204" pitchFamily="34" charset="0"/>
              </a:rPr>
              <a:t>Nameserver</a:t>
            </a:r>
            <a:r>
              <a:rPr lang="en-US" sz="2000" dirty="0" smtClean="0">
                <a:solidFill>
                  <a:srgbClr val="000000"/>
                </a:solidFill>
                <a:latin typeface="Calibri" panose="020F0502020204030204" pitchFamily="34" charset="0"/>
                <a:cs typeface="Calibri" panose="020F0502020204030204" pitchFamily="34" charset="0"/>
              </a:rPr>
              <a:t> 4.2.2.1</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smtClean="0">
                <a:solidFill>
                  <a:srgbClr val="000000"/>
                </a:solidFill>
                <a:latin typeface="Calibri" panose="020F0502020204030204" pitchFamily="34" charset="0"/>
                <a:cs typeface="Calibri" panose="020F0502020204030204" pitchFamily="34" charset="0"/>
              </a:rPr>
              <a:t>To purge all </a:t>
            </a:r>
            <a:r>
              <a:rPr lang="en-US" sz="2000" dirty="0" err="1" smtClean="0">
                <a:solidFill>
                  <a:srgbClr val="000000"/>
                </a:solidFill>
                <a:latin typeface="Calibri" panose="020F0502020204030204" pitchFamily="34" charset="0"/>
                <a:cs typeface="Calibri" panose="020F0502020204030204" pitchFamily="34" charset="0"/>
              </a:rPr>
              <a:t>ip</a:t>
            </a:r>
            <a:r>
              <a:rPr lang="en-US" sz="2000" dirty="0" smtClean="0">
                <a:solidFill>
                  <a:srgbClr val="000000"/>
                </a:solidFill>
                <a:latin typeface="Calibri" panose="020F0502020204030204" pitchFamily="34" charset="0"/>
                <a:cs typeface="Calibri" panose="020F0502020204030204" pitchFamily="34" charset="0"/>
              </a:rPr>
              <a:t> configuration</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err="1" smtClean="0">
                <a:solidFill>
                  <a:srgbClr val="000000"/>
                </a:solidFill>
                <a:latin typeface="Calibri" panose="020F0502020204030204" pitchFamily="34" charset="0"/>
                <a:cs typeface="Calibri" panose="020F0502020204030204" pitchFamily="34" charset="0"/>
              </a:rPr>
              <a:t>Ip</a:t>
            </a:r>
            <a:r>
              <a:rPr lang="en-US" sz="2000" dirty="0" smtClean="0">
                <a:solidFill>
                  <a:srgbClr val="000000"/>
                </a:solidFill>
                <a:latin typeface="Calibri" panose="020F0502020204030204" pitchFamily="34" charset="0"/>
                <a:cs typeface="Calibri" panose="020F0502020204030204" pitchFamily="34" charset="0"/>
              </a:rPr>
              <a:t> </a:t>
            </a:r>
            <a:r>
              <a:rPr lang="en-US" sz="2000" dirty="0" err="1" smtClean="0">
                <a:solidFill>
                  <a:srgbClr val="000000"/>
                </a:solidFill>
                <a:latin typeface="Calibri" panose="020F0502020204030204" pitchFamily="34" charset="0"/>
                <a:cs typeface="Calibri" panose="020F0502020204030204" pitchFamily="34" charset="0"/>
              </a:rPr>
              <a:t>addr</a:t>
            </a:r>
            <a:r>
              <a:rPr lang="en-US" sz="2000" dirty="0" smtClean="0">
                <a:solidFill>
                  <a:srgbClr val="000000"/>
                </a:solidFill>
                <a:latin typeface="Calibri" panose="020F0502020204030204" pitchFamily="34" charset="0"/>
                <a:cs typeface="Calibri" panose="020F0502020204030204" pitchFamily="34" charset="0"/>
              </a:rPr>
              <a:t> flush &lt;name of interface&gt;</a:t>
            </a:r>
            <a:endParaRPr lang="en-IN"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01917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103</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103</a:t>
            </a:fld>
            <a:endParaRPr lang="en-US" sz="1000"/>
          </a:p>
        </p:txBody>
      </p:sp>
      <p:sp>
        <p:nvSpPr>
          <p:cNvPr id="2" name="Rectangle 1"/>
          <p:cNvSpPr/>
          <p:nvPr/>
        </p:nvSpPr>
        <p:spPr>
          <a:xfrm>
            <a:off x="3909319" y="-36731"/>
            <a:ext cx="2776337"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smtClean="0">
                <a:solidFill>
                  <a:srgbClr val="FFFFFF"/>
                </a:solidFill>
                <a:latin typeface="Calibri" panose="020F0502020204030204" pitchFamily="34" charset="0"/>
                <a:cs typeface="Calibri" panose="020F0502020204030204" pitchFamily="34" charset="0"/>
              </a:rPr>
              <a:t>IP Addressing</a:t>
            </a:r>
            <a:endParaRPr lang="en-IN" sz="3600" b="1" dirty="0">
              <a:solidFill>
                <a:srgbClr val="FFFFFF"/>
              </a:solidFill>
              <a:latin typeface="Calibri" panose="020F0502020204030204" pitchFamily="34" charset="0"/>
              <a:cs typeface="Calibri" panose="020F0502020204030204" pitchFamily="34" charset="0"/>
            </a:endParaRPr>
          </a:p>
        </p:txBody>
      </p:sp>
      <p:sp>
        <p:nvSpPr>
          <p:cNvPr id="3" name="Rectangle 2"/>
          <p:cNvSpPr/>
          <p:nvPr/>
        </p:nvSpPr>
        <p:spPr>
          <a:xfrm>
            <a:off x="1491891" y="714346"/>
            <a:ext cx="9150710" cy="594008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For permanent IP Address assignment, edit /</a:t>
            </a:r>
            <a:r>
              <a:rPr lang="en-IN" sz="2000" dirty="0" err="1" smtClean="0">
                <a:solidFill>
                  <a:srgbClr val="000000"/>
                </a:solidFill>
                <a:latin typeface="Calibri" panose="020F0502020204030204" pitchFamily="34" charset="0"/>
                <a:cs typeface="Calibri" panose="020F0502020204030204" pitchFamily="34" charset="0"/>
              </a:rPr>
              <a:t>etc</a:t>
            </a:r>
            <a:r>
              <a:rPr lang="en-IN" sz="2000" dirty="0" smtClean="0">
                <a:solidFill>
                  <a:srgbClr val="000000"/>
                </a:solidFill>
                <a:latin typeface="Calibri" panose="020F0502020204030204" pitchFamily="34" charset="0"/>
                <a:cs typeface="Calibri" panose="020F0502020204030204" pitchFamily="34" charset="0"/>
              </a:rPr>
              <a:t>/network/interfaces</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r>
              <a:rPr lang="en-US" sz="2000" b="1" dirty="0" err="1"/>
              <a:t>iface</a:t>
            </a:r>
            <a:r>
              <a:rPr lang="en-US" sz="2000" b="1" dirty="0"/>
              <a:t> </a:t>
            </a:r>
            <a:r>
              <a:rPr lang="en-US" sz="2000" b="1" dirty="0" smtClean="0"/>
              <a:t>&lt;name of interface&gt; </a:t>
            </a:r>
            <a:r>
              <a:rPr lang="en-US" sz="2000" b="1" dirty="0" err="1"/>
              <a:t>inet</a:t>
            </a:r>
            <a:r>
              <a:rPr lang="en-US" sz="2000" b="1" dirty="0"/>
              <a:t> static</a:t>
            </a:r>
          </a:p>
          <a:p>
            <a:r>
              <a:rPr lang="en-US" sz="2000" b="1" dirty="0" smtClean="0"/>
              <a:t>	address </a:t>
            </a:r>
            <a:r>
              <a:rPr lang="en-US" sz="2000" b="1" dirty="0"/>
              <a:t>192.168.3.3</a:t>
            </a:r>
          </a:p>
          <a:p>
            <a:r>
              <a:rPr lang="en-US" sz="2000" b="1" dirty="0" smtClean="0"/>
              <a:t>	</a:t>
            </a:r>
            <a:r>
              <a:rPr lang="en-US" sz="2000" b="1" dirty="0" err="1" smtClean="0"/>
              <a:t>netmask</a:t>
            </a:r>
            <a:r>
              <a:rPr lang="en-US" sz="2000" b="1" dirty="0" smtClean="0"/>
              <a:t> </a:t>
            </a:r>
            <a:r>
              <a:rPr lang="en-US" sz="2000" b="1" dirty="0"/>
              <a:t>255.255.255.0</a:t>
            </a:r>
          </a:p>
          <a:p>
            <a:r>
              <a:rPr lang="en-US" sz="2000" b="1" dirty="0" smtClean="0"/>
              <a:t>	gateway </a:t>
            </a:r>
            <a:r>
              <a:rPr lang="en-US" sz="2000" b="1" dirty="0"/>
              <a:t>192.168.3.1</a:t>
            </a:r>
          </a:p>
          <a:p>
            <a:r>
              <a:rPr lang="en-US" sz="2000" b="1" dirty="0" smtClean="0"/>
              <a:t>	</a:t>
            </a:r>
            <a:r>
              <a:rPr lang="en-US" sz="2000" b="1" dirty="0" err="1" smtClean="0"/>
              <a:t>dnssearch</a:t>
            </a:r>
            <a:r>
              <a:rPr lang="en-US" sz="2000" b="1" dirty="0" smtClean="0"/>
              <a:t> example.com </a:t>
            </a:r>
            <a:r>
              <a:rPr lang="en-US" sz="2000" b="1" dirty="0"/>
              <a:t>sales.example.com dev.example.com</a:t>
            </a:r>
          </a:p>
          <a:p>
            <a:r>
              <a:rPr lang="en-US" sz="2000" b="1" dirty="0" smtClean="0"/>
              <a:t>	</a:t>
            </a:r>
            <a:r>
              <a:rPr lang="en-US" sz="2000" b="1" dirty="0" err="1" smtClean="0"/>
              <a:t>dnsnameservers</a:t>
            </a:r>
            <a:r>
              <a:rPr lang="en-US" sz="2000" b="1" dirty="0"/>
              <a:t> </a:t>
            </a:r>
            <a:r>
              <a:rPr lang="en-US" sz="2000" b="1" dirty="0" smtClean="0"/>
              <a:t>192.168.3.45 192.168.8.10</a:t>
            </a:r>
          </a:p>
          <a:p>
            <a:endParaRPr lang="en-US" sz="2000" b="1" dirty="0">
              <a:solidFill>
                <a:srgbClr val="000000"/>
              </a:solidFill>
              <a:latin typeface="Calibri" panose="020F0502020204030204" pitchFamily="34" charset="0"/>
              <a:cs typeface="Calibri" panose="020F0502020204030204" pitchFamily="34" charset="0"/>
            </a:endParaRPr>
          </a:p>
          <a:p>
            <a:r>
              <a:rPr lang="en-US" sz="2000" dirty="0" smtClean="0">
                <a:solidFill>
                  <a:srgbClr val="000000"/>
                </a:solidFill>
                <a:latin typeface="Calibri" panose="020F0502020204030204" pitchFamily="34" charset="0"/>
                <a:cs typeface="Calibri" panose="020F0502020204030204" pitchFamily="34" charset="0"/>
              </a:rPr>
              <a:t>To change back to a </a:t>
            </a:r>
            <a:r>
              <a:rPr lang="en-US" sz="2000" dirty="0" err="1" smtClean="0">
                <a:solidFill>
                  <a:srgbClr val="000000"/>
                </a:solidFill>
                <a:latin typeface="Calibri" panose="020F0502020204030204" pitchFamily="34" charset="0"/>
                <a:cs typeface="Calibri" panose="020F0502020204030204" pitchFamily="34" charset="0"/>
              </a:rPr>
              <a:t>dhcp</a:t>
            </a:r>
            <a:r>
              <a:rPr lang="en-US" sz="2000" dirty="0" smtClean="0">
                <a:solidFill>
                  <a:srgbClr val="000000"/>
                </a:solidFill>
                <a:latin typeface="Calibri" panose="020F0502020204030204" pitchFamily="34" charset="0"/>
                <a:cs typeface="Calibri" panose="020F0502020204030204" pitchFamily="34" charset="0"/>
              </a:rPr>
              <a:t> client</a:t>
            </a:r>
          </a:p>
          <a:p>
            <a:endParaRPr lang="en-US" sz="2000" b="1" dirty="0">
              <a:solidFill>
                <a:srgbClr val="000000"/>
              </a:solidFill>
              <a:latin typeface="Calibri" panose="020F0502020204030204" pitchFamily="34" charset="0"/>
              <a:cs typeface="Calibri" panose="020F0502020204030204" pitchFamily="34" charset="0"/>
            </a:endParaRPr>
          </a:p>
          <a:p>
            <a:r>
              <a:rPr lang="en-US" sz="2000" b="1" dirty="0" err="1" smtClean="0">
                <a:solidFill>
                  <a:srgbClr val="000000"/>
                </a:solidFill>
                <a:latin typeface="Calibri" panose="020F0502020204030204" pitchFamily="34" charset="0"/>
                <a:cs typeface="Calibri" panose="020F0502020204030204" pitchFamily="34" charset="0"/>
              </a:rPr>
              <a:t>iface</a:t>
            </a:r>
            <a:r>
              <a:rPr lang="en-US" sz="2000" b="1" dirty="0" smtClean="0">
                <a:solidFill>
                  <a:srgbClr val="000000"/>
                </a:solidFill>
                <a:latin typeface="Calibri" panose="020F0502020204030204" pitchFamily="34" charset="0"/>
                <a:cs typeface="Calibri" panose="020F0502020204030204" pitchFamily="34" charset="0"/>
              </a:rPr>
              <a:t> &lt;name of interface&gt; </a:t>
            </a:r>
            <a:r>
              <a:rPr lang="en-US" sz="2000" b="1" dirty="0" err="1" smtClean="0">
                <a:solidFill>
                  <a:srgbClr val="000000"/>
                </a:solidFill>
                <a:latin typeface="Calibri" panose="020F0502020204030204" pitchFamily="34" charset="0"/>
                <a:cs typeface="Calibri" panose="020F0502020204030204" pitchFamily="34" charset="0"/>
              </a:rPr>
              <a:t>inet</a:t>
            </a:r>
            <a:r>
              <a:rPr lang="en-US" sz="2000" b="1" dirty="0" smtClean="0">
                <a:solidFill>
                  <a:srgbClr val="000000"/>
                </a:solidFill>
                <a:latin typeface="Calibri" panose="020F0502020204030204" pitchFamily="34" charset="0"/>
                <a:cs typeface="Calibri" panose="020F0502020204030204" pitchFamily="34" charset="0"/>
              </a:rPr>
              <a:t> </a:t>
            </a:r>
            <a:r>
              <a:rPr lang="en-US" sz="2000" b="1" dirty="0" err="1" smtClean="0">
                <a:solidFill>
                  <a:srgbClr val="000000"/>
                </a:solidFill>
                <a:latin typeface="Calibri" panose="020F0502020204030204" pitchFamily="34" charset="0"/>
                <a:cs typeface="Calibri" panose="020F0502020204030204" pitchFamily="34" charset="0"/>
              </a:rPr>
              <a:t>dhcp</a:t>
            </a:r>
            <a:endParaRPr lang="en-US" sz="2000" b="1" dirty="0" smtClean="0">
              <a:solidFill>
                <a:srgbClr val="000000"/>
              </a:solidFill>
              <a:latin typeface="Calibri" panose="020F0502020204030204" pitchFamily="34" charset="0"/>
              <a:cs typeface="Calibri" panose="020F0502020204030204" pitchFamily="34" charset="0"/>
            </a:endParaRPr>
          </a:p>
          <a:p>
            <a:endParaRPr lang="en-US" sz="2000" b="1" dirty="0">
              <a:solidFill>
                <a:srgbClr val="000000"/>
              </a:solidFill>
              <a:latin typeface="Calibri" panose="020F0502020204030204" pitchFamily="34" charset="0"/>
              <a:cs typeface="Calibri" panose="020F0502020204030204" pitchFamily="34" charset="0"/>
            </a:endParaRPr>
          </a:p>
          <a:p>
            <a:r>
              <a:rPr lang="en-US" sz="2000" dirty="0" smtClean="0">
                <a:solidFill>
                  <a:srgbClr val="000000"/>
                </a:solidFill>
                <a:latin typeface="Calibri" panose="020F0502020204030204" pitchFamily="34" charset="0"/>
                <a:cs typeface="Calibri" panose="020F0502020204030204" pitchFamily="34" charset="0"/>
              </a:rPr>
              <a:t>To renew the </a:t>
            </a:r>
            <a:r>
              <a:rPr lang="en-US" sz="2000" dirty="0" err="1" smtClean="0">
                <a:solidFill>
                  <a:srgbClr val="000000"/>
                </a:solidFill>
                <a:latin typeface="Calibri" panose="020F0502020204030204" pitchFamily="34" charset="0"/>
                <a:cs typeface="Calibri" panose="020F0502020204030204" pitchFamily="34" charset="0"/>
              </a:rPr>
              <a:t>dhcp</a:t>
            </a:r>
            <a:r>
              <a:rPr lang="en-US" sz="2000" dirty="0" smtClean="0">
                <a:solidFill>
                  <a:srgbClr val="000000"/>
                </a:solidFill>
                <a:latin typeface="Calibri" panose="020F0502020204030204" pitchFamily="34" charset="0"/>
                <a:cs typeface="Calibri" panose="020F0502020204030204" pitchFamily="34" charset="0"/>
              </a:rPr>
              <a:t> client IP</a:t>
            </a:r>
          </a:p>
          <a:p>
            <a:endParaRPr lang="en-US" sz="2000" b="1" dirty="0">
              <a:solidFill>
                <a:srgbClr val="000000"/>
              </a:solidFill>
              <a:latin typeface="Calibri" panose="020F0502020204030204" pitchFamily="34" charset="0"/>
              <a:cs typeface="Calibri" panose="020F0502020204030204" pitchFamily="34" charset="0"/>
            </a:endParaRPr>
          </a:p>
          <a:p>
            <a:r>
              <a:rPr lang="en-US" sz="2000" b="1" dirty="0" err="1" smtClean="0">
                <a:solidFill>
                  <a:srgbClr val="000000"/>
                </a:solidFill>
                <a:latin typeface="Calibri" panose="020F0502020204030204" pitchFamily="34" charset="0"/>
                <a:cs typeface="Calibri" panose="020F0502020204030204" pitchFamily="34" charset="0"/>
              </a:rPr>
              <a:t>dhclient</a:t>
            </a: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For adding host names, edit /</a:t>
            </a:r>
            <a:r>
              <a:rPr lang="en-IN" sz="2000" dirty="0" err="1" smtClean="0">
                <a:solidFill>
                  <a:srgbClr val="000000"/>
                </a:solidFill>
                <a:latin typeface="Calibri" panose="020F0502020204030204" pitchFamily="34" charset="0"/>
                <a:cs typeface="Calibri" panose="020F0502020204030204" pitchFamily="34" charset="0"/>
              </a:rPr>
              <a:t>etc</a:t>
            </a:r>
            <a:r>
              <a:rPr lang="en-IN" sz="2000" dirty="0" smtClean="0">
                <a:solidFill>
                  <a:srgbClr val="000000"/>
                </a:solidFill>
                <a:latin typeface="Calibri" panose="020F0502020204030204" pitchFamily="34" charset="0"/>
                <a:cs typeface="Calibri" panose="020F0502020204030204" pitchFamily="34" charset="0"/>
              </a:rPr>
              <a:t>/hosts</a:t>
            </a: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11406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39470"/>
            <a:ext cx="4151714"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err="1">
                <a:solidFill>
                  <a:srgbClr val="FFFFFF"/>
                </a:solidFill>
                <a:latin typeface="Calibri" panose="020F0502020204030204" pitchFamily="34" charset="0"/>
                <a:cs typeface="Calibri" panose="020F0502020204030204" pitchFamily="34" charset="0"/>
              </a:rPr>
              <a:t>Lsof</a:t>
            </a:r>
            <a:r>
              <a:rPr lang="en-IN" sz="3600" b="1" dirty="0">
                <a:solidFill>
                  <a:srgbClr val="FFFFFF"/>
                </a:solidFill>
                <a:latin typeface="Calibri" panose="020F0502020204030204" pitchFamily="34" charset="0"/>
                <a:cs typeface="Calibri" panose="020F0502020204030204" pitchFamily="34" charset="0"/>
              </a:rPr>
              <a:t> – List Open Files</a:t>
            </a:r>
          </a:p>
        </p:txBody>
      </p:sp>
      <p:sp>
        <p:nvSpPr>
          <p:cNvPr id="4" name="Rectangle 3"/>
          <p:cNvSpPr/>
          <p:nvPr/>
        </p:nvSpPr>
        <p:spPr>
          <a:xfrm>
            <a:off x="1515414" y="838201"/>
            <a:ext cx="9152586" cy="1200329"/>
          </a:xfrm>
          <a:prstGeom prst="rect">
            <a:avLst/>
          </a:prstGeom>
        </p:spPr>
        <p:txBody>
          <a:bodyPr wrap="square">
            <a:spAutoFit/>
          </a:bodyPr>
          <a:lstStyle/>
          <a:p>
            <a:r>
              <a:rPr lang="en-IN" sz="2400" dirty="0" err="1">
                <a:latin typeface="Calibri" panose="020F0502020204030204" pitchFamily="34" charset="0"/>
                <a:cs typeface="Calibri" panose="020F0502020204030204" pitchFamily="34" charset="0"/>
              </a:rPr>
              <a:t>Lsof</a:t>
            </a:r>
            <a:r>
              <a:rPr lang="en-IN" sz="2400" dirty="0">
                <a:latin typeface="Calibri" panose="020F0502020204030204" pitchFamily="34" charset="0"/>
                <a:cs typeface="Calibri" panose="020F0502020204030204" pitchFamily="34" charset="0"/>
              </a:rPr>
              <a:t> command used in many Linux/Unix like system that is used to display list of all the open files and the processes. The open files included are disk files, network sockets, pipes, devices and processes.</a:t>
            </a:r>
          </a:p>
        </p:txBody>
      </p:sp>
      <p:pic>
        <p:nvPicPr>
          <p:cNvPr id="5" name="Picture 4"/>
          <p:cNvPicPr>
            <a:picLocks noChangeAspect="1"/>
          </p:cNvPicPr>
          <p:nvPr/>
        </p:nvPicPr>
        <p:blipFill>
          <a:blip r:embed="rId2"/>
          <a:stretch>
            <a:fillRect/>
          </a:stretch>
        </p:blipFill>
        <p:spPr>
          <a:xfrm>
            <a:off x="1734355" y="2476619"/>
            <a:ext cx="8714704" cy="3505200"/>
          </a:xfrm>
          <a:prstGeom prst="rect">
            <a:avLst/>
          </a:prstGeom>
        </p:spPr>
      </p:pic>
    </p:spTree>
    <p:extLst>
      <p:ext uri="{BB962C8B-B14F-4D97-AF65-F5344CB8AC3E}">
        <p14:creationId xmlns:p14="http://schemas.microsoft.com/office/powerpoint/2010/main" val="31903236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3800" y="0"/>
            <a:ext cx="7239000"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err="1">
                <a:solidFill>
                  <a:srgbClr val="FFFFFF"/>
                </a:solidFill>
                <a:latin typeface="Calibri" panose="020F0502020204030204" pitchFamily="34" charset="0"/>
                <a:cs typeface="Calibri" panose="020F0502020204030204" pitchFamily="34" charset="0"/>
              </a:rPr>
              <a:t>Tcpdump</a:t>
            </a:r>
            <a:r>
              <a:rPr lang="en-IN" sz="3600" b="1" dirty="0">
                <a:solidFill>
                  <a:srgbClr val="FFFFFF"/>
                </a:solidFill>
                <a:latin typeface="Calibri" panose="020F0502020204030204" pitchFamily="34" charset="0"/>
                <a:cs typeface="Calibri" panose="020F0502020204030204" pitchFamily="34" charset="0"/>
              </a:rPr>
              <a:t> – Network Packet </a:t>
            </a:r>
            <a:r>
              <a:rPr lang="en-IN" sz="3600" b="1" dirty="0" err="1">
                <a:solidFill>
                  <a:srgbClr val="FFFFFF"/>
                </a:solidFill>
                <a:latin typeface="Calibri" panose="020F0502020204030204" pitchFamily="34" charset="0"/>
                <a:cs typeface="Calibri" panose="020F0502020204030204" pitchFamily="34" charset="0"/>
              </a:rPr>
              <a:t>Analyzer</a:t>
            </a:r>
            <a:endParaRPr lang="en-IN" sz="3600" b="1" dirty="0">
              <a:solidFill>
                <a:srgbClr val="FFFFFF"/>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52600" y="2362200"/>
            <a:ext cx="8763000" cy="2743200"/>
          </a:xfrm>
          <a:prstGeom prst="rect">
            <a:avLst/>
          </a:prstGeom>
        </p:spPr>
      </p:pic>
      <p:sp>
        <p:nvSpPr>
          <p:cNvPr id="5" name="Rectangle 4"/>
          <p:cNvSpPr/>
          <p:nvPr/>
        </p:nvSpPr>
        <p:spPr>
          <a:xfrm>
            <a:off x="1600200" y="685800"/>
            <a:ext cx="9067800" cy="1569660"/>
          </a:xfrm>
          <a:prstGeom prst="rect">
            <a:avLst/>
          </a:prstGeom>
        </p:spPr>
        <p:txBody>
          <a:bodyPr wrap="square">
            <a:spAutoFit/>
          </a:bodyPr>
          <a:lstStyle/>
          <a:p>
            <a:r>
              <a:rPr lang="en-IN" sz="2400" b="1" dirty="0" err="1">
                <a:latin typeface="Calibri" panose="020F0502020204030204" pitchFamily="34" charset="0"/>
                <a:cs typeface="Calibri" panose="020F0502020204030204" pitchFamily="34" charset="0"/>
              </a:rPr>
              <a:t>Tcpdump</a:t>
            </a:r>
            <a:r>
              <a:rPr lang="en-IN" sz="2400" dirty="0">
                <a:latin typeface="Calibri" panose="020F0502020204030204" pitchFamily="34" charset="0"/>
                <a:cs typeface="Calibri" panose="020F0502020204030204" pitchFamily="34" charset="0"/>
              </a:rPr>
              <a:t> one of the most widely used command-line </a:t>
            </a:r>
            <a:r>
              <a:rPr lang="en-IN" sz="2400" b="1" dirty="0">
                <a:latin typeface="Calibri" panose="020F0502020204030204" pitchFamily="34" charset="0"/>
                <a:cs typeface="Calibri" panose="020F0502020204030204" pitchFamily="34" charset="0"/>
              </a:rPr>
              <a:t>network packet </a:t>
            </a:r>
            <a:r>
              <a:rPr lang="en-IN" sz="2400" b="1" dirty="0" err="1">
                <a:latin typeface="Calibri" panose="020F0502020204030204" pitchFamily="34" charset="0"/>
                <a:cs typeface="Calibri" panose="020F0502020204030204" pitchFamily="34" charset="0"/>
              </a:rPr>
              <a:t>analyzer</a:t>
            </a:r>
            <a:r>
              <a:rPr lang="en-IN" sz="2400" dirty="0">
                <a:latin typeface="Calibri" panose="020F0502020204030204" pitchFamily="34" charset="0"/>
                <a:cs typeface="Calibri" panose="020F0502020204030204" pitchFamily="34" charset="0"/>
              </a:rPr>
              <a:t> or </a:t>
            </a:r>
            <a:r>
              <a:rPr lang="en-IN" sz="2400" b="1" dirty="0">
                <a:latin typeface="Calibri" panose="020F0502020204030204" pitchFamily="34" charset="0"/>
                <a:cs typeface="Calibri" panose="020F0502020204030204" pitchFamily="34" charset="0"/>
              </a:rPr>
              <a:t>packets sniffer</a:t>
            </a:r>
            <a:r>
              <a:rPr lang="en-IN" sz="2400" dirty="0">
                <a:latin typeface="Calibri" panose="020F0502020204030204" pitchFamily="34" charset="0"/>
                <a:cs typeface="Calibri" panose="020F0502020204030204" pitchFamily="34" charset="0"/>
              </a:rPr>
              <a:t> program that is used capture or filter </a:t>
            </a:r>
            <a:r>
              <a:rPr lang="en-IN" sz="2400" b="1" dirty="0">
                <a:latin typeface="Calibri" panose="020F0502020204030204" pitchFamily="34" charset="0"/>
                <a:cs typeface="Calibri" panose="020F0502020204030204" pitchFamily="34" charset="0"/>
              </a:rPr>
              <a:t>TCP/IP</a:t>
            </a:r>
            <a:r>
              <a:rPr lang="en-IN" sz="2400" dirty="0">
                <a:latin typeface="Calibri" panose="020F0502020204030204" pitchFamily="34" charset="0"/>
                <a:cs typeface="Calibri" panose="020F0502020204030204" pitchFamily="34" charset="0"/>
              </a:rPr>
              <a:t> packets that received or transferred on a specific interface over a network.</a:t>
            </a:r>
          </a:p>
        </p:txBody>
      </p:sp>
    </p:spTree>
    <p:extLst>
      <p:ext uri="{BB962C8B-B14F-4D97-AF65-F5344CB8AC3E}">
        <p14:creationId xmlns:p14="http://schemas.microsoft.com/office/powerpoint/2010/main" val="33190667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23610"/>
            <a:ext cx="5510226"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err="1">
                <a:solidFill>
                  <a:srgbClr val="FFFFFF"/>
                </a:solidFill>
                <a:latin typeface="Calibri" panose="020F0502020204030204" pitchFamily="34" charset="0"/>
                <a:cs typeface="Calibri" panose="020F0502020204030204" pitchFamily="34" charset="0"/>
              </a:rPr>
              <a:t>Netstat</a:t>
            </a:r>
            <a:r>
              <a:rPr lang="en-IN" sz="3600" b="1" dirty="0">
                <a:solidFill>
                  <a:srgbClr val="FFFFFF"/>
                </a:solidFill>
                <a:latin typeface="Calibri" panose="020F0502020204030204" pitchFamily="34" charset="0"/>
                <a:cs typeface="Calibri" panose="020F0502020204030204" pitchFamily="34" charset="0"/>
              </a:rPr>
              <a:t> – Network Statistics</a:t>
            </a:r>
          </a:p>
        </p:txBody>
      </p:sp>
      <p:sp>
        <p:nvSpPr>
          <p:cNvPr id="4" name="Rectangle 3"/>
          <p:cNvSpPr/>
          <p:nvPr/>
        </p:nvSpPr>
        <p:spPr>
          <a:xfrm>
            <a:off x="1637359" y="685800"/>
            <a:ext cx="9030641" cy="1569660"/>
          </a:xfrm>
          <a:prstGeom prst="rect">
            <a:avLst/>
          </a:prstGeom>
        </p:spPr>
        <p:txBody>
          <a:bodyPr wrap="square">
            <a:spAutoFit/>
          </a:bodyPr>
          <a:lstStyle/>
          <a:p>
            <a:r>
              <a:rPr lang="en-IN" sz="2400" b="1" dirty="0" err="1">
                <a:latin typeface="Calibri" panose="020F0502020204030204" pitchFamily="34" charset="0"/>
                <a:cs typeface="Calibri" panose="020F0502020204030204" pitchFamily="34" charset="0"/>
              </a:rPr>
              <a:t>Netstat</a:t>
            </a:r>
            <a:r>
              <a:rPr lang="en-IN" sz="2400" dirty="0">
                <a:latin typeface="Calibri" panose="020F0502020204030204" pitchFamily="34" charset="0"/>
                <a:cs typeface="Calibri" panose="020F0502020204030204" pitchFamily="34" charset="0"/>
              </a:rPr>
              <a:t> is a command line tool for monitoring </a:t>
            </a:r>
            <a:r>
              <a:rPr lang="en-IN" sz="2400" b="1" dirty="0">
                <a:latin typeface="Calibri" panose="020F0502020204030204" pitchFamily="34" charset="0"/>
                <a:cs typeface="Calibri" panose="020F0502020204030204" pitchFamily="34" charset="0"/>
              </a:rPr>
              <a:t>incoming</a:t>
            </a:r>
            <a:r>
              <a:rPr lang="en-IN" sz="2400" dirty="0">
                <a:latin typeface="Calibri" panose="020F0502020204030204" pitchFamily="34" charset="0"/>
                <a:cs typeface="Calibri" panose="020F0502020204030204" pitchFamily="34" charset="0"/>
              </a:rPr>
              <a:t> and </a:t>
            </a:r>
            <a:r>
              <a:rPr lang="en-IN" sz="2400" b="1" dirty="0">
                <a:latin typeface="Calibri" panose="020F0502020204030204" pitchFamily="34" charset="0"/>
                <a:cs typeface="Calibri" panose="020F0502020204030204" pitchFamily="34" charset="0"/>
              </a:rPr>
              <a:t>outgoing network</a:t>
            </a:r>
            <a:r>
              <a:rPr lang="en-IN" sz="2400" dirty="0">
                <a:latin typeface="Calibri" panose="020F0502020204030204" pitchFamily="34" charset="0"/>
                <a:cs typeface="Calibri" panose="020F0502020204030204" pitchFamily="34" charset="0"/>
              </a:rPr>
              <a:t> packets statistics as well as interface statistics. It is very useful tool for every system administrator to monitor network performance and troubleshoot network related problems</a:t>
            </a:r>
          </a:p>
        </p:txBody>
      </p:sp>
      <p:pic>
        <p:nvPicPr>
          <p:cNvPr id="5" name="Picture 4"/>
          <p:cNvPicPr>
            <a:picLocks noChangeAspect="1"/>
          </p:cNvPicPr>
          <p:nvPr/>
        </p:nvPicPr>
        <p:blipFill>
          <a:blip r:embed="rId2"/>
          <a:stretch>
            <a:fillRect/>
          </a:stretch>
        </p:blipFill>
        <p:spPr>
          <a:xfrm>
            <a:off x="1616966" y="2514601"/>
            <a:ext cx="8898634" cy="3242895"/>
          </a:xfrm>
          <a:prstGeom prst="rect">
            <a:avLst/>
          </a:prstGeom>
        </p:spPr>
      </p:pic>
    </p:spTree>
    <p:extLst>
      <p:ext uri="{BB962C8B-B14F-4D97-AF65-F5344CB8AC3E}">
        <p14:creationId xmlns:p14="http://schemas.microsoft.com/office/powerpoint/2010/main" val="23447463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152400"/>
            <a:ext cx="4108241"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Network Commands</a:t>
            </a:r>
          </a:p>
        </p:txBody>
      </p:sp>
      <p:sp>
        <p:nvSpPr>
          <p:cNvPr id="4" name="Rectangle 3"/>
          <p:cNvSpPr/>
          <p:nvPr/>
        </p:nvSpPr>
        <p:spPr>
          <a:xfrm>
            <a:off x="1637360" y="646644"/>
            <a:ext cx="9030641" cy="4093428"/>
          </a:xfrm>
          <a:prstGeom prst="rect">
            <a:avLst/>
          </a:prstGeom>
        </p:spPr>
        <p:txBody>
          <a:bodyPr wrap="square">
            <a:spAutoFit/>
          </a:bodyPr>
          <a:lstStyle/>
          <a:p>
            <a:r>
              <a:rPr lang="en-IN" sz="2000" b="1" dirty="0" err="1">
                <a:latin typeface="Calibri" panose="020F0502020204030204" pitchFamily="34" charset="0"/>
                <a:cs typeface="Calibri" panose="020F0502020204030204" pitchFamily="34" charset="0"/>
              </a:rPr>
              <a:t>ssh</a:t>
            </a:r>
            <a:r>
              <a:rPr lang="en-IN" sz="2000" b="1" dirty="0">
                <a:latin typeface="Calibri" panose="020F0502020204030204" pitchFamily="34" charset="0"/>
                <a:cs typeface="Calibri" panose="020F0502020204030204" pitchFamily="34" charset="0"/>
              </a:rPr>
              <a:t> [options] host [command]</a:t>
            </a:r>
          </a:p>
          <a:p>
            <a:r>
              <a:rPr lang="en-IN" sz="2000" dirty="0">
                <a:latin typeface="Calibri" panose="020F0502020204030204" pitchFamily="34" charset="0"/>
                <a:cs typeface="Calibri" panose="020F0502020204030204" pitchFamily="34" charset="0"/>
              </a:rPr>
              <a:t>The </a:t>
            </a:r>
            <a:r>
              <a:rPr lang="en-IN" sz="2000" dirty="0" err="1">
                <a:latin typeface="Calibri" panose="020F0502020204030204" pitchFamily="34" charset="0"/>
                <a:cs typeface="Calibri" panose="020F0502020204030204" pitchFamily="34" charset="0"/>
              </a:rPr>
              <a:t>ssh</a:t>
            </a:r>
            <a:r>
              <a:rPr lang="en-IN" sz="2000" dirty="0">
                <a:latin typeface="Calibri" panose="020F0502020204030204" pitchFamily="34" charset="0"/>
                <a:cs typeface="Calibri" panose="020F0502020204030204" pitchFamily="34" charset="0"/>
              </a:rPr>
              <a:t> (Secure Shell) program securely logs you into a remote machine where you already have an account:</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ssh</a:t>
            </a:r>
            <a:r>
              <a:rPr lang="en-IN" sz="2000" b="1" dirty="0">
                <a:latin typeface="Calibri" panose="020F0502020204030204" pitchFamily="34" charset="0"/>
                <a:cs typeface="Calibri" panose="020F0502020204030204" pitchFamily="34" charset="0"/>
              </a:rPr>
              <a:t> remote.example.com</a:t>
            </a:r>
          </a:p>
          <a:p>
            <a:r>
              <a:rPr lang="en-IN" sz="2000" dirty="0">
                <a:latin typeface="Calibri" panose="020F0502020204030204" pitchFamily="34" charset="0"/>
                <a:cs typeface="Calibri" panose="020F0502020204030204" pitchFamily="34" charset="0"/>
              </a:rPr>
              <a:t>Alternatively, it can invoke a program on that remote machine</a:t>
            </a:r>
          </a:p>
          <a:p>
            <a:r>
              <a:rPr lang="en-IN" sz="2000" dirty="0">
                <a:latin typeface="Calibri" panose="020F0502020204030204" pitchFamily="34" charset="0"/>
                <a:cs typeface="Calibri" panose="020F0502020204030204" pitchFamily="34" charset="0"/>
              </a:rPr>
              <a:t>without logging you in:</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ssh</a:t>
            </a:r>
            <a:r>
              <a:rPr lang="en-IN" sz="2000" b="1" dirty="0">
                <a:latin typeface="Calibri" panose="020F0502020204030204" pitchFamily="34" charset="0"/>
                <a:cs typeface="Calibri" panose="020F0502020204030204" pitchFamily="34" charset="0"/>
              </a:rPr>
              <a:t> remote.example.com who</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a:t>
            </a:r>
            <a:r>
              <a:rPr lang="en-IN" sz="2000" b="1" dirty="0" err="1">
                <a:latin typeface="Calibri" panose="020F0502020204030204" pitchFamily="34" charset="0"/>
                <a:cs typeface="Calibri" panose="020F0502020204030204" pitchFamily="34" charset="0"/>
              </a:rPr>
              <a:t>ssh</a:t>
            </a:r>
            <a:r>
              <a:rPr lang="en-IN" sz="2000" b="1" dirty="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hlinkClick r:id="rId2"/>
              </a:rPr>
              <a:t>smith@server.example.com</a:t>
            </a:r>
            <a:r>
              <a:rPr lang="en-IN" sz="2000" b="1" dirty="0">
                <a:latin typeface="Calibri" panose="020F0502020204030204" pitchFamily="34" charset="0"/>
                <a:cs typeface="Calibri" panose="020F0502020204030204" pitchFamily="34" charset="0"/>
              </a:rPr>
              <a:t> specify the user smith while connecting</a:t>
            </a:r>
          </a:p>
          <a:p>
            <a:endParaRPr lang="en-IN" sz="2000" b="1" dirty="0">
              <a:latin typeface="Calibri" panose="020F0502020204030204" pitchFamily="34" charset="0"/>
              <a:cs typeface="Calibri" panose="020F0502020204030204" pitchFamily="34" charset="0"/>
            </a:endParaRPr>
          </a:p>
          <a:p>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24455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152400"/>
            <a:ext cx="6781800" cy="523220"/>
          </a:xfrm>
          <a:prstGeom prst="rect">
            <a:avLst/>
          </a:prstGeom>
        </p:spPr>
        <p:txBody>
          <a:bodyPr wrap="square">
            <a:spAutoFit/>
          </a:bodyPr>
          <a:lstStyle/>
          <a:p>
            <a:r>
              <a:rPr lang="en-IN" sz="2800" b="1" dirty="0">
                <a:latin typeface="Calibri" panose="020F0502020204030204" pitchFamily="34" charset="0"/>
                <a:cs typeface="Calibri" panose="020F0502020204030204" pitchFamily="34" charset="0"/>
              </a:rPr>
              <a:t>Network Commands</a:t>
            </a:r>
          </a:p>
        </p:txBody>
      </p:sp>
      <p:sp>
        <p:nvSpPr>
          <p:cNvPr id="4" name="Rectangle 3"/>
          <p:cNvSpPr/>
          <p:nvPr/>
        </p:nvSpPr>
        <p:spPr>
          <a:xfrm>
            <a:off x="1637360" y="646644"/>
            <a:ext cx="9030641" cy="5078313"/>
          </a:xfrm>
          <a:prstGeom prst="rect">
            <a:avLst/>
          </a:prstGeom>
        </p:spPr>
        <p:txBody>
          <a:bodyPr wrap="square">
            <a:spAutoFit/>
          </a:bodyPr>
          <a:lstStyle/>
          <a:p>
            <a:r>
              <a:rPr lang="en-IN" b="1" dirty="0" err="1">
                <a:latin typeface="Calibri" panose="020F0502020204030204" pitchFamily="34" charset="0"/>
                <a:cs typeface="Calibri" panose="020F0502020204030204" pitchFamily="34" charset="0"/>
              </a:rPr>
              <a:t>scp</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local_spec</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remote_spec</a:t>
            </a:r>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a:t>
            </a:r>
            <a:r>
              <a:rPr lang="en-IN" dirty="0" err="1">
                <a:latin typeface="Calibri" panose="020F0502020204030204" pitchFamily="34" charset="0"/>
                <a:cs typeface="Calibri" panose="020F0502020204030204" pitchFamily="34" charset="0"/>
              </a:rPr>
              <a:t>scp</a:t>
            </a:r>
            <a:r>
              <a:rPr lang="en-IN" dirty="0">
                <a:latin typeface="Calibri" panose="020F0502020204030204" pitchFamily="34" charset="0"/>
                <a:cs typeface="Calibri" panose="020F0502020204030204" pitchFamily="34" charset="0"/>
              </a:rPr>
              <a:t> (secure copy) command copies files and directories from one computer to another in batch. </a:t>
            </a:r>
          </a:p>
          <a:p>
            <a:r>
              <a:rPr lang="en-IN" dirty="0">
                <a:latin typeface="Calibri" panose="020F0502020204030204" pitchFamily="34" charset="0"/>
                <a:cs typeface="Calibri" panose="020F0502020204030204" pitchFamily="34" charset="0"/>
              </a:rPr>
              <a:t>It encrypts all communication between the two machines.</a:t>
            </a: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As a simple example, </a:t>
            </a:r>
            <a:r>
              <a:rPr lang="en-IN" dirty="0" err="1">
                <a:latin typeface="Calibri" panose="020F0502020204030204" pitchFamily="34" charset="0"/>
                <a:cs typeface="Calibri" panose="020F0502020204030204" pitchFamily="34" charset="0"/>
              </a:rPr>
              <a:t>scp</a:t>
            </a:r>
            <a:r>
              <a:rPr lang="en-IN" dirty="0">
                <a:latin typeface="Calibri" panose="020F0502020204030204" pitchFamily="34" charset="0"/>
                <a:cs typeface="Calibri" panose="020F0502020204030204" pitchFamily="34" charset="0"/>
              </a:rPr>
              <a:t> can copy a local file to a remote machine: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scp</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myfile</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remote.example.com:newfile</a:t>
            </a:r>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recursively copy a directory to a remote machine: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scp</a:t>
            </a:r>
            <a:r>
              <a:rPr lang="en-IN" b="1" dirty="0">
                <a:latin typeface="Calibri" panose="020F0502020204030204" pitchFamily="34" charset="0"/>
                <a:cs typeface="Calibri" panose="020F0502020204030204" pitchFamily="34" charset="0"/>
              </a:rPr>
              <a:t> -r </a:t>
            </a:r>
            <a:r>
              <a:rPr lang="en-IN" b="1" dirty="0" err="1">
                <a:latin typeface="Calibri" panose="020F0502020204030204" pitchFamily="34" charset="0"/>
                <a:cs typeface="Calibri" panose="020F0502020204030204" pitchFamily="34" charset="0"/>
              </a:rPr>
              <a:t>mydir</a:t>
            </a:r>
            <a:r>
              <a:rPr lang="en-IN" b="1" dirty="0">
                <a:latin typeface="Calibri" panose="020F0502020204030204" pitchFamily="34" charset="0"/>
                <a:cs typeface="Calibri" panose="020F0502020204030204" pitchFamily="34" charset="0"/>
              </a:rPr>
              <a:t> remote.example.com:</a:t>
            </a: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copy a remote file to your local machine: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scp</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remote.example.com:myfile</a:t>
            </a:r>
            <a:r>
              <a:rPr lang="en-IN" b="1" dirty="0">
                <a:latin typeface="Calibri" panose="020F0502020204030204" pitchFamily="34" charset="0"/>
                <a:cs typeface="Calibri" panose="020F0502020204030204" pitchFamily="34" charset="0"/>
              </a:rPr>
              <a:t> .</a:t>
            </a: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or recursively copy a remote directory to your local machine: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scp</a:t>
            </a:r>
            <a:r>
              <a:rPr lang="en-IN" b="1" dirty="0">
                <a:latin typeface="Calibri" panose="020F0502020204030204" pitchFamily="34" charset="0"/>
                <a:cs typeface="Calibri" panose="020F0502020204030204" pitchFamily="34" charset="0"/>
              </a:rPr>
              <a:t> -r </a:t>
            </a:r>
            <a:r>
              <a:rPr lang="en-IN" b="1" dirty="0" err="1">
                <a:latin typeface="Calibri" panose="020F0502020204030204" pitchFamily="34" charset="0"/>
                <a:cs typeface="Calibri" panose="020F0502020204030204" pitchFamily="34" charset="0"/>
              </a:rPr>
              <a:t>remote.example.com:mydir</a:t>
            </a:r>
            <a:r>
              <a:rPr lang="en-IN" b="1" dirty="0">
                <a:latin typeface="Calibri" panose="020F0502020204030204" pitchFamily="34" charset="0"/>
                <a:cs typeface="Calibri" panose="020F0502020204030204" pitchFamily="34" charset="0"/>
              </a:rPr>
              <a:t> .</a:t>
            </a:r>
          </a:p>
          <a:p>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7495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152400"/>
            <a:ext cx="6781800" cy="523220"/>
          </a:xfrm>
          <a:prstGeom prst="rect">
            <a:avLst/>
          </a:prstGeom>
        </p:spPr>
        <p:txBody>
          <a:bodyPr wrap="square">
            <a:spAutoFit/>
          </a:bodyPr>
          <a:lstStyle/>
          <a:p>
            <a:r>
              <a:rPr lang="en-IN" sz="2800" b="1" dirty="0">
                <a:latin typeface="Calibri" panose="020F0502020204030204" pitchFamily="34" charset="0"/>
                <a:cs typeface="Calibri" panose="020F0502020204030204" pitchFamily="34" charset="0"/>
              </a:rPr>
              <a:t>Boot and Shutdown</a:t>
            </a:r>
          </a:p>
        </p:txBody>
      </p:sp>
      <p:sp>
        <p:nvSpPr>
          <p:cNvPr id="4" name="Rectangle 3"/>
          <p:cNvSpPr/>
          <p:nvPr/>
        </p:nvSpPr>
        <p:spPr>
          <a:xfrm>
            <a:off x="1637360" y="646643"/>
            <a:ext cx="9030641" cy="2862322"/>
          </a:xfrm>
          <a:prstGeom prst="rect">
            <a:avLst/>
          </a:prstGeom>
        </p:spPr>
        <p:txBody>
          <a:bodyPr wrap="square">
            <a:spAutoFit/>
          </a:bodyPr>
          <a:lstStyle/>
          <a:p>
            <a:r>
              <a:rPr lang="en-IN" b="1" dirty="0">
                <a:latin typeface="Calibri" panose="020F0502020204030204" pitchFamily="34" charset="0"/>
                <a:cs typeface="Calibri" panose="020F0502020204030204" pitchFamily="34" charset="0"/>
              </a:rPr>
              <a:t>$</a:t>
            </a:r>
            <a:r>
              <a:rPr lang="en-IN" b="1" dirty="0" err="1">
                <a:latin typeface="Calibri" panose="020F0502020204030204" pitchFamily="34" charset="0"/>
                <a:cs typeface="Calibri" panose="020F0502020204030204" pitchFamily="34" charset="0"/>
              </a:rPr>
              <a:t>init</a:t>
            </a:r>
            <a:r>
              <a:rPr lang="en-IN" b="1" dirty="0">
                <a:latin typeface="Calibri" panose="020F0502020204030204" pitchFamily="34" charset="0"/>
                <a:cs typeface="Calibri" panose="020F0502020204030204" pitchFamily="34" charset="0"/>
              </a:rPr>
              <a:t> 0		- shutdown</a:t>
            </a:r>
          </a:p>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$inti 6		-restart</a:t>
            </a:r>
          </a:p>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a:t>
            </a:r>
            <a:r>
              <a:rPr lang="en-IN" b="1" dirty="0" err="1">
                <a:latin typeface="Calibri" panose="020F0502020204030204" pitchFamily="34" charset="0"/>
                <a:cs typeface="Calibri" panose="020F0502020204030204" pitchFamily="34" charset="0"/>
              </a:rPr>
              <a:t>sudo</a:t>
            </a:r>
            <a:r>
              <a:rPr lang="en-IN" b="1" dirty="0">
                <a:latin typeface="Calibri" panose="020F0502020204030204" pitchFamily="34" charset="0"/>
                <a:cs typeface="Calibri" panose="020F0502020204030204" pitchFamily="34" charset="0"/>
              </a:rPr>
              <a:t> shutdown -h 09:30 "Going down for scheduled maintenance.</a:t>
            </a:r>
          </a:p>
          <a:p>
            <a:r>
              <a:rPr lang="en-IN" b="1" dirty="0">
                <a:latin typeface="Calibri" panose="020F0502020204030204" pitchFamily="34" charset="0"/>
                <a:cs typeface="Calibri" panose="020F0502020204030204" pitchFamily="34" charset="0"/>
              </a:rPr>
              <a:t>Expected downtime is 1 hour.“</a:t>
            </a:r>
          </a:p>
          <a:p>
            <a:r>
              <a:rPr lang="en-IN" b="1" dirty="0">
                <a:latin typeface="Calibri" panose="020F0502020204030204" pitchFamily="34" charset="0"/>
                <a:cs typeface="Calibri" panose="020F0502020204030204" pitchFamily="34" charset="0"/>
              </a:rPr>
              <a:t>	h stands for Halt</a:t>
            </a:r>
          </a:p>
          <a:p>
            <a:r>
              <a:rPr lang="en-IN" b="1" dirty="0">
                <a:latin typeface="Calibri" panose="020F0502020204030204" pitchFamily="34" charset="0"/>
                <a:cs typeface="Calibri" panose="020F0502020204030204" pitchFamily="34" charset="0"/>
              </a:rPr>
              <a:t>$</a:t>
            </a:r>
            <a:r>
              <a:rPr lang="en-IN" b="1" dirty="0" err="1">
                <a:latin typeface="Calibri" panose="020F0502020204030204" pitchFamily="34" charset="0"/>
                <a:cs typeface="Calibri" panose="020F0502020204030204" pitchFamily="34" charset="0"/>
              </a:rPr>
              <a:t>sudo</a:t>
            </a:r>
            <a:r>
              <a:rPr lang="en-IN" b="1" dirty="0">
                <a:latin typeface="Calibri" panose="020F0502020204030204" pitchFamily="34" charset="0"/>
                <a:cs typeface="Calibri" panose="020F0502020204030204" pitchFamily="34" charset="0"/>
              </a:rPr>
              <a:t> shutdown –r </a:t>
            </a:r>
          </a:p>
          <a:p>
            <a:r>
              <a:rPr lang="en-IN" b="1" dirty="0">
                <a:latin typeface="Calibri" panose="020F0502020204030204" pitchFamily="34" charset="0"/>
                <a:cs typeface="Calibri" panose="020F0502020204030204" pitchFamily="34" charset="0"/>
              </a:rPr>
              <a:t>	r is for Restart</a:t>
            </a:r>
          </a:p>
          <a:p>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1468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01" y="4876800"/>
            <a:ext cx="2514599" cy="1844040"/>
          </a:xfrm>
          <a:prstGeom prst="rect">
            <a:avLst/>
          </a:prstGeom>
        </p:spPr>
      </p:pic>
      <p:sp>
        <p:nvSpPr>
          <p:cNvPr id="14337" name="Text Box 1"/>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lang="en-US" sz="3600" b="1" dirty="0">
                <a:solidFill>
                  <a:schemeClr val="bg1"/>
                </a:solidFill>
                <a:latin typeface="Calibri" panose="020F0502020204030204" pitchFamily="34" charset="0"/>
                <a:cs typeface="Calibri" panose="020F0502020204030204" pitchFamily="34" charset="0"/>
              </a:rPr>
              <a:t>Identifying file type </a:t>
            </a:r>
          </a:p>
          <a:p>
            <a:pPr eaLnBrk="1" hangingPunct="1">
              <a:buClrTx/>
              <a:buFontTx/>
              <a:buNone/>
            </a:pPr>
            <a:endParaRPr lang="en-US" sz="3600" b="1" dirty="0">
              <a:solidFill>
                <a:schemeClr val="bg1"/>
              </a:solidFill>
              <a:latin typeface="Calibri" panose="020F0502020204030204" pitchFamily="34" charset="0"/>
              <a:cs typeface="Calibri" panose="020F0502020204030204" pitchFamily="34" charset="0"/>
            </a:endParaRPr>
          </a:p>
        </p:txBody>
      </p:sp>
      <p:sp>
        <p:nvSpPr>
          <p:cNvPr id="2" name="Rectangle 1"/>
          <p:cNvSpPr/>
          <p:nvPr/>
        </p:nvSpPr>
        <p:spPr>
          <a:xfrm>
            <a:off x="1524000" y="609601"/>
            <a:ext cx="9144000" cy="6370975"/>
          </a:xfrm>
          <a:prstGeom prst="rect">
            <a:avLst/>
          </a:prstGeom>
        </p:spPr>
        <p:txBody>
          <a:bodyPr wrap="square">
            <a:spAutoFit/>
          </a:bodyPr>
          <a:lstStyle/>
          <a:p>
            <a:r>
              <a:rPr lang="en-US" sz="2400" dirty="0">
                <a:latin typeface="Calibri" panose="020F0502020204030204" pitchFamily="34" charset="0"/>
              </a:rPr>
              <a:t>There are 2 types of device files .</a:t>
            </a:r>
          </a:p>
          <a:p>
            <a:endParaRPr lang="en-US" sz="2400" dirty="0">
              <a:latin typeface="Calibri" panose="020F0502020204030204" pitchFamily="34" charset="0"/>
            </a:endParaRPr>
          </a:p>
          <a:p>
            <a:r>
              <a:rPr lang="en-US" sz="2400" b="1" dirty="0">
                <a:latin typeface="Calibri" panose="020F0502020204030204" pitchFamily="34" charset="0"/>
              </a:rPr>
              <a:t>iv&gt; Character Files</a:t>
            </a:r>
            <a:r>
              <a:rPr lang="en-US" sz="2400" dirty="0">
                <a:latin typeface="Calibri" panose="020F0502020204030204" pitchFamily="34" charset="0"/>
              </a:rPr>
              <a:t>		(represented as 'c' in </a:t>
            </a:r>
            <a:r>
              <a:rPr lang="en-US" sz="2400" dirty="0" err="1">
                <a:latin typeface="Calibri" panose="020F0502020204030204" pitchFamily="34" charset="0"/>
              </a:rPr>
              <a:t>ls</a:t>
            </a:r>
            <a:r>
              <a:rPr lang="en-US" sz="2400" dirty="0">
                <a:latin typeface="Calibri" panose="020F0502020204030204" pitchFamily="34" charset="0"/>
              </a:rPr>
              <a:t> -l o/p ) Kernel communicates with these devices in </a:t>
            </a:r>
            <a:r>
              <a:rPr lang="en-US" sz="2400" dirty="0" err="1">
                <a:latin typeface="Calibri" panose="020F0502020204030204" pitchFamily="34" charset="0"/>
              </a:rPr>
              <a:t>charector</a:t>
            </a:r>
            <a:r>
              <a:rPr lang="en-US" sz="2400" dirty="0">
                <a:latin typeface="Calibri" panose="020F0502020204030204" pitchFamily="34" charset="0"/>
              </a:rPr>
              <a:t> size data (1byte).</a:t>
            </a:r>
          </a:p>
          <a:p>
            <a:endParaRPr lang="en-US" sz="2400" b="1" dirty="0">
              <a:latin typeface="Calibri" panose="020F0502020204030204" pitchFamily="34" charset="0"/>
            </a:endParaRPr>
          </a:p>
          <a:p>
            <a:r>
              <a:rPr lang="en-US" sz="2400" b="1" dirty="0">
                <a:latin typeface="Calibri" panose="020F0502020204030204" pitchFamily="34" charset="0"/>
              </a:rPr>
              <a:t>v&gt; Block Files	</a:t>
            </a:r>
            <a:r>
              <a:rPr lang="en-US" sz="2400" dirty="0">
                <a:latin typeface="Calibri" panose="020F0502020204030204" pitchFamily="34" charset="0"/>
              </a:rPr>
              <a:t>			(represented as 'b' in </a:t>
            </a:r>
            <a:r>
              <a:rPr lang="en-US" sz="2400" dirty="0" err="1">
                <a:latin typeface="Calibri" panose="020F0502020204030204" pitchFamily="34" charset="0"/>
              </a:rPr>
              <a:t>ls</a:t>
            </a:r>
            <a:r>
              <a:rPr lang="en-US" sz="2400" dirty="0">
                <a:latin typeface="Calibri" panose="020F0502020204030204" pitchFamily="34" charset="0"/>
              </a:rPr>
              <a:t> -l o/p ) Kernel communicates with these devices in block size data (512byte).</a:t>
            </a: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b="1" dirty="0">
                <a:latin typeface="Calibri" panose="020F0502020204030204" pitchFamily="34" charset="0"/>
              </a:rPr>
              <a:t>vi&gt; Socket Files</a:t>
            </a:r>
            <a:r>
              <a:rPr lang="en-US" sz="2400" dirty="0">
                <a:latin typeface="Calibri" panose="020F0502020204030204" pitchFamily="34" charset="0"/>
              </a:rPr>
              <a:t>			(represented as 's' in </a:t>
            </a:r>
            <a:r>
              <a:rPr lang="en-US" sz="2400" dirty="0" err="1">
                <a:latin typeface="Calibri" panose="020F0502020204030204" pitchFamily="34" charset="0"/>
              </a:rPr>
              <a:t>ls</a:t>
            </a:r>
            <a:r>
              <a:rPr lang="en-US" sz="2400" dirty="0">
                <a:latin typeface="Calibri" panose="020F0502020204030204" pitchFamily="34" charset="0"/>
              </a:rPr>
              <a:t> -l o/p  Used for communication .</a:t>
            </a: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b="1" dirty="0">
                <a:latin typeface="Calibri" panose="020F0502020204030204" pitchFamily="34" charset="0"/>
              </a:rPr>
              <a:t>vii&gt; Pipe Files</a:t>
            </a:r>
            <a:r>
              <a:rPr lang="en-US" sz="2400" dirty="0">
                <a:latin typeface="Calibri" panose="020F0502020204030204" pitchFamily="34" charset="0"/>
              </a:rPr>
              <a:t>				(represented as 'p' in </a:t>
            </a:r>
            <a:r>
              <a:rPr lang="en-US" sz="2400" dirty="0" err="1">
                <a:latin typeface="Calibri" panose="020F0502020204030204" pitchFamily="34" charset="0"/>
              </a:rPr>
              <a:t>ls</a:t>
            </a:r>
            <a:r>
              <a:rPr lang="en-US" sz="2400" dirty="0">
                <a:latin typeface="Calibri" panose="020F0502020204030204" pitchFamily="34" charset="0"/>
              </a:rPr>
              <a:t> -l o/p )</a:t>
            </a: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p:txBody>
      </p:sp>
    </p:spTree>
    <p:extLst>
      <p:ext uri="{BB962C8B-B14F-4D97-AF65-F5344CB8AC3E}">
        <p14:creationId xmlns:p14="http://schemas.microsoft.com/office/powerpoint/2010/main" val="11086854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98749" y="914401"/>
            <a:ext cx="7239000" cy="4200525"/>
          </a:xfrm>
          <a:prstGeom prst="rect">
            <a:avLst/>
          </a:prstGeom>
        </p:spPr>
      </p:pic>
      <p:sp>
        <p:nvSpPr>
          <p:cNvPr id="4" name="Rectangle 3"/>
          <p:cNvSpPr/>
          <p:nvPr/>
        </p:nvSpPr>
        <p:spPr>
          <a:xfrm>
            <a:off x="3954464" y="26086"/>
            <a:ext cx="6713537" cy="646331"/>
          </a:xfrm>
          <a:prstGeom prst="rect">
            <a:avLst/>
          </a:prstGeom>
        </p:spPr>
        <p:txBody>
          <a:bodyPr wrap="square">
            <a:spAutoFit/>
          </a:bodyPr>
          <a:lstStyle/>
          <a:p>
            <a:r>
              <a:rPr lang="en-IN" sz="3600" b="1" dirty="0">
                <a:latin typeface="Calibri" panose="020F0502020204030204" pitchFamily="34" charset="0"/>
                <a:cs typeface="Calibri" panose="020F0502020204030204" pitchFamily="34" charset="0"/>
              </a:rPr>
              <a:t>Log files</a:t>
            </a:r>
          </a:p>
        </p:txBody>
      </p:sp>
    </p:spTree>
    <p:extLst>
      <p:ext uri="{BB962C8B-B14F-4D97-AF65-F5344CB8AC3E}">
        <p14:creationId xmlns:p14="http://schemas.microsoft.com/office/powerpoint/2010/main" val="659305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3390" y="-38637"/>
            <a:ext cx="6713536" cy="646331"/>
          </a:xfrm>
          <a:prstGeom prst="rect">
            <a:avLst/>
          </a:prstGeom>
        </p:spPr>
        <p:txBody>
          <a:bodyPr wrap="square">
            <a:spAutoFit/>
          </a:bodyPr>
          <a:lstStyle/>
          <a:p>
            <a:r>
              <a:rPr lang="en-IN" sz="3600" b="1" dirty="0">
                <a:latin typeface="Calibri" panose="020F0502020204030204" pitchFamily="34" charset="0"/>
                <a:cs typeface="Calibri" panose="020F0502020204030204" pitchFamily="34" charset="0"/>
              </a:rPr>
              <a:t>Servers</a:t>
            </a:r>
          </a:p>
        </p:txBody>
      </p:sp>
      <p:sp>
        <p:nvSpPr>
          <p:cNvPr id="4" name="Rectangle 3"/>
          <p:cNvSpPr/>
          <p:nvPr/>
        </p:nvSpPr>
        <p:spPr>
          <a:xfrm>
            <a:off x="1524000" y="914400"/>
            <a:ext cx="4572000" cy="2677656"/>
          </a:xfrm>
          <a:prstGeom prst="rect">
            <a:avLst/>
          </a:prstGeom>
        </p:spPr>
        <p:txBody>
          <a:bodyPr>
            <a:spAutoFit/>
          </a:bodyPr>
          <a:lstStyle/>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Samba Sever</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Web server</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Application server</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NFS server</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DNS</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DHCP</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Database server</a:t>
            </a:r>
          </a:p>
        </p:txBody>
      </p:sp>
    </p:spTree>
    <p:extLst>
      <p:ext uri="{BB962C8B-B14F-4D97-AF65-F5344CB8AC3E}">
        <p14:creationId xmlns:p14="http://schemas.microsoft.com/office/powerpoint/2010/main" val="1871317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886200" y="-21491"/>
            <a:ext cx="6781800" cy="559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lang="en-US" sz="3600" b="1" dirty="0">
                <a:solidFill>
                  <a:schemeClr val="bg1"/>
                </a:solidFill>
                <a:latin typeface="Calibri" panose="020F0502020204030204" pitchFamily="34" charset="0"/>
                <a:cs typeface="Calibri" panose="020F0502020204030204" pitchFamily="34" charset="0"/>
              </a:rPr>
              <a:t>Identifying file type </a:t>
            </a:r>
          </a:p>
        </p:txBody>
      </p:sp>
      <p:sp>
        <p:nvSpPr>
          <p:cNvPr id="2" name="Rectangle 1"/>
          <p:cNvSpPr/>
          <p:nvPr/>
        </p:nvSpPr>
        <p:spPr>
          <a:xfrm>
            <a:off x="2133601" y="3124201"/>
            <a:ext cx="9143999" cy="954107"/>
          </a:xfrm>
          <a:prstGeom prst="rect">
            <a:avLst/>
          </a:prstGeom>
        </p:spPr>
        <p:txBody>
          <a:bodyPr wrap="square">
            <a:spAutoFit/>
          </a:bodyPr>
          <a:lstStyle/>
          <a:p>
            <a:r>
              <a:rPr lang="en-US" sz="2800" dirty="0">
                <a:latin typeface="Calibri" panose="020F0502020204030204" pitchFamily="34" charset="0"/>
              </a:rPr>
              <a:t># file filename 		(To Determine the file type)</a:t>
            </a:r>
          </a:p>
          <a:p>
            <a:r>
              <a:rPr lang="en-US" sz="2800" dirty="0">
                <a:latin typeface="Calibri" panose="020F0502020204030204" pitchFamily="34" charset="0"/>
              </a:rPr>
              <a:t># stat filename 		(To display file or file system status)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1" y="909329"/>
            <a:ext cx="2514599" cy="1844040"/>
          </a:xfrm>
          <a:prstGeom prst="rect">
            <a:avLst/>
          </a:prstGeom>
        </p:spPr>
      </p:pic>
    </p:spTree>
    <p:extLst>
      <p:ext uri="{BB962C8B-B14F-4D97-AF65-F5344CB8AC3E}">
        <p14:creationId xmlns:p14="http://schemas.microsoft.com/office/powerpoint/2010/main" val="32894950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buFontTx/>
              <a:buNone/>
            </a:pPr>
            <a:r>
              <a:rPr lang="en-US" sz="3600" b="1" dirty="0">
                <a:solidFill>
                  <a:srgbClr val="FFFFFF"/>
                </a:solidFill>
                <a:latin typeface="Calibri" panose="020F0502020204030204" pitchFamily="34" charset="0"/>
                <a:cs typeface="Calibri" panose="020F0502020204030204" pitchFamily="34" charset="0"/>
              </a:rPr>
              <a:t>Date, hwclock, calendar </a:t>
            </a:r>
          </a:p>
        </p:txBody>
      </p:sp>
      <p:sp>
        <p:nvSpPr>
          <p:cNvPr id="21506" name="Text Box 2"/>
          <p:cNvSpPr txBox="1">
            <a:spLocks noChangeArrowheads="1"/>
          </p:cNvSpPr>
          <p:nvPr/>
        </p:nvSpPr>
        <p:spPr bwMode="auto">
          <a:xfrm>
            <a:off x="1524001" y="609600"/>
            <a:ext cx="9143999"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2400" dirty="0">
                <a:latin typeface="Calibri" panose="020F0502020204030204" pitchFamily="34" charset="0"/>
                <a:cs typeface="Calibri" panose="020F0502020204030204" pitchFamily="34" charset="0"/>
              </a:rPr>
              <a:t>   # date 						(To </a:t>
            </a:r>
            <a:r>
              <a:rPr lang="en-US" sz="2400" dirty="0" err="1">
                <a:latin typeface="Calibri" panose="020F0502020204030204" pitchFamily="34" charset="0"/>
                <a:cs typeface="Calibri" panose="020F0502020204030204" pitchFamily="34" charset="0"/>
              </a:rPr>
              <a:t>to</a:t>
            </a:r>
            <a:r>
              <a:rPr lang="en-US" sz="2400" dirty="0">
                <a:latin typeface="Calibri" panose="020F0502020204030204" pitchFamily="34" charset="0"/>
                <a:cs typeface="Calibri" panose="020F0502020204030204" pitchFamily="34" charset="0"/>
              </a:rPr>
              <a:t> show current date &amp; time)</a:t>
            </a:r>
          </a:p>
          <a:p>
            <a:pPr>
              <a:buClrTx/>
              <a:buFontTx/>
              <a:buNone/>
            </a:pPr>
            <a:r>
              <a:rPr lang="en-US" sz="2400" dirty="0">
                <a:latin typeface="Calibri" panose="020F0502020204030204" pitchFamily="34" charset="0"/>
                <a:cs typeface="Calibri" panose="020F0502020204030204" pitchFamily="34" charset="0"/>
              </a:rPr>
              <a:t>   # date -s 12:00				(To change time)</a:t>
            </a:r>
          </a:p>
          <a:p>
            <a:pPr>
              <a:buClrTx/>
              <a:buFontTx/>
              <a:buNone/>
            </a:pPr>
            <a:r>
              <a:rPr lang="en-US" sz="2400" dirty="0">
                <a:latin typeface="Calibri" panose="020F0502020204030204" pitchFamily="34" charset="0"/>
                <a:cs typeface="Calibri" panose="020F0502020204030204" pitchFamily="34" charset="0"/>
              </a:rPr>
              <a:t>   # date -s YYYY-MM-DD		(To change date)</a:t>
            </a:r>
          </a:p>
          <a:p>
            <a:pPr>
              <a:buClrTx/>
              <a:buFontTx/>
              <a:buNone/>
            </a:pPr>
            <a:r>
              <a:rPr lang="en-US" sz="2400" dirty="0">
                <a:latin typeface="Calibri" panose="020F0502020204030204" pitchFamily="34" charset="0"/>
                <a:cs typeface="Calibri" panose="020F0502020204030204" pitchFamily="34" charset="0"/>
              </a:rPr>
              <a:t>   # date </a:t>
            </a:r>
            <a:r>
              <a:rPr lang="en-US" sz="2400" dirty="0" err="1">
                <a:latin typeface="Calibri" panose="020F0502020204030204" pitchFamily="34" charset="0"/>
                <a:cs typeface="Calibri" panose="020F0502020204030204" pitchFamily="34" charset="0"/>
              </a:rPr>
              <a:t>MMDDhhmmYYYY</a:t>
            </a:r>
            <a:r>
              <a:rPr lang="en-US" sz="2400" dirty="0">
                <a:latin typeface="Calibri" panose="020F0502020204030204" pitchFamily="34" charset="0"/>
                <a:cs typeface="Calibri" panose="020F0502020204030204" pitchFamily="34" charset="0"/>
              </a:rPr>
              <a:t>	(To change time &amp; date together)</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MM - Month </a:t>
            </a:r>
          </a:p>
          <a:p>
            <a:pPr>
              <a:buClrTx/>
              <a:buFontTx/>
              <a:buNone/>
            </a:pPr>
            <a:r>
              <a:rPr lang="en-US" sz="2400" dirty="0">
                <a:latin typeface="Calibri" panose="020F0502020204030204" pitchFamily="34" charset="0"/>
                <a:cs typeface="Calibri" panose="020F0502020204030204" pitchFamily="34" charset="0"/>
              </a:rPr>
              <a:t>	DD - date </a:t>
            </a:r>
          </a:p>
          <a:p>
            <a:pPr>
              <a:buClrTx/>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hh</a:t>
            </a:r>
            <a:r>
              <a:rPr lang="en-US" sz="2400" dirty="0">
                <a:latin typeface="Calibri" panose="020F0502020204030204" pitchFamily="34" charset="0"/>
                <a:cs typeface="Calibri" panose="020F0502020204030204" pitchFamily="34" charset="0"/>
              </a:rPr>
              <a:t> - hours</a:t>
            </a:r>
          </a:p>
          <a:p>
            <a:pPr>
              <a:buClrTx/>
              <a:buFontTx/>
              <a:buNone/>
            </a:pPr>
            <a:r>
              <a:rPr lang="en-US" sz="2400" dirty="0">
                <a:latin typeface="Calibri" panose="020F0502020204030204" pitchFamily="34" charset="0"/>
                <a:cs typeface="Calibri" panose="020F0502020204030204" pitchFamily="34" charset="0"/>
              </a:rPr>
              <a:t>	mm - minute</a:t>
            </a:r>
          </a:p>
          <a:p>
            <a:pPr>
              <a:buClrTx/>
              <a:buFontTx/>
              <a:buNone/>
            </a:pPr>
            <a:r>
              <a:rPr lang="en-US" sz="2400" dirty="0">
                <a:latin typeface="Calibri" panose="020F0502020204030204" pitchFamily="34" charset="0"/>
                <a:cs typeface="Calibri" panose="020F0502020204030204" pitchFamily="34" charset="0"/>
              </a:rPr>
              <a:t>	YY - years</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dirty="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1" y="2438400"/>
            <a:ext cx="2514599" cy="1844040"/>
          </a:xfrm>
          <a:prstGeom prst="rect">
            <a:avLst/>
          </a:prstGeom>
        </p:spPr>
      </p:pic>
    </p:spTree>
    <p:extLst>
      <p:ext uri="{BB962C8B-B14F-4D97-AF65-F5344CB8AC3E}">
        <p14:creationId xmlns:p14="http://schemas.microsoft.com/office/powerpoint/2010/main" val="28864503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85CFACF7-6CC9-4B93-9F09-DAE60EA96B61}" type="slidenum">
              <a:rPr lang="en-US" sz="1000"/>
              <a:pPr algn="r">
                <a:buClrTx/>
                <a:buFontTx/>
                <a:buNone/>
              </a:pPr>
              <a:t>14</a:t>
            </a:fld>
            <a:endParaRPr lang="en-US" sz="1000"/>
          </a:p>
        </p:txBody>
      </p:sp>
      <p:sp>
        <p:nvSpPr>
          <p:cNvPr id="22530" name="Text Box 2"/>
          <p:cNvSpPr txBox="1">
            <a:spLocks noChangeArrowheads="1"/>
          </p:cNvSpPr>
          <p:nvPr/>
        </p:nvSpPr>
        <p:spPr bwMode="auto">
          <a:xfrm>
            <a:off x="1524000" y="0"/>
            <a:ext cx="9118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a:buClrTx/>
              <a:buFontTx/>
              <a:buNone/>
            </a:pPr>
            <a:r>
              <a:rPr lang="en-US" sz="2800" b="1" dirty="0">
                <a:solidFill>
                  <a:srgbClr val="FFFFFF"/>
                </a:solidFill>
                <a:latin typeface="Calibri" panose="020F0502020204030204" pitchFamily="34" charset="0"/>
              </a:rPr>
              <a:t>Head, Tail and Word Count</a:t>
            </a:r>
          </a:p>
        </p:txBody>
      </p:sp>
      <p:sp>
        <p:nvSpPr>
          <p:cNvPr id="22531"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6443BF35-FCB8-44AC-94A2-726D144F6240}" type="slidenum">
              <a:rPr lang="en-US" sz="1000"/>
              <a:pPr algn="r">
                <a:buClrTx/>
                <a:buFontTx/>
                <a:buNone/>
              </a:pPr>
              <a:t>14</a:t>
            </a:fld>
            <a:endParaRPr lang="en-US" sz="1000"/>
          </a:p>
        </p:txBody>
      </p:sp>
      <p:sp>
        <p:nvSpPr>
          <p:cNvPr id="22532" name="Text Box 4"/>
          <p:cNvSpPr txBox="1">
            <a:spLocks noChangeArrowheads="1"/>
          </p:cNvSpPr>
          <p:nvPr/>
        </p:nvSpPr>
        <p:spPr bwMode="auto">
          <a:xfrm>
            <a:off x="1544392" y="609600"/>
            <a:ext cx="9144000" cy="574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dirty="0"/>
              <a:t># head filename          	(To read top 10 lines from a file)</a:t>
            </a:r>
          </a:p>
          <a:p>
            <a:pPr>
              <a:buClrTx/>
              <a:buFontTx/>
              <a:buNone/>
            </a:pPr>
            <a:r>
              <a:rPr lang="en-US" dirty="0"/>
              <a:t># head -n 15 filename 	(To read top 15 lines from a file)</a:t>
            </a:r>
          </a:p>
          <a:p>
            <a:pPr>
              <a:buClrTx/>
              <a:buFontTx/>
              <a:buNone/>
            </a:pPr>
            <a:endParaRPr lang="en-US" dirty="0"/>
          </a:p>
          <a:p>
            <a:pPr>
              <a:buClrTx/>
              <a:buFontTx/>
              <a:buNone/>
            </a:pPr>
            <a:r>
              <a:rPr lang="en-US" dirty="0"/>
              <a:t># tail filename           	(To read bottom 10 lines from a file)</a:t>
            </a:r>
          </a:p>
          <a:p>
            <a:pPr>
              <a:buClrTx/>
              <a:buFontTx/>
              <a:buNone/>
            </a:pPr>
            <a:r>
              <a:rPr lang="en-US" dirty="0"/>
              <a:t># tail -n 15 filename 		(To read bottom 15 lines from a file)</a:t>
            </a:r>
          </a:p>
          <a:p>
            <a:pPr>
              <a:buClrTx/>
              <a:buFontTx/>
              <a:buNone/>
            </a:pPr>
            <a:endParaRPr lang="en-US" dirty="0"/>
          </a:p>
          <a:p>
            <a:pPr>
              <a:buClrTx/>
              <a:buFontTx/>
              <a:buNone/>
            </a:pPr>
            <a:endParaRPr lang="en-US" dirty="0"/>
          </a:p>
          <a:p>
            <a:pPr>
              <a:buClrTx/>
              <a:buFontTx/>
              <a:buNone/>
            </a:pPr>
            <a:r>
              <a:rPr lang="en-US" dirty="0"/>
              <a:t># tail -f /</a:t>
            </a:r>
            <a:r>
              <a:rPr lang="en-US" dirty="0" err="1"/>
              <a:t>var</a:t>
            </a:r>
            <a:r>
              <a:rPr lang="en-US" dirty="0"/>
              <a:t>/log/message (This is will continuously show updates from the file until you pressed `</a:t>
            </a:r>
            <a:r>
              <a:rPr lang="en-US" dirty="0" err="1"/>
              <a:t>Ctrl+c</a:t>
            </a:r>
            <a:r>
              <a:rPr lang="en-US" dirty="0"/>
              <a:t>' 	</a:t>
            </a:r>
          </a:p>
          <a:p>
            <a:pPr>
              <a:buClrTx/>
              <a:buFontTx/>
              <a:buNone/>
            </a:pPr>
            <a:endParaRPr lang="en-US" dirty="0"/>
          </a:p>
          <a:p>
            <a:pPr>
              <a:buClrTx/>
              <a:buFontTx/>
              <a:buNone/>
            </a:pPr>
            <a:endParaRPr lang="en-US" dirty="0"/>
          </a:p>
          <a:p>
            <a:pPr>
              <a:buClrTx/>
              <a:buFontTx/>
              <a:buNone/>
            </a:pPr>
            <a:r>
              <a:rPr lang="en-US" dirty="0"/>
              <a:t> 	</a:t>
            </a:r>
          </a:p>
          <a:p>
            <a:pPr>
              <a:buClrTx/>
              <a:buFontTx/>
              <a:buNone/>
            </a:pPr>
            <a:r>
              <a:rPr lang="en-US" dirty="0"/>
              <a:t># </a:t>
            </a:r>
            <a:r>
              <a:rPr lang="en-US" dirty="0" err="1"/>
              <a:t>wc</a:t>
            </a:r>
            <a:r>
              <a:rPr lang="en-US" dirty="0"/>
              <a:t> filename (print the number of newlines, words, and bytes in files)</a:t>
            </a:r>
          </a:p>
        </p:txBody>
      </p:sp>
    </p:spTree>
    <p:extLst>
      <p:ext uri="{BB962C8B-B14F-4D97-AF65-F5344CB8AC3E}">
        <p14:creationId xmlns:p14="http://schemas.microsoft.com/office/powerpoint/2010/main" val="16302286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5697537" y="152400"/>
            <a:ext cx="2133600" cy="304800"/>
          </a:xfrm>
        </p:spPr>
        <p:txBody>
          <a:bodyPr vert="horz" wrap="square" lIns="90762" tIns="45383" rIns="90762" bIns="45383" numCol="1" anchor="ctr"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Vi Editor</a:t>
            </a:r>
          </a:p>
        </p:txBody>
      </p:sp>
      <p:sp>
        <p:nvSpPr>
          <p:cNvPr id="8" name="Rectangle 7"/>
          <p:cNvSpPr>
            <a:spLocks noChangeArrowheads="1"/>
          </p:cNvSpPr>
          <p:nvPr/>
        </p:nvSpPr>
        <p:spPr bwMode="auto">
          <a:xfrm>
            <a:off x="2438400" y="1676400"/>
            <a:ext cx="6629400" cy="4876800"/>
          </a:xfrm>
          <a:prstGeom prst="rect">
            <a:avLst/>
          </a:prstGeom>
          <a:solidFill>
            <a:srgbClr val="DDDDDD"/>
          </a:solidFill>
          <a:ln w="127000" cmpd="dbl">
            <a:solidFill>
              <a:schemeClr val="tx1"/>
            </a:solidFill>
            <a:miter lim="800000"/>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dirty="0"/>
          </a:p>
        </p:txBody>
      </p:sp>
      <p:sp>
        <p:nvSpPr>
          <p:cNvPr id="13" name="Oval 6"/>
          <p:cNvSpPr>
            <a:spLocks noChangeArrowheads="1"/>
          </p:cNvSpPr>
          <p:nvPr/>
        </p:nvSpPr>
        <p:spPr bwMode="auto">
          <a:xfrm>
            <a:off x="3657600" y="2286000"/>
            <a:ext cx="1219200" cy="1143000"/>
          </a:xfrm>
          <a:prstGeom prst="ellipse">
            <a:avLst/>
          </a:prstGeom>
          <a:solidFill>
            <a:srgbClr val="FFCC99"/>
          </a:solidFill>
          <a:ln w="38100">
            <a:solidFill>
              <a:schemeClr val="tx1"/>
            </a:solidFill>
            <a:round/>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sz="2000" b="1">
                <a:latin typeface="Comic Sans MS" panose="030F0702030302020204" pitchFamily="66" charset="0"/>
              </a:rPr>
              <a:t>Command</a:t>
            </a:r>
          </a:p>
          <a:p>
            <a:r>
              <a:rPr lang="en-US" sz="2000" b="1">
                <a:latin typeface="Comic Sans MS" panose="030F0702030302020204" pitchFamily="66" charset="0"/>
              </a:rPr>
              <a:t>Mode</a:t>
            </a:r>
          </a:p>
        </p:txBody>
      </p:sp>
      <p:sp>
        <p:nvSpPr>
          <p:cNvPr id="14" name="Oval 7"/>
          <p:cNvSpPr>
            <a:spLocks noChangeArrowheads="1"/>
          </p:cNvSpPr>
          <p:nvPr/>
        </p:nvSpPr>
        <p:spPr bwMode="auto">
          <a:xfrm>
            <a:off x="7315200" y="2286000"/>
            <a:ext cx="1219200" cy="1143000"/>
          </a:xfrm>
          <a:prstGeom prst="ellipse">
            <a:avLst/>
          </a:prstGeom>
          <a:solidFill>
            <a:srgbClr val="FFCC99"/>
          </a:solidFill>
          <a:ln w="38100">
            <a:solidFill>
              <a:schemeClr val="tx1"/>
            </a:solidFill>
            <a:round/>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sz="2000" b="1">
                <a:latin typeface="Comic Sans MS" panose="030F0702030302020204" pitchFamily="66" charset="0"/>
              </a:rPr>
              <a:t>Input</a:t>
            </a:r>
          </a:p>
          <a:p>
            <a:r>
              <a:rPr lang="en-US" sz="2000" b="1">
                <a:latin typeface="Comic Sans MS" panose="030F0702030302020204" pitchFamily="66" charset="0"/>
              </a:rPr>
              <a:t>Mode</a:t>
            </a:r>
          </a:p>
        </p:txBody>
      </p:sp>
      <p:sp>
        <p:nvSpPr>
          <p:cNvPr id="15" name="Oval 8"/>
          <p:cNvSpPr>
            <a:spLocks noChangeArrowheads="1"/>
          </p:cNvSpPr>
          <p:nvPr/>
        </p:nvSpPr>
        <p:spPr bwMode="auto">
          <a:xfrm>
            <a:off x="3657600" y="5181600"/>
            <a:ext cx="1295400" cy="1219200"/>
          </a:xfrm>
          <a:prstGeom prst="ellipse">
            <a:avLst/>
          </a:prstGeom>
          <a:solidFill>
            <a:srgbClr val="FFCC99"/>
          </a:solidFill>
          <a:ln w="38100">
            <a:solidFill>
              <a:schemeClr val="tx1"/>
            </a:solidFill>
            <a:round/>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sz="2000" b="1">
                <a:latin typeface="Comic Sans MS" panose="030F0702030302020204" pitchFamily="66" charset="0"/>
              </a:rPr>
              <a:t>Last-Line</a:t>
            </a:r>
          </a:p>
          <a:p>
            <a:r>
              <a:rPr lang="en-US" sz="2000" b="1">
                <a:latin typeface="Comic Sans MS" panose="030F0702030302020204" pitchFamily="66" charset="0"/>
              </a:rPr>
              <a:t>Mode</a:t>
            </a:r>
          </a:p>
        </p:txBody>
      </p:sp>
      <p:sp>
        <p:nvSpPr>
          <p:cNvPr id="16" name="AutoShape 10"/>
          <p:cNvSpPr>
            <a:spLocks noChangeArrowheads="1"/>
          </p:cNvSpPr>
          <p:nvPr/>
        </p:nvSpPr>
        <p:spPr bwMode="auto">
          <a:xfrm>
            <a:off x="2057400" y="2562226"/>
            <a:ext cx="16002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7" name="Text Box 13"/>
          <p:cNvSpPr txBox="1">
            <a:spLocks noChangeArrowheads="1"/>
          </p:cNvSpPr>
          <p:nvPr/>
        </p:nvSpPr>
        <p:spPr bwMode="auto">
          <a:xfrm>
            <a:off x="5375275" y="3794126"/>
            <a:ext cx="20193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sz="2000" b="1" dirty="0">
                <a:latin typeface="Comic Sans MS" panose="030F0702030302020204" pitchFamily="66" charset="0"/>
              </a:rPr>
              <a:t>Insert (</a:t>
            </a:r>
            <a:r>
              <a:rPr lang="en-US" sz="2000" b="1" dirty="0" err="1">
                <a:latin typeface="Comic Sans MS" panose="030F0702030302020204" pitchFamily="66" charset="0"/>
              </a:rPr>
              <a:t>i</a:t>
            </a:r>
            <a:r>
              <a:rPr lang="en-US" sz="2000" b="1" dirty="0">
                <a:latin typeface="Comic Sans MS" panose="030F0702030302020204" pitchFamily="66" charset="0"/>
              </a:rPr>
              <a:t>, I)</a:t>
            </a:r>
          </a:p>
          <a:p>
            <a:r>
              <a:rPr lang="en-US" sz="2000" b="1" dirty="0">
                <a:latin typeface="Comic Sans MS" panose="030F0702030302020204" pitchFamily="66" charset="0"/>
              </a:rPr>
              <a:t>Append (a, A),</a:t>
            </a:r>
          </a:p>
          <a:p>
            <a:r>
              <a:rPr lang="en-US" sz="2000" b="1" dirty="0">
                <a:latin typeface="Comic Sans MS" panose="030F0702030302020204" pitchFamily="66" charset="0"/>
              </a:rPr>
              <a:t>Open (o, O)</a:t>
            </a:r>
          </a:p>
          <a:p>
            <a:r>
              <a:rPr lang="en-US" sz="2000" b="1" dirty="0">
                <a:latin typeface="Comic Sans MS" panose="030F0702030302020204" pitchFamily="66" charset="0"/>
              </a:rPr>
              <a:t>Change (c),</a:t>
            </a:r>
          </a:p>
          <a:p>
            <a:r>
              <a:rPr lang="en-US" sz="2000" b="1" dirty="0">
                <a:latin typeface="Comic Sans MS" panose="030F0702030302020204" pitchFamily="66" charset="0"/>
              </a:rPr>
              <a:t>Replace (r, R)</a:t>
            </a:r>
          </a:p>
        </p:txBody>
      </p:sp>
      <p:sp>
        <p:nvSpPr>
          <p:cNvPr id="18" name="AutoShape 15"/>
          <p:cNvSpPr>
            <a:spLocks noChangeArrowheads="1"/>
          </p:cNvSpPr>
          <p:nvPr/>
        </p:nvSpPr>
        <p:spPr bwMode="auto">
          <a:xfrm>
            <a:off x="4876800" y="3076576"/>
            <a:ext cx="2743200" cy="428625"/>
          </a:xfrm>
          <a:prstGeom prst="curvedUpArrow">
            <a:avLst>
              <a:gd name="adj1" fmla="val 47437"/>
              <a:gd name="adj2" fmla="val 218519"/>
              <a:gd name="adj3" fmla="val 23704"/>
            </a:avLst>
          </a:prstGeom>
          <a:solidFill>
            <a:schemeClr val="accent1"/>
          </a:solidFill>
          <a:ln w="9525">
            <a:solidFill>
              <a:schemeClr val="tx1"/>
            </a:solidFill>
            <a:miter lim="800000"/>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9" name="AutoShape 16"/>
          <p:cNvSpPr>
            <a:spLocks noChangeArrowheads="1"/>
          </p:cNvSpPr>
          <p:nvPr/>
        </p:nvSpPr>
        <p:spPr bwMode="auto">
          <a:xfrm rot="11043101">
            <a:off x="4487863" y="2057400"/>
            <a:ext cx="2819400" cy="533400"/>
          </a:xfrm>
          <a:prstGeom prst="curvedUpArrow">
            <a:avLst>
              <a:gd name="adj1" fmla="val 39349"/>
              <a:gd name="adj2" fmla="val 180595"/>
              <a:gd name="adj3" fmla="val 28139"/>
            </a:avLst>
          </a:prstGeom>
          <a:solidFill>
            <a:schemeClr val="accent1"/>
          </a:solidFill>
          <a:ln w="9525">
            <a:solidFill>
              <a:schemeClr val="tx1"/>
            </a:solidFill>
            <a:miter lim="800000"/>
            <a:headEnd/>
            <a:tailEnd/>
          </a:ln>
        </p:spPr>
        <p:txBody>
          <a:bodyPr rot="10800000"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0" name="AutoShape 19"/>
          <p:cNvSpPr>
            <a:spLocks noChangeArrowheads="1"/>
          </p:cNvSpPr>
          <p:nvPr/>
        </p:nvSpPr>
        <p:spPr bwMode="auto">
          <a:xfrm rot="5625188">
            <a:off x="2963863" y="4125913"/>
            <a:ext cx="1681162" cy="455612"/>
          </a:xfrm>
          <a:prstGeom prst="curvedUpArrow">
            <a:avLst>
              <a:gd name="adj1" fmla="val 56322"/>
              <a:gd name="adj2" fmla="val 121955"/>
              <a:gd name="adj3" fmla="val 28139"/>
            </a:avLst>
          </a:prstGeom>
          <a:solidFill>
            <a:schemeClr val="accent1"/>
          </a:solidFill>
          <a:ln w="9525">
            <a:solidFill>
              <a:schemeClr val="tx1"/>
            </a:solidFill>
            <a:miter lim="800000"/>
            <a:headEnd/>
            <a:tailEnd/>
          </a:ln>
        </p:spPr>
        <p:txBody>
          <a:bodyPr rot="10800000" vert="eaVert"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1" name="AutoShape 20"/>
          <p:cNvSpPr>
            <a:spLocks noChangeArrowheads="1"/>
          </p:cNvSpPr>
          <p:nvPr/>
        </p:nvSpPr>
        <p:spPr bwMode="auto">
          <a:xfrm rot="16339483">
            <a:off x="3960813" y="3973513"/>
            <a:ext cx="1681162" cy="455612"/>
          </a:xfrm>
          <a:prstGeom prst="curvedUpArrow">
            <a:avLst>
              <a:gd name="adj1" fmla="val 56322"/>
              <a:gd name="adj2" fmla="val 121955"/>
              <a:gd name="adj3" fmla="val 28139"/>
            </a:avLst>
          </a:prstGeom>
          <a:solidFill>
            <a:schemeClr val="accent1"/>
          </a:solidFill>
          <a:ln w="9525">
            <a:solidFill>
              <a:schemeClr val="tx1"/>
            </a:solidFill>
            <a:miter lim="800000"/>
            <a:headEnd/>
            <a:tailEnd/>
          </a:ln>
        </p:spPr>
        <p:txBody>
          <a:bodyPr vert="eaVert"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2" name="AutoShape 22"/>
          <p:cNvSpPr>
            <a:spLocks noChangeArrowheads="1"/>
          </p:cNvSpPr>
          <p:nvPr/>
        </p:nvSpPr>
        <p:spPr bwMode="auto">
          <a:xfrm>
            <a:off x="5638800" y="2286000"/>
            <a:ext cx="609600" cy="381000"/>
          </a:xfrm>
          <a:prstGeom prst="bevel">
            <a:avLst>
              <a:gd name="adj" fmla="val 17500"/>
            </a:avLst>
          </a:prstGeom>
          <a:solidFill>
            <a:srgbClr val="FFFF99"/>
          </a:solidFill>
          <a:ln w="9525">
            <a:solidFill>
              <a:schemeClr val="tx1"/>
            </a:solidFill>
            <a:miter lim="800000"/>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sz="2000" b="1">
                <a:latin typeface="Comic Sans MS" panose="030F0702030302020204" pitchFamily="66" charset="0"/>
              </a:rPr>
              <a:t>Esc</a:t>
            </a:r>
          </a:p>
        </p:txBody>
      </p:sp>
      <p:sp>
        <p:nvSpPr>
          <p:cNvPr id="23" name="AutoShape 23"/>
          <p:cNvSpPr>
            <a:spLocks noChangeArrowheads="1"/>
          </p:cNvSpPr>
          <p:nvPr/>
        </p:nvSpPr>
        <p:spPr bwMode="auto">
          <a:xfrm>
            <a:off x="3886200" y="3975100"/>
            <a:ext cx="914400" cy="457200"/>
          </a:xfrm>
          <a:prstGeom prst="bevel">
            <a:avLst>
              <a:gd name="adj" fmla="val 13542"/>
            </a:avLst>
          </a:prstGeom>
          <a:solidFill>
            <a:srgbClr val="FFFF99"/>
          </a:solidFill>
          <a:ln w="9525">
            <a:solidFill>
              <a:schemeClr val="tx1"/>
            </a:solidFill>
            <a:miter lim="800000"/>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sz="1800" b="1">
                <a:latin typeface="Comic Sans MS" panose="030F0702030302020204" pitchFamily="66" charset="0"/>
              </a:rPr>
              <a:t>Return</a:t>
            </a:r>
          </a:p>
        </p:txBody>
      </p:sp>
      <p:sp>
        <p:nvSpPr>
          <p:cNvPr id="24" name="AutoShape 24"/>
          <p:cNvSpPr>
            <a:spLocks noChangeArrowheads="1"/>
          </p:cNvSpPr>
          <p:nvPr/>
        </p:nvSpPr>
        <p:spPr bwMode="auto">
          <a:xfrm>
            <a:off x="2895600" y="3975100"/>
            <a:ext cx="609600" cy="457200"/>
          </a:xfrm>
          <a:prstGeom prst="bevel">
            <a:avLst>
              <a:gd name="adj" fmla="val 17361"/>
            </a:avLst>
          </a:prstGeom>
          <a:solidFill>
            <a:srgbClr val="FFFF99"/>
          </a:solidFill>
          <a:ln w="9525">
            <a:solidFill>
              <a:schemeClr val="tx1"/>
            </a:solidFill>
            <a:miter lim="800000"/>
            <a:headEnd/>
            <a:tailEnd/>
          </a:ln>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b="1">
                <a:latin typeface="Comic Sans MS" panose="030F0702030302020204" pitchFamily="66" charset="0"/>
              </a:rPr>
              <a:t>:</a:t>
            </a:r>
          </a:p>
        </p:txBody>
      </p:sp>
      <p:sp>
        <p:nvSpPr>
          <p:cNvPr id="3" name="Rectangle 2"/>
          <p:cNvSpPr/>
          <p:nvPr/>
        </p:nvSpPr>
        <p:spPr>
          <a:xfrm>
            <a:off x="1528762" y="650062"/>
            <a:ext cx="1882247" cy="369332"/>
          </a:xfrm>
          <a:prstGeom prst="rect">
            <a:avLst/>
          </a:prstGeom>
        </p:spPr>
        <p:txBody>
          <a:bodyPr wrap="none">
            <a:spAutoFit/>
          </a:bodyPr>
          <a:lstStyle/>
          <a:p>
            <a:r>
              <a:rPr lang="en-IN" dirty="0"/>
              <a:t>vi Editing modes</a:t>
            </a:r>
          </a:p>
        </p:txBody>
      </p:sp>
    </p:spTree>
    <p:extLst>
      <p:ext uri="{BB962C8B-B14F-4D97-AF65-F5344CB8AC3E}">
        <p14:creationId xmlns:p14="http://schemas.microsoft.com/office/powerpoint/2010/main" val="6977006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dissolv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7" grpId="0" autoUpdateAnimBg="0"/>
      <p:bldP spid="18" grpId="0" animBg="1"/>
      <p:bldP spid="19" grpId="0" animBg="1"/>
      <p:bldP spid="20" grpId="0" animBg="1"/>
      <p:bldP spid="21" grpId="0" animBg="1"/>
      <p:bldP spid="22" grpId="0" animBg="1" autoUpdateAnimBg="0"/>
      <p:bldP spid="23" grpId="0" animBg="1" autoUpdateAnimBg="0"/>
      <p:bldP spid="2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3962400" y="1"/>
            <a:ext cx="6705600" cy="609599"/>
          </a:xfrm>
        </p:spPr>
        <p:txBody>
          <a:bodyPr vert="horz" wrap="square" lIns="90762" tIns="45383" rIns="90762" bIns="45383" numCol="1" anchor="ctr"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Vi </a:t>
            </a:r>
            <a:r>
              <a:rPr lang="en-GB" sz="3600" dirty="0">
                <a:solidFill>
                  <a:schemeClr val="bg1"/>
                </a:solidFill>
                <a:latin typeface="Arial" panose="020B0604020202020204" pitchFamily="34" charset="0"/>
                <a:ea typeface="ＭＳ Ｐゴシック" panose="020B0600070205080204" pitchFamily="34" charset="-128"/>
                <a:cs typeface="+mn-cs"/>
              </a:rPr>
              <a:t>Editor</a:t>
            </a:r>
          </a:p>
        </p:txBody>
      </p:sp>
      <p:sp>
        <p:nvSpPr>
          <p:cNvPr id="16387" name="Rectangle 2"/>
          <p:cNvSpPr>
            <a:spLocks noGrp="1" noChangeArrowheads="1"/>
          </p:cNvSpPr>
          <p:nvPr>
            <p:ph idx="4294967295"/>
          </p:nvPr>
        </p:nvSpPr>
        <p:spPr>
          <a:xfrm>
            <a:off x="1493949" y="609599"/>
            <a:ext cx="9144000" cy="4872038"/>
          </a:xfrm>
        </p:spPr>
        <p:txBody>
          <a:bodyPr vert="horz" wrap="square" lIns="90762" tIns="45383" rIns="90762" bIns="45383" numCol="1" anchor="t"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Starting the Vi editor</a:t>
            </a:r>
          </a:p>
          <a:p>
            <a:pPr>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sz="2400"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latin typeface="Calibri" panose="020F0502020204030204" pitchFamily="34" charset="0"/>
                <a:cs typeface="Calibri" panose="020F0502020204030204" pitchFamily="34" charset="0"/>
              </a:rPr>
              <a:t>Vi lets you create new files or edit existing files.</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latin typeface="Calibri" panose="020F0502020204030204" pitchFamily="34" charset="0"/>
                <a:cs typeface="Calibri" panose="020F0502020204030204" pitchFamily="34" charset="0"/>
              </a:rPr>
              <a:t>Command to start Vi :   vi</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latin typeface="Calibri" panose="020F0502020204030204" pitchFamily="34" charset="0"/>
                <a:cs typeface="Calibri" panose="020F0502020204030204" pitchFamily="34" charset="0"/>
              </a:rPr>
              <a:t>Opening an existing file</a:t>
            </a:r>
          </a:p>
          <a:p>
            <a:pPr lvl="4">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a:latin typeface="Calibri" panose="020F0502020204030204" pitchFamily="34" charset="0"/>
                <a:cs typeface="Calibri" panose="020F0502020204030204" pitchFamily="34" charset="0"/>
              </a:rPr>
              <a:t>vi </a:t>
            </a:r>
            <a:r>
              <a:rPr lang="en-GB" sz="2400" i="1">
                <a:latin typeface="Calibri" panose="020F0502020204030204" pitchFamily="34" charset="0"/>
                <a:cs typeface="Calibri" panose="020F0502020204030204" pitchFamily="34" charset="0"/>
              </a:rPr>
              <a:t>filename A</a:t>
            </a:r>
            <a:endParaRPr lang="en-GB" sz="2400" i="1" dirty="0">
              <a:latin typeface="Calibri" panose="020F0502020204030204" pitchFamily="34" charset="0"/>
              <a:cs typeface="Calibri" panose="020F0502020204030204" pitchFamily="34" charset="0"/>
            </a:endParaRPr>
          </a:p>
          <a:p>
            <a:pPr lvl="4">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sz="2400"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latin typeface="Calibri" panose="020F0502020204030204" pitchFamily="34" charset="0"/>
                <a:cs typeface="Calibri" panose="020F0502020204030204" pitchFamily="34" charset="0"/>
              </a:rPr>
              <a:t>Creating a new file</a:t>
            </a:r>
          </a:p>
          <a:p>
            <a:pPr lvl="4">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vi </a:t>
            </a:r>
            <a:r>
              <a:rPr lang="en-GB" sz="2400" i="1" dirty="0">
                <a:latin typeface="Calibri" panose="020F0502020204030204" pitchFamily="34" charset="0"/>
                <a:cs typeface="Calibri" panose="020F0502020204030204" pitchFamily="34" charset="0"/>
              </a:rPr>
              <a:t>filename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9740" y="633210"/>
            <a:ext cx="2514599" cy="1844040"/>
          </a:xfrm>
          <a:prstGeom prst="rect">
            <a:avLst/>
          </a:prstGeom>
        </p:spPr>
      </p:pic>
    </p:spTree>
    <p:extLst>
      <p:ext uri="{BB962C8B-B14F-4D97-AF65-F5344CB8AC3E}">
        <p14:creationId xmlns:p14="http://schemas.microsoft.com/office/powerpoint/2010/main" val="326333328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3886200" y="0"/>
            <a:ext cx="6781800" cy="609600"/>
          </a:xfrm>
        </p:spPr>
        <p:txBody>
          <a:bodyPr vert="horz" wrap="square" lIns="90762" tIns="45383" rIns="90762" bIns="45383" numCol="1" anchor="ctr"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Vi Editor</a:t>
            </a:r>
          </a:p>
        </p:txBody>
      </p:sp>
      <p:sp>
        <p:nvSpPr>
          <p:cNvPr id="17411" name="Rectangle 2"/>
          <p:cNvSpPr>
            <a:spLocks noGrp="1" noChangeArrowheads="1"/>
          </p:cNvSpPr>
          <p:nvPr>
            <p:ph idx="4294967295"/>
          </p:nvPr>
        </p:nvSpPr>
        <p:spPr>
          <a:xfrm>
            <a:off x="1547612" y="608528"/>
            <a:ext cx="9120389" cy="4319587"/>
          </a:xfrm>
        </p:spPr>
        <p:txBody>
          <a:bodyPr vert="horz" wrap="square" lIns="90762" tIns="45383" rIns="90762" bIns="45383" numCol="1" anchor="t"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Exiting the Vi editor</a:t>
            </a:r>
          </a:p>
          <a:p>
            <a:pPr>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sz="2400"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:q</a:t>
            </a:r>
            <a:r>
              <a:rPr lang="en-GB" dirty="0">
                <a:latin typeface="Calibri" panose="020F0502020204030204" pitchFamily="34" charset="0"/>
                <a:cs typeface="Calibri" panose="020F0502020204030204" pitchFamily="34" charset="0"/>
              </a:rPr>
              <a:t>  :-  Quit the editor</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:q!</a:t>
            </a:r>
            <a:r>
              <a:rPr lang="en-GB" dirty="0">
                <a:latin typeface="Calibri" panose="020F0502020204030204" pitchFamily="34" charset="0"/>
                <a:cs typeface="Calibri" panose="020F0502020204030204" pitchFamily="34" charset="0"/>
              </a:rPr>
              <a:t> :-  Quit the editor without saving the changes to the file.</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ZZ</a:t>
            </a:r>
            <a:r>
              <a:rPr lang="en-GB" dirty="0">
                <a:latin typeface="Calibri" panose="020F0502020204030204" pitchFamily="34" charset="0"/>
                <a:cs typeface="Calibri" panose="020F0502020204030204" pitchFamily="34" charset="0"/>
              </a:rPr>
              <a:t> :-  The editing buffer is written to the file only if any changes were made.</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a:t>
            </a:r>
            <a:r>
              <a:rPr lang="en-GB" i="1" dirty="0" err="1">
                <a:latin typeface="Calibri" panose="020F0502020204030204" pitchFamily="34" charset="0"/>
                <a:cs typeface="Calibri" panose="020F0502020204030204" pitchFamily="34" charset="0"/>
              </a:rPr>
              <a:t>wq</a:t>
            </a:r>
            <a:r>
              <a:rPr lang="en-GB" i="1" dirty="0">
                <a:latin typeface="Calibri" panose="020F0502020204030204" pitchFamily="34" charset="0"/>
                <a:cs typeface="Calibri" panose="020F0502020204030204" pitchFamily="34" charset="0"/>
              </a:rPr>
              <a:t> :- Same effect as ZZ</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841" y="608527"/>
            <a:ext cx="2514599" cy="1844040"/>
          </a:xfrm>
          <a:prstGeom prst="rect">
            <a:avLst/>
          </a:prstGeom>
        </p:spPr>
      </p:pic>
    </p:spTree>
    <p:extLst>
      <p:ext uri="{BB962C8B-B14F-4D97-AF65-F5344CB8AC3E}">
        <p14:creationId xmlns:p14="http://schemas.microsoft.com/office/powerpoint/2010/main" val="108680294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2" y="618186"/>
            <a:ext cx="2514599" cy="1844040"/>
          </a:xfrm>
          <a:prstGeom prst="rect">
            <a:avLst/>
          </a:prstGeom>
        </p:spPr>
      </p:pic>
      <p:sp>
        <p:nvSpPr>
          <p:cNvPr id="24578" name="Rectangle 1"/>
          <p:cNvSpPr>
            <a:spLocks noGrp="1" noChangeArrowheads="1"/>
          </p:cNvSpPr>
          <p:nvPr>
            <p:ph type="title" idx="4294967295"/>
          </p:nvPr>
        </p:nvSpPr>
        <p:spPr>
          <a:xfrm>
            <a:off x="3886200" y="0"/>
            <a:ext cx="6781800" cy="609600"/>
          </a:xfrm>
        </p:spPr>
        <p:txBody>
          <a:bodyPr vert="horz" wrap="square" lIns="90762" tIns="45383" rIns="90762" bIns="45383" numCol="1" anchor="ctr"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Vi Editor</a:t>
            </a:r>
          </a:p>
        </p:txBody>
      </p:sp>
      <p:sp>
        <p:nvSpPr>
          <p:cNvPr id="24579" name="Rectangle 2"/>
          <p:cNvSpPr>
            <a:spLocks noGrp="1" noChangeArrowheads="1"/>
          </p:cNvSpPr>
          <p:nvPr>
            <p:ph idx="4294967295"/>
          </p:nvPr>
        </p:nvSpPr>
        <p:spPr>
          <a:xfrm>
            <a:off x="1524000" y="618186"/>
            <a:ext cx="9144000" cy="6239814"/>
          </a:xfrm>
        </p:spPr>
        <p:txBody>
          <a:bodyPr vert="horz" wrap="square" lIns="90762" tIns="45383" rIns="90762" bIns="45383" numCol="1" anchor="t"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Cutting text</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d^</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Deletes from current cursor position to the 			beginning of the line</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d$</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Deletes from current cursor position to the </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end of the line</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a:latin typeface="Calibri" panose="020F0502020204030204" pitchFamily="34" charset="0"/>
                <a:cs typeface="Calibri" panose="020F0502020204030204" pitchFamily="34" charset="0"/>
              </a:rPr>
              <a:t>Dw</a:t>
            </a:r>
            <a:endParaRPr lang="en-GB" sz="2400" dirty="0">
              <a:latin typeface="Calibri" panose="020F0502020204030204" pitchFamily="34" charset="0"/>
              <a:cs typeface="Calibri" panose="020F0502020204030204" pitchFamily="34" charset="0"/>
            </a:endParaRP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Deletes from current cursor position to the</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end of the word</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smtClean="0">
                <a:latin typeface="Calibri" panose="020F0502020204030204" pitchFamily="34" charset="0"/>
                <a:cs typeface="Calibri" panose="020F0502020204030204" pitchFamily="34" charset="0"/>
              </a:rPr>
              <a:t>dd</a:t>
            </a:r>
            <a:endParaRPr lang="en-GB" sz="2400" dirty="0" smtClean="0">
              <a:latin typeface="Calibri" panose="020F0502020204030204" pitchFamily="34" charset="0"/>
              <a:cs typeface="Calibri" panose="020F0502020204030204" pitchFamily="34" charset="0"/>
            </a:endParaRP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smtClean="0">
                <a:latin typeface="Calibri" panose="020F0502020204030204" pitchFamily="34" charset="0"/>
                <a:cs typeface="Calibri" panose="020F0502020204030204" pitchFamily="34" charset="0"/>
              </a:rPr>
              <a:t>Ndd</a:t>
            </a:r>
            <a:endParaRPr lang="en-GB" sz="2400" dirty="0">
              <a:latin typeface="Calibri" panose="020F0502020204030204" pitchFamily="34" charset="0"/>
              <a:cs typeface="Calibri" panose="020F0502020204030204" pitchFamily="34" charset="0"/>
            </a:endParaRP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Deletes one line from current cursor position.  	Specify count to delete many lines.</a:t>
            </a:r>
          </a:p>
        </p:txBody>
      </p:sp>
    </p:spTree>
    <p:extLst>
      <p:ext uri="{BB962C8B-B14F-4D97-AF65-F5344CB8AC3E}">
        <p14:creationId xmlns:p14="http://schemas.microsoft.com/office/powerpoint/2010/main" val="296322425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3886200" y="1"/>
            <a:ext cx="6781800" cy="609599"/>
          </a:xfrm>
        </p:spPr>
        <p:txBody>
          <a:bodyPr vert="horz" wrap="square" lIns="90762" tIns="45383" rIns="90762" bIns="45383" numCol="1" anchor="ctr"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Vi Editor</a:t>
            </a:r>
          </a:p>
        </p:txBody>
      </p:sp>
      <p:sp>
        <p:nvSpPr>
          <p:cNvPr id="25603" name="Rectangle 2"/>
          <p:cNvSpPr>
            <a:spLocks noGrp="1" noChangeArrowheads="1"/>
          </p:cNvSpPr>
          <p:nvPr>
            <p:ph idx="4294967295"/>
          </p:nvPr>
        </p:nvSpPr>
        <p:spPr>
          <a:xfrm>
            <a:off x="1543318" y="616038"/>
            <a:ext cx="9124682" cy="5461000"/>
          </a:xfrm>
        </p:spPr>
        <p:txBody>
          <a:bodyPr vert="horz" wrap="square" lIns="90762" tIns="45383" rIns="90762" bIns="45383" numCol="1" anchor="t"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Yanking and Pasting</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a:latin typeface="Calibri" panose="020F0502020204030204" pitchFamily="34" charset="0"/>
                <a:cs typeface="Calibri" panose="020F0502020204030204" pitchFamily="34" charset="0"/>
              </a:rPr>
              <a:t>yl</a:t>
            </a:r>
            <a:endParaRPr lang="en-GB" sz="2400" dirty="0">
              <a:latin typeface="Calibri" panose="020F0502020204030204" pitchFamily="34" charset="0"/>
              <a:cs typeface="Calibri" panose="020F0502020204030204" pitchFamily="34" charset="0"/>
            </a:endParaRP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yank a single character. Specify count to yank 	more characters</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a:latin typeface="Calibri" panose="020F0502020204030204" pitchFamily="34" charset="0"/>
                <a:cs typeface="Calibri" panose="020F0502020204030204" pitchFamily="34" charset="0"/>
              </a:rPr>
              <a:t>yw</a:t>
            </a:r>
            <a:endParaRPr lang="en-GB" sz="2400" dirty="0">
              <a:latin typeface="Calibri" panose="020F0502020204030204" pitchFamily="34" charset="0"/>
              <a:cs typeface="Calibri" panose="020F0502020204030204" pitchFamily="34" charset="0"/>
            </a:endParaRP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yank a single word. Specify count to yank more 	words</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a:latin typeface="Calibri" panose="020F0502020204030204" pitchFamily="34" charset="0"/>
                <a:cs typeface="Calibri" panose="020F0502020204030204" pitchFamily="34" charset="0"/>
              </a:rPr>
              <a:t>yy</a:t>
            </a:r>
            <a:endParaRPr lang="en-GB" sz="2400" dirty="0">
              <a:latin typeface="Calibri" panose="020F0502020204030204" pitchFamily="34" charset="0"/>
              <a:cs typeface="Calibri" panose="020F0502020204030204" pitchFamily="34" charset="0"/>
            </a:endParaRP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yank a single line. Specify count to yank more 		lines</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err="1">
                <a:latin typeface="Calibri" panose="020F0502020204030204" pitchFamily="34" charset="0"/>
                <a:cs typeface="Calibri" panose="020F0502020204030204" pitchFamily="34" charset="0"/>
              </a:rPr>
              <a:t>Nyy</a:t>
            </a:r>
            <a:r>
              <a:rPr lang="en-GB" sz="2400" dirty="0">
                <a:latin typeface="Calibri" panose="020F0502020204030204" pitchFamily="34" charset="0"/>
                <a:cs typeface="Calibri" panose="020F0502020204030204" pitchFamily="34" charset="0"/>
              </a:rPr>
              <a:t> </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N indicates number of lines</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p</a:t>
            </a:r>
          </a:p>
          <a:p>
            <a:pPr lvl="2">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		paste the text that was either deleted or yanked 	previously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1" y="4876800"/>
            <a:ext cx="2514599" cy="1844040"/>
          </a:xfrm>
          <a:prstGeom prst="rect">
            <a:avLst/>
          </a:prstGeom>
        </p:spPr>
      </p:pic>
    </p:spTree>
    <p:extLst>
      <p:ext uri="{BB962C8B-B14F-4D97-AF65-F5344CB8AC3E}">
        <p14:creationId xmlns:p14="http://schemas.microsoft.com/office/powerpoint/2010/main" val="355252326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15414" y="533401"/>
            <a:ext cx="4267200" cy="830997"/>
          </a:xfrm>
          <a:prstGeom prst="rect">
            <a:avLst/>
          </a:prstGeom>
        </p:spPr>
        <p:txBody>
          <a:bodyPr wrap="square">
            <a:spAutoFit/>
          </a:bodyPr>
          <a:lstStyle/>
          <a:p>
            <a:endParaRPr lang="en-US" sz="2400" b="1" dirty="0">
              <a:latin typeface="Calibri" panose="020F0502020204030204" pitchFamily="34" charset="0"/>
              <a:ea typeface="Microsoft YaHei" pitchFamily="2"/>
              <a:cs typeface="Calibri" panose="020F0502020204030204" pitchFamily="34" charset="0"/>
            </a:endParaRPr>
          </a:p>
          <a:p>
            <a:r>
              <a:rPr lang="en-US" sz="2400" b="1" dirty="0">
                <a:latin typeface="Calibri" panose="020F0502020204030204" pitchFamily="34" charset="0"/>
                <a:ea typeface="Microsoft YaHei" pitchFamily="2"/>
                <a:cs typeface="Calibri" panose="020F0502020204030204" pitchFamily="34" charset="0"/>
              </a:rPr>
              <a:t>Linux Directory Structure</a:t>
            </a:r>
          </a:p>
        </p:txBody>
      </p:sp>
      <p:pic>
        <p:nvPicPr>
          <p:cNvPr id="3" name="Picture 2"/>
          <p:cNvPicPr>
            <a:picLocks noChangeAspect="1"/>
          </p:cNvPicPr>
          <p:nvPr/>
        </p:nvPicPr>
        <p:blipFill>
          <a:blip r:embed="rId4">
            <a:alphaModFix/>
            <a:extLst>
              <a:ext uri="{BEBA8EAE-BF5A-486C-A8C5-ECC9F3942E4B}">
                <a14:imgProps xmlns:a14="http://schemas.microsoft.com/office/drawing/2010/main">
                  <a14:imgLayer r:embed="rId5">
                    <a14:imgEffect>
                      <a14:brightnessContrast contrast="-20000"/>
                    </a14:imgEffect>
                  </a14:imgLayer>
                </a14:imgProps>
              </a:ext>
            </a:extLst>
          </a:blip>
          <a:srcRect/>
          <a:stretch>
            <a:fillRect/>
          </a:stretch>
        </p:blipFill>
        <p:spPr>
          <a:xfrm>
            <a:off x="2209800" y="1394589"/>
            <a:ext cx="7696200" cy="5411774"/>
          </a:xfrm>
          <a:prstGeom prst="rect">
            <a:avLst/>
          </a:prstGeom>
          <a:noFill/>
          <a:ln>
            <a:noFill/>
          </a:ln>
        </p:spPr>
      </p:pic>
      <p:sp>
        <p:nvSpPr>
          <p:cNvPr id="4" name="Rectangle 3"/>
          <p:cNvSpPr/>
          <p:nvPr/>
        </p:nvSpPr>
        <p:spPr>
          <a:xfrm>
            <a:off x="3886200" y="1"/>
            <a:ext cx="6781800" cy="646331"/>
          </a:xfrm>
          <a:prstGeom prst="rect">
            <a:avLst/>
          </a:prstGeom>
        </p:spPr>
        <p:txBody>
          <a:bodyPr wrap="square">
            <a:spAutoFit/>
          </a:bodyPr>
          <a:lstStyle/>
          <a:p>
            <a:r>
              <a:rPr lang="en-US" sz="3600" b="1" dirty="0">
                <a:solidFill>
                  <a:schemeClr val="bg1"/>
                </a:solidFill>
                <a:latin typeface="Calibri" panose="020F0502020204030204" pitchFamily="34" charset="0"/>
              </a:rPr>
              <a:t>Linux File System</a:t>
            </a:r>
            <a:endParaRPr lang="en-IN" sz="36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37290524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3886200" y="1"/>
            <a:ext cx="6781800" cy="609600"/>
          </a:xfrm>
        </p:spPr>
        <p:txBody>
          <a:bodyPr vert="horz" wrap="square" lIns="90762" tIns="45383" rIns="90762" bIns="45383" numCol="1" anchor="ctr"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Vi Editor</a:t>
            </a:r>
          </a:p>
        </p:txBody>
      </p:sp>
      <p:sp>
        <p:nvSpPr>
          <p:cNvPr id="26627" name="Rectangle 2"/>
          <p:cNvSpPr>
            <a:spLocks noGrp="1" noChangeArrowheads="1"/>
          </p:cNvSpPr>
          <p:nvPr>
            <p:ph idx="4294967295"/>
          </p:nvPr>
        </p:nvSpPr>
        <p:spPr>
          <a:xfrm>
            <a:off x="2860676" y="1906589"/>
            <a:ext cx="7807325" cy="4319587"/>
          </a:xfrm>
        </p:spPr>
        <p:txBody>
          <a:bodyPr vert="horz" wrap="square" lIns="90762" tIns="45383" rIns="90762" bIns="45383" numCol="1" anchor="t" anchorCtr="0" compatLnSpc="1">
            <a:prstTxWarp prst="textNoShape">
              <a:avLst/>
            </a:prstTxWarp>
          </a:body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To go to a specific line in the file</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latin typeface="Calibri" panose="020F0502020204030204" pitchFamily="34" charset="0"/>
                <a:cs typeface="Calibri" panose="020F0502020204030204" pitchFamily="34" charset="0"/>
              </a:rPr>
              <a:t>:</a:t>
            </a:r>
            <a:r>
              <a:rPr lang="en-GB" i="1" dirty="0" err="1">
                <a:latin typeface="Calibri" panose="020F0502020204030204" pitchFamily="34" charset="0"/>
                <a:cs typeface="Calibri" panose="020F0502020204030204" pitchFamily="34" charset="0"/>
              </a:rPr>
              <a:t>linenumber</a:t>
            </a:r>
            <a:endParaRPr lang="en-GB"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i="1" dirty="0">
              <a:latin typeface="Calibri" panose="020F0502020204030204" pitchFamily="34" charset="0"/>
              <a:cs typeface="Calibri" panose="020F0502020204030204" pitchFamily="34" charset="0"/>
            </a:endParaRPr>
          </a:p>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i="1" dirty="0">
                <a:latin typeface="Calibri" panose="020F0502020204030204" pitchFamily="34" charset="0"/>
                <a:cs typeface="Calibri" panose="020F0502020204030204" pitchFamily="34" charset="0"/>
              </a:rPr>
              <a:t>String Search</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/[pattern] : search forward for the pattern</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?[pattern] : search backward for the </a:t>
            </a:r>
            <a:r>
              <a:rPr lang="en-GB" i="1" dirty="0" smtClean="0">
                <a:latin typeface="Calibri" panose="020F0502020204030204" pitchFamily="34" charset="0"/>
                <a:cs typeface="Calibri" panose="020F0502020204030204" pitchFamily="34" charset="0"/>
              </a:rPr>
              <a:t>pattern</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i="1" dirty="0" smtClean="0">
              <a:latin typeface="Calibri" panose="020F0502020204030204" pitchFamily="34" charset="0"/>
              <a:cs typeface="Calibri" panose="020F0502020204030204" pitchFamily="34" charset="0"/>
            </a:endParaRPr>
          </a:p>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i="1" dirty="0" smtClean="0">
                <a:latin typeface="Calibri" panose="020F0502020204030204" pitchFamily="34" charset="0"/>
                <a:cs typeface="Calibri" panose="020F0502020204030204" pitchFamily="34" charset="0"/>
              </a:rPr>
              <a:t>Undo and Redo</a:t>
            </a:r>
          </a:p>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i="1" dirty="0">
                <a:latin typeface="Calibri" panose="020F0502020204030204" pitchFamily="34" charset="0"/>
                <a:cs typeface="Calibri" panose="020F0502020204030204" pitchFamily="34" charset="0"/>
              </a:rPr>
              <a:t>	</a:t>
            </a:r>
            <a:r>
              <a:rPr lang="en-GB" sz="2400" i="1" dirty="0">
                <a:solidFill>
                  <a:srgbClr val="000000"/>
                </a:solidFill>
                <a:latin typeface="Calibri" panose="020F0502020204030204" pitchFamily="34" charset="0"/>
                <a:cs typeface="Calibri" panose="020F0502020204030204" pitchFamily="34" charset="0"/>
              </a:rPr>
              <a:t>Press </a:t>
            </a:r>
            <a:r>
              <a:rPr lang="en-GB" sz="2400" b="1" i="1" dirty="0">
                <a:solidFill>
                  <a:srgbClr val="000000"/>
                </a:solidFill>
                <a:latin typeface="Calibri" panose="020F0502020204030204" pitchFamily="34" charset="0"/>
                <a:cs typeface="Calibri" panose="020F0502020204030204" pitchFamily="34" charset="0"/>
              </a:rPr>
              <a:t>u</a:t>
            </a:r>
            <a:r>
              <a:rPr lang="en-GB" sz="2400" i="1" dirty="0">
                <a:solidFill>
                  <a:srgbClr val="000000"/>
                </a:solidFill>
                <a:latin typeface="Calibri" panose="020F0502020204030204" pitchFamily="34" charset="0"/>
                <a:cs typeface="Calibri" panose="020F0502020204030204" pitchFamily="34" charset="0"/>
              </a:rPr>
              <a:t> in the command mode to undo</a:t>
            </a:r>
          </a:p>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i="1" dirty="0">
                <a:solidFill>
                  <a:srgbClr val="000000"/>
                </a:solidFill>
                <a:latin typeface="Calibri" panose="020F0502020204030204" pitchFamily="34" charset="0"/>
                <a:cs typeface="Calibri" panose="020F0502020204030204" pitchFamily="34" charset="0"/>
              </a:rPr>
              <a:t>	Press </a:t>
            </a:r>
            <a:r>
              <a:rPr lang="en-GB" sz="2400" b="1" i="1" dirty="0" err="1">
                <a:solidFill>
                  <a:srgbClr val="000000"/>
                </a:solidFill>
                <a:latin typeface="Calibri" panose="020F0502020204030204" pitchFamily="34" charset="0"/>
                <a:cs typeface="Calibri" panose="020F0502020204030204" pitchFamily="34" charset="0"/>
              </a:rPr>
              <a:t>ctrl+r</a:t>
            </a:r>
            <a:r>
              <a:rPr lang="en-GB" sz="2400" i="1" dirty="0">
                <a:solidFill>
                  <a:srgbClr val="000000"/>
                </a:solidFill>
                <a:latin typeface="Calibri" panose="020F0502020204030204" pitchFamily="34" charset="0"/>
                <a:cs typeface="Calibri" panose="020F0502020204030204" pitchFamily="34" charset="0"/>
              </a:rPr>
              <a:t> in the command mode to redo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1" y="762000"/>
            <a:ext cx="2514599" cy="1844040"/>
          </a:xfrm>
          <a:prstGeom prst="rect">
            <a:avLst/>
          </a:prstGeom>
        </p:spPr>
      </p:pic>
    </p:spTree>
    <p:extLst>
      <p:ext uri="{BB962C8B-B14F-4D97-AF65-F5344CB8AC3E}">
        <p14:creationId xmlns:p14="http://schemas.microsoft.com/office/powerpoint/2010/main" val="313374769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0AD4330F-CD7E-4934-B792-29AB32DA750B}" type="slidenum">
              <a:rPr lang="en-US" sz="1000"/>
              <a:pPr algn="r">
                <a:buClrTx/>
                <a:buFontTx/>
                <a:buNone/>
              </a:pPr>
              <a:t>21</a:t>
            </a:fld>
            <a:endParaRPr lang="en-US" sz="1000"/>
          </a:p>
        </p:txBody>
      </p:sp>
      <p:sp>
        <p:nvSpPr>
          <p:cNvPr id="23554" name="Text Box 2"/>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IN" sz="3600" b="1" dirty="0">
                <a:solidFill>
                  <a:schemeClr val="bg1"/>
                </a:solidFill>
                <a:latin typeface="Calibri" panose="020F0502020204030204" pitchFamily="34" charset="0"/>
                <a:cs typeface="Calibri" panose="020F0502020204030204" pitchFamily="34" charset="0"/>
              </a:rPr>
              <a:t>How To Use Find Locate, grep </a:t>
            </a:r>
            <a:endParaRPr lang="en-US" sz="3600" b="1" dirty="0">
              <a:solidFill>
                <a:schemeClr val="bg1"/>
              </a:solidFill>
              <a:latin typeface="Calibri" panose="020F0502020204030204" pitchFamily="34" charset="0"/>
              <a:cs typeface="Calibri" panose="020F0502020204030204" pitchFamily="34" charset="0"/>
            </a:endParaRPr>
          </a:p>
        </p:txBody>
      </p:sp>
      <p:sp>
        <p:nvSpPr>
          <p:cNvPr id="23556" name="Text Box 4"/>
          <p:cNvSpPr txBox="1">
            <a:spLocks noChangeArrowheads="1"/>
          </p:cNvSpPr>
          <p:nvPr/>
        </p:nvSpPr>
        <p:spPr bwMode="auto">
          <a:xfrm>
            <a:off x="1524000" y="609600"/>
            <a:ext cx="91440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pPr>
            <a:r>
              <a:rPr lang="en-US" sz="2400" b="1" u="sng" dirty="0">
                <a:latin typeface="Calibri" panose="020F0502020204030204" pitchFamily="34" charset="0"/>
                <a:cs typeface="Calibri" panose="020F0502020204030204" pitchFamily="34" charset="0"/>
              </a:rPr>
              <a:t>grep</a:t>
            </a:r>
          </a:p>
          <a:p>
            <a:pPr>
              <a:buClrTx/>
            </a:pPr>
            <a:endParaRPr lang="en-US" sz="2400" dirty="0">
              <a:latin typeface="Calibri" panose="020F0502020204030204" pitchFamily="34" charset="0"/>
              <a:cs typeface="Calibri" panose="020F0502020204030204" pitchFamily="34" charset="0"/>
            </a:endParaRPr>
          </a:p>
          <a:p>
            <a:pPr>
              <a:buClrTx/>
            </a:pPr>
            <a:r>
              <a:rPr lang="en-US" sz="2400" dirty="0">
                <a:latin typeface="Calibri" panose="020F0502020204030204" pitchFamily="34" charset="0"/>
                <a:cs typeface="Calibri" panose="020F0502020204030204" pitchFamily="34" charset="0"/>
              </a:rPr>
              <a:t>grep --&gt; general regular expression processor</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Anchors match the beginning or end of a line or word</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--&gt; Line begins with </a:t>
            </a:r>
          </a:p>
          <a:p>
            <a:pPr>
              <a:buClrTx/>
              <a:buFontTx/>
              <a:buNone/>
            </a:pPr>
            <a:r>
              <a:rPr lang="en-US" sz="2400" dirty="0">
                <a:latin typeface="Calibri" panose="020F0502020204030204" pitchFamily="34" charset="0"/>
                <a:cs typeface="Calibri" panose="020F0502020204030204" pitchFamily="34" charset="0"/>
              </a:rPr>
              <a:t>   $       --&gt; Line ends with </a:t>
            </a:r>
          </a:p>
          <a:p>
            <a:pPr>
              <a:buClrTx/>
              <a:buFontTx/>
              <a:buNone/>
            </a:pPr>
            <a:r>
              <a:rPr lang="en-US" sz="2400" dirty="0">
                <a:latin typeface="Calibri" panose="020F0502020204030204" pitchFamily="34" charset="0"/>
                <a:cs typeface="Calibri" panose="020F0502020204030204" pitchFamily="34" charset="0"/>
              </a:rPr>
              <a:t>   \       --&gt; Escape Character</a:t>
            </a:r>
          </a:p>
          <a:p>
            <a:pPr>
              <a:buClrTx/>
              <a:buFontTx/>
              <a:buNone/>
            </a:pPr>
            <a:r>
              <a:rPr lang="en-US" sz="2400" dirty="0">
                <a:latin typeface="Calibri" panose="020F0502020204030204" pitchFamily="34" charset="0"/>
                <a:cs typeface="Calibri" panose="020F0502020204030204" pitchFamily="34" charset="0"/>
              </a:rPr>
              <a:t>   \ &lt;&gt;  --&gt; word begins with </a:t>
            </a:r>
          </a:p>
          <a:p>
            <a:pPr>
              <a:buClrTx/>
              <a:buFontTx/>
              <a:buNone/>
            </a:pPr>
            <a:r>
              <a:rPr lang="en-US" sz="2400" dirty="0">
                <a:latin typeface="Calibri" panose="020F0502020204030204" pitchFamily="34" charset="0"/>
                <a:cs typeface="Calibri" panose="020F0502020204030204" pitchFamily="34" charset="0"/>
              </a:rPr>
              <a:t>   &lt;&gt;\   --&gt; word ends with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98046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524000" y="609601"/>
            <a:ext cx="9144000" cy="6740307"/>
          </a:xfrm>
          <a:prstGeom prst="rect">
            <a:avLst/>
          </a:prstGeom>
        </p:spPr>
        <p:txBody>
          <a:bodyPr wrap="square">
            <a:spAutoFit/>
          </a:bodyPr>
          <a:lstStyle/>
          <a:p>
            <a:pPr>
              <a:buClrTx/>
              <a:buFontTx/>
              <a:buNone/>
            </a:pPr>
            <a:r>
              <a:rPr lang="en-US" sz="2400" b="1" dirty="0">
                <a:latin typeface="Calibri" panose="020F0502020204030204" pitchFamily="34" charset="0"/>
                <a:cs typeface="Calibri" panose="020F0502020204030204" pitchFamily="34" charset="0"/>
              </a:rPr>
              <a:t># grep bash /etc/</a:t>
            </a:r>
            <a:r>
              <a:rPr lang="en-US" sz="2400" b="1" dirty="0" err="1">
                <a:latin typeface="Calibri" panose="020F0502020204030204" pitchFamily="34" charset="0"/>
                <a:cs typeface="Calibri" panose="020F0502020204030204" pitchFamily="34" charset="0"/>
              </a:rPr>
              <a:t>passwd</a:t>
            </a:r>
            <a:r>
              <a:rPr lang="en-US" sz="2400" b="1" dirty="0">
                <a:latin typeface="Calibri" panose="020F0502020204030204" pitchFamily="34" charset="0"/>
                <a:cs typeface="Calibri" panose="020F0502020204030204" pitchFamily="34" charset="0"/>
              </a:rPr>
              <a:t> (To search a bash word in a file)</a:t>
            </a:r>
          </a:p>
          <a:p>
            <a:pPr>
              <a:buClrTx/>
              <a:buFontTx/>
              <a:buNone/>
            </a:pPr>
            <a:r>
              <a:rPr lang="en-US" sz="2400" dirty="0">
                <a:latin typeface="Calibri" panose="020F0502020204030204" pitchFamily="34" charset="0"/>
                <a:cs typeface="Calibri" panose="020F0502020204030204" pitchFamily="34" charset="0"/>
              </a:rPr>
              <a:t># grep -v bash /etc/</a:t>
            </a:r>
            <a:r>
              <a:rPr lang="en-US" sz="2400" dirty="0" err="1">
                <a:latin typeface="Calibri" panose="020F0502020204030204" pitchFamily="34" charset="0"/>
                <a:cs typeface="Calibri" panose="020F0502020204030204" pitchFamily="34" charset="0"/>
              </a:rPr>
              <a:t>passwd</a:t>
            </a:r>
            <a:r>
              <a:rPr lang="en-US" sz="2400" dirty="0">
                <a:latin typeface="Calibri" panose="020F0502020204030204" pitchFamily="34" charset="0"/>
                <a:cs typeface="Calibri" panose="020F0502020204030204" pitchFamily="34" charset="0"/>
              </a:rPr>
              <a:t> --&gt; show the contain except bash word  </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b="1" dirty="0">
                <a:latin typeface="Calibri" panose="020F0502020204030204" pitchFamily="34" charset="0"/>
                <a:cs typeface="Calibri" panose="020F0502020204030204" pitchFamily="34" charset="0"/>
              </a:rPr>
              <a:t>-v  </a:t>
            </a:r>
            <a:r>
              <a:rPr lang="en-US" sz="2400" dirty="0">
                <a:latin typeface="Calibri" panose="020F0502020204030204" pitchFamily="34" charset="0"/>
                <a:cs typeface="Calibri" panose="020F0502020204030204" pitchFamily="34" charset="0"/>
              </a:rPr>
              <a:t>--&gt; returns lines do not contain the pattern</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b="1" dirty="0">
                <a:latin typeface="Calibri" panose="020F0502020204030204" pitchFamily="34" charset="0"/>
                <a:cs typeface="Calibri" panose="020F0502020204030204" pitchFamily="34" charset="0"/>
              </a:rPr>
              <a:t>-n  </a:t>
            </a:r>
            <a:r>
              <a:rPr lang="en-US" sz="2400" dirty="0">
                <a:latin typeface="Calibri" panose="020F0502020204030204" pitchFamily="34" charset="0"/>
                <a:cs typeface="Calibri" panose="020F0502020204030204" pitchFamily="34" charset="0"/>
              </a:rPr>
              <a:t>--&gt; precede returned lines with line numbers</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b="1" dirty="0">
                <a:latin typeface="Calibri" panose="020F0502020204030204" pitchFamily="34" charset="0"/>
                <a:cs typeface="Calibri" panose="020F0502020204030204" pitchFamily="34" charset="0"/>
              </a:rPr>
              <a:t>-c  </a:t>
            </a:r>
            <a:r>
              <a:rPr lang="en-US" sz="2400" dirty="0">
                <a:latin typeface="Calibri" panose="020F0502020204030204" pitchFamily="34" charset="0"/>
                <a:cs typeface="Calibri" panose="020F0502020204030204" pitchFamily="34" charset="0"/>
              </a:rPr>
              <a:t>--&gt; only return a count of lines with the matching pattern</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b="1" dirty="0">
                <a:latin typeface="Calibri" panose="020F0502020204030204" pitchFamily="34" charset="0"/>
                <a:cs typeface="Calibri" panose="020F0502020204030204" pitchFamily="34" charset="0"/>
              </a:rPr>
              <a:t>-l   </a:t>
            </a:r>
            <a:r>
              <a:rPr lang="en-US" sz="2400" dirty="0">
                <a:latin typeface="Calibri" panose="020F0502020204030204" pitchFamily="34" charset="0"/>
                <a:cs typeface="Calibri" panose="020F0502020204030204" pitchFamily="34" charset="0"/>
              </a:rPr>
              <a:t>--&gt; only return the names of files that have at least one line containing the pattern</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b="1" dirty="0">
                <a:latin typeface="Calibri" panose="020F0502020204030204" pitchFamily="34" charset="0"/>
                <a:cs typeface="Calibri" panose="020F0502020204030204" pitchFamily="34" charset="0"/>
              </a:rPr>
              <a:t>-r  </a:t>
            </a:r>
            <a:r>
              <a:rPr lang="en-US" sz="2400" dirty="0">
                <a:latin typeface="Calibri" panose="020F0502020204030204" pitchFamily="34" charset="0"/>
                <a:cs typeface="Calibri" panose="020F0502020204030204" pitchFamily="34" charset="0"/>
              </a:rPr>
              <a:t>--&gt; perform a recursive search of files, starting with the named directory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b="1" dirty="0">
                <a:latin typeface="Calibri" panose="020F0502020204030204" pitchFamily="34" charset="0"/>
                <a:cs typeface="Calibri" panose="020F0502020204030204" pitchFamily="34" charset="0"/>
              </a:rPr>
              <a:t>-</a:t>
            </a:r>
            <a:r>
              <a:rPr lang="en-US" sz="2400" b="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--&gt; perform a case-insensitive search 	   	</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886200" y="31125"/>
            <a:ext cx="67818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3600" b="1" dirty="0">
                <a:solidFill>
                  <a:schemeClr val="bg1"/>
                </a:solidFill>
                <a:latin typeface="Calibri" panose="020F0502020204030204" pitchFamily="34" charset="0"/>
                <a:ea typeface="ＭＳ Ｐゴシック" panose="020B0600070205080204" pitchFamily="34" charset="-128"/>
                <a:cs typeface="Calibri" panose="020F0502020204030204" pitchFamily="34" charset="0"/>
              </a:rPr>
              <a:t>grep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1" y="1371600"/>
            <a:ext cx="2514599" cy="1844040"/>
          </a:xfrm>
          <a:prstGeom prst="rect">
            <a:avLst/>
          </a:prstGeom>
        </p:spPr>
      </p:pic>
    </p:spTree>
    <p:extLst>
      <p:ext uri="{BB962C8B-B14F-4D97-AF65-F5344CB8AC3E}">
        <p14:creationId xmlns:p14="http://schemas.microsoft.com/office/powerpoint/2010/main" val="388557695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524001" y="685801"/>
            <a:ext cx="8915399" cy="4524315"/>
          </a:xfrm>
          <a:prstGeom prst="rect">
            <a:avLst/>
          </a:prstGeom>
        </p:spPr>
        <p:txBody>
          <a:bodyPr wrap="square">
            <a:spAutoFit/>
          </a:bodyPr>
          <a:lstStyle/>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grep -r useradd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grep -rli useradd /root/</a:t>
            </a:r>
            <a:r>
              <a:rPr lang="en-US" sz="2400" dirty="0" err="1">
                <a:latin typeface="Calibri" panose="020F0502020204030204" pitchFamily="34" charset="0"/>
                <a:cs typeface="Calibri" panose="020F0502020204030204" pitchFamily="34" charset="0"/>
              </a:rPr>
              <a:t>samnotes</a:t>
            </a:r>
            <a:r>
              <a:rPr lang="en-US" sz="2400" dirty="0">
                <a:latin typeface="Calibri" panose="020F0502020204030204" pitchFamily="34" charset="0"/>
                <a:cs typeface="Calibri" panose="020F0502020204030204" pitchFamily="34" charset="0"/>
              </a:rPr>
              <a:t>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grep -E "word1|word2|word3|word4" /etc/</a:t>
            </a:r>
            <a:r>
              <a:rPr lang="en-US" sz="2400" dirty="0" err="1">
                <a:latin typeface="Calibri" panose="020F0502020204030204" pitchFamily="34" charset="0"/>
                <a:cs typeface="Calibri" panose="020F0502020204030204" pitchFamily="34" charset="0"/>
              </a:rPr>
              <a:t>passwd</a:t>
            </a: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(To search two or more than two words by using grep)</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egrep "bash|nologin" /etc/</a:t>
            </a:r>
            <a:r>
              <a:rPr lang="en-US" sz="2400" dirty="0" err="1">
                <a:latin typeface="Calibri" panose="020F0502020204030204" pitchFamily="34" charset="0"/>
                <a:cs typeface="Calibri" panose="020F0502020204030204" pitchFamily="34" charset="0"/>
              </a:rPr>
              <a:t>passwd</a:t>
            </a: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(To search two or more than two words by using grep)</a:t>
            </a:r>
          </a:p>
        </p:txBody>
      </p:sp>
      <p:sp>
        <p:nvSpPr>
          <p:cNvPr id="4" name="Rectangle 3"/>
          <p:cNvSpPr/>
          <p:nvPr/>
        </p:nvSpPr>
        <p:spPr>
          <a:xfrm>
            <a:off x="3954464" y="12880"/>
            <a:ext cx="6713537" cy="646331"/>
          </a:xfrm>
          <a:prstGeom prst="rect">
            <a:avLst/>
          </a:prstGeom>
        </p:spPr>
        <p:txBody>
          <a:bodyPr wrap="square">
            <a:spAutoFit/>
          </a:bodyPr>
          <a:lstStyle/>
          <a:p>
            <a:r>
              <a:rPr lang="en-IN" sz="3600" b="1" dirty="0">
                <a:solidFill>
                  <a:schemeClr val="bg1"/>
                </a:solidFill>
                <a:latin typeface="Calibri" panose="020F0502020204030204" pitchFamily="34" charset="0"/>
              </a:rPr>
              <a:t>grep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1" y="838200"/>
            <a:ext cx="2514599" cy="1844040"/>
          </a:xfrm>
          <a:prstGeom prst="rect">
            <a:avLst/>
          </a:prstGeom>
        </p:spPr>
      </p:pic>
    </p:spTree>
    <p:extLst>
      <p:ext uri="{BB962C8B-B14F-4D97-AF65-F5344CB8AC3E}">
        <p14:creationId xmlns:p14="http://schemas.microsoft.com/office/powerpoint/2010/main" val="419466365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3962400" y="0"/>
            <a:ext cx="6705600" cy="646331"/>
          </a:xfrm>
          <a:prstGeom prst="rect">
            <a:avLst/>
          </a:prstGeom>
          <a:extLst/>
        </p:spPr>
        <p:txBody>
          <a:bodyPr wrap="square">
            <a:spAutoFit/>
          </a:bodyPr>
          <a:lstStyle>
            <a:defPPr>
              <a:defRPr lang="en-US"/>
            </a:defPPr>
            <a:lvl1pPr>
              <a:defRPr sz="3600" b="1">
                <a:solidFill>
                  <a:schemeClr val="bg1"/>
                </a:solidFill>
                <a:latin typeface="Calibri" panose="020F0502020204030204" pitchFamily="34" charset="0"/>
              </a:defRPr>
            </a:lvl1pPr>
          </a:lstStyle>
          <a:p>
            <a:r>
              <a:rPr lang="en-IN" dirty="0"/>
              <a:t>grep</a:t>
            </a:r>
            <a:endParaRPr lang="en-US" dirty="0"/>
          </a:p>
        </p:txBody>
      </p:sp>
      <p:sp>
        <p:nvSpPr>
          <p:cNvPr id="25602" name="Text Box 2"/>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4736C9BE-8D17-4CA9-A73E-A19A37BC76FD}" type="slidenum">
              <a:rPr lang="en-US" sz="1000"/>
              <a:pPr algn="r">
                <a:buClrTx/>
                <a:buFontTx/>
                <a:buNone/>
              </a:pPr>
              <a:t>24</a:t>
            </a:fld>
            <a:endParaRPr lang="en-US" sz="1000"/>
          </a:p>
        </p:txBody>
      </p:sp>
      <p:sp>
        <p:nvSpPr>
          <p:cNvPr id="25603" name="Text Box 3"/>
          <p:cNvSpPr txBox="1">
            <a:spLocks noChangeArrowheads="1"/>
          </p:cNvSpPr>
          <p:nvPr/>
        </p:nvSpPr>
        <p:spPr bwMode="auto">
          <a:xfrm>
            <a:off x="1524000" y="609600"/>
            <a:ext cx="91440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2400" dirty="0">
                <a:latin typeface="Calibri" panose="020F0502020204030204" pitchFamily="34" charset="0"/>
                <a:cs typeface="Calibri" panose="020F0502020204030204" pitchFamily="34" charset="0"/>
              </a:rPr>
              <a:t> There are different types of data:-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 	(It will list only Normal files)</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^d	(It will list only Directories)</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^c	(It will list only Character files) </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^b	(It will list only Block special files)</a:t>
            </a:r>
          </a:p>
          <a:p>
            <a:pPr>
              <a:buClrTx/>
              <a:buFontTx/>
              <a:buNone/>
            </a:pPr>
            <a:r>
              <a:rPr lang="en-US" sz="2400" dirty="0">
                <a:latin typeface="Calibri" panose="020F0502020204030204" pitchFamily="34" charset="0"/>
                <a:cs typeface="Calibri" panose="020F0502020204030204" pitchFamily="34" charset="0"/>
              </a:rPr>
              <a:t>                           	Block devices stores the data </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dirty="0">
                <a:latin typeface="Calibri" panose="020F0502020204030204" pitchFamily="34" charset="0"/>
                <a:cs typeface="Calibri" panose="020F0502020204030204" pitchFamily="34" charset="0"/>
              </a:rPr>
              <a:t> </a:t>
            </a:r>
          </a:p>
        </p:txBody>
      </p:sp>
      <p:sp>
        <p:nvSpPr>
          <p:cNvPr id="25604" name="Text Box 4"/>
          <p:cNvSpPr txBox="1">
            <a:spLocks noChangeArrowheads="1"/>
          </p:cNvSpPr>
          <p:nvPr/>
        </p:nvSpPr>
        <p:spPr bwMode="auto">
          <a:xfrm>
            <a:off x="1811338" y="6234114"/>
            <a:ext cx="8399462"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602" y="838200"/>
            <a:ext cx="2514599" cy="1844040"/>
          </a:xfrm>
          <a:prstGeom prst="rect">
            <a:avLst/>
          </a:prstGeom>
        </p:spPr>
      </p:pic>
    </p:spTree>
    <p:extLst>
      <p:ext uri="{BB962C8B-B14F-4D97-AF65-F5344CB8AC3E}">
        <p14:creationId xmlns:p14="http://schemas.microsoft.com/office/powerpoint/2010/main" val="3215563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524000" y="609600"/>
            <a:ext cx="9144000" cy="4154984"/>
          </a:xfrm>
          <a:prstGeom prst="rect">
            <a:avLst/>
          </a:prstGeom>
        </p:spPr>
        <p:txBody>
          <a:bodyPr wrap="square">
            <a:spAutoFit/>
          </a:bodyPr>
          <a:lstStyle/>
          <a:p>
            <a:pPr>
              <a:buClrTx/>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^s	(It will list only Socket files)  	</a:t>
            </a:r>
          </a:p>
          <a:p>
            <a:pPr>
              <a:buClrTx/>
              <a:buFontTx/>
              <a:buNone/>
            </a:pPr>
            <a:r>
              <a:rPr lang="en-US" sz="2400" dirty="0">
                <a:latin typeface="Calibri" panose="020F0502020204030204" pitchFamily="34" charset="0"/>
                <a:cs typeface="Calibri" panose="020F0502020204030204" pitchFamily="34" charset="0"/>
              </a:rPr>
              <a:t>                           	Socket files are temporary files  </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^p 	(It will list only Pipe files)</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ls</a:t>
            </a:r>
            <a:r>
              <a:rPr lang="en-US" sz="2400" dirty="0">
                <a:latin typeface="Calibri" panose="020F0502020204030204" pitchFamily="34" charset="0"/>
                <a:cs typeface="Calibri" panose="020F0502020204030204" pitchFamily="34" charset="0"/>
              </a:rPr>
              <a:t> -al | grep ^l      (It will list only Symbolic links)</a:t>
            </a:r>
          </a:p>
          <a:p>
            <a:pPr>
              <a:buClrTx/>
              <a:buFontTx/>
              <a:buNone/>
            </a:pPr>
            <a:r>
              <a:rPr lang="en-US" sz="2400" dirty="0">
                <a:latin typeface="Calibri" panose="020F0502020204030204" pitchFamily="34" charset="0"/>
                <a:cs typeface="Calibri" panose="020F0502020204030204" pitchFamily="34" charset="0"/>
              </a:rPr>
              <a:t>                          		Symbolic link is a pointer to another file or directory</a:t>
            </a:r>
          </a:p>
        </p:txBody>
      </p:sp>
      <p:sp>
        <p:nvSpPr>
          <p:cNvPr id="4" name="Rectangle 3"/>
          <p:cNvSpPr/>
          <p:nvPr/>
        </p:nvSpPr>
        <p:spPr>
          <a:xfrm>
            <a:off x="3886200" y="1"/>
            <a:ext cx="6781800" cy="646331"/>
          </a:xfrm>
          <a:prstGeom prst="rect">
            <a:avLst/>
          </a:prstGeom>
        </p:spPr>
        <p:txBody>
          <a:bodyPr wrap="square">
            <a:spAutoFit/>
          </a:bodyPr>
          <a:lstStyle/>
          <a:p>
            <a:r>
              <a:rPr lang="en-IN" sz="3600" b="1" dirty="0">
                <a:solidFill>
                  <a:schemeClr val="bg1"/>
                </a:solidFill>
                <a:latin typeface="Calibri" panose="020F0502020204030204" pitchFamily="34" charset="0"/>
              </a:rPr>
              <a:t>grep</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1" y="838200"/>
            <a:ext cx="2514599" cy="1844040"/>
          </a:xfrm>
          <a:prstGeom prst="rect">
            <a:avLst/>
          </a:prstGeom>
        </p:spPr>
      </p:pic>
    </p:spTree>
    <p:extLst>
      <p:ext uri="{BB962C8B-B14F-4D97-AF65-F5344CB8AC3E}">
        <p14:creationId xmlns:p14="http://schemas.microsoft.com/office/powerpoint/2010/main" val="390831145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2819400"/>
            <a:ext cx="6553200" cy="1754326"/>
          </a:xfrm>
          <a:prstGeom prst="rect">
            <a:avLst/>
          </a:prstGeom>
        </p:spPr>
        <p:txBody>
          <a:bodyPr wrap="square">
            <a:spAutoFit/>
          </a:bodyPr>
          <a:lstStyle/>
          <a:p>
            <a:pPr>
              <a:buClrTx/>
              <a:buFontTx/>
              <a:buNone/>
            </a:pPr>
            <a:r>
              <a:rPr lang="en-US" sz="2800" b="1" dirty="0">
                <a:latin typeface="Calibri" panose="020F0502020204030204" pitchFamily="34" charset="0"/>
                <a:cs typeface="Calibri" panose="020F0502020204030204" pitchFamily="34" charset="0"/>
              </a:rPr>
              <a:t> # </a:t>
            </a:r>
            <a:r>
              <a:rPr lang="en-US" sz="2800" b="1" dirty="0" err="1">
                <a:latin typeface="Calibri" panose="020F0502020204030204" pitchFamily="34" charset="0"/>
                <a:cs typeface="Calibri" panose="020F0502020204030204" pitchFamily="34" charset="0"/>
              </a:rPr>
              <a:t>ls</a:t>
            </a:r>
            <a:r>
              <a:rPr lang="en-US" sz="2800" b="1" dirty="0">
                <a:latin typeface="Calibri" panose="020F0502020204030204" pitchFamily="34" charset="0"/>
                <a:cs typeface="Calibri" panose="020F0502020204030204" pitchFamily="34" charset="0"/>
              </a:rPr>
              <a:t> -al | grep ^- | </a:t>
            </a:r>
            <a:r>
              <a:rPr lang="en-US" sz="2800" b="1" dirty="0" err="1">
                <a:latin typeface="Calibri" panose="020F0502020204030204" pitchFamily="34" charset="0"/>
                <a:cs typeface="Calibri" panose="020F0502020204030204" pitchFamily="34" charset="0"/>
              </a:rPr>
              <a:t>wc</a:t>
            </a:r>
            <a:r>
              <a:rPr lang="en-US" sz="2800" b="1" dirty="0">
                <a:latin typeface="Calibri" panose="020F0502020204030204" pitchFamily="34" charset="0"/>
                <a:cs typeface="Calibri" panose="020F0502020204030204" pitchFamily="34" charset="0"/>
              </a:rPr>
              <a:t> -l</a:t>
            </a:r>
            <a:r>
              <a:rPr lang="en-US" sz="2400" dirty="0">
                <a:latin typeface="Calibri" panose="020F0502020204030204" pitchFamily="34" charset="0"/>
                <a:cs typeface="Calibri" panose="020F0502020204030204" pitchFamily="34" charset="0"/>
              </a:rPr>
              <a:t> (It will list only normal files &amp; will count no. of files)</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800" b="1" dirty="0">
                <a:latin typeface="Calibri" panose="020F0502020204030204" pitchFamily="34" charset="0"/>
                <a:cs typeface="Calibri" panose="020F0502020204030204" pitchFamily="34" charset="0"/>
              </a:rPr>
              <a:t>#ls –l | grep .txt$</a:t>
            </a:r>
          </a:p>
        </p:txBody>
      </p:sp>
      <p:sp>
        <p:nvSpPr>
          <p:cNvPr id="4" name="Rectangle 3"/>
          <p:cNvSpPr/>
          <p:nvPr/>
        </p:nvSpPr>
        <p:spPr>
          <a:xfrm>
            <a:off x="3954464" y="1"/>
            <a:ext cx="6725343" cy="646331"/>
          </a:xfrm>
          <a:prstGeom prst="rect">
            <a:avLst/>
          </a:prstGeom>
        </p:spPr>
        <p:txBody>
          <a:bodyPr wrap="square">
            <a:spAutoFit/>
          </a:bodyPr>
          <a:lstStyle/>
          <a:p>
            <a:r>
              <a:rPr lang="en-IN" sz="3600" b="1" dirty="0">
                <a:solidFill>
                  <a:schemeClr val="bg1"/>
                </a:solidFill>
                <a:latin typeface="Calibri" panose="020F0502020204030204" pitchFamily="34" charset="0"/>
              </a:rPr>
              <a:t>grep</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1" y="975360"/>
            <a:ext cx="2514599" cy="1844040"/>
          </a:xfrm>
          <a:prstGeom prst="rect">
            <a:avLst/>
          </a:prstGeom>
        </p:spPr>
      </p:pic>
    </p:spTree>
    <p:extLst>
      <p:ext uri="{BB962C8B-B14F-4D97-AF65-F5344CB8AC3E}">
        <p14:creationId xmlns:p14="http://schemas.microsoft.com/office/powerpoint/2010/main" val="382770481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IN" sz="3600" b="1" dirty="0">
                <a:latin typeface="Calibri" panose="020F0502020204030204" pitchFamily="34" charset="0"/>
                <a:cs typeface="Calibri" panose="020F0502020204030204" pitchFamily="34" charset="0"/>
              </a:rPr>
              <a:t>grep</a:t>
            </a:r>
            <a:endParaRPr lang="en-US" sz="3600" dirty="0"/>
          </a:p>
        </p:txBody>
      </p:sp>
      <p:sp>
        <p:nvSpPr>
          <p:cNvPr id="26626" name="Text Box 2"/>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355FA5CC-4542-4310-AE9B-7D069864557D}" type="slidenum">
              <a:rPr lang="en-US" sz="1000"/>
              <a:pPr algn="r">
                <a:buClrTx/>
                <a:buFontTx/>
                <a:buNone/>
              </a:pPr>
              <a:t>27</a:t>
            </a:fld>
            <a:endParaRPr lang="en-US" sz="1000"/>
          </a:p>
        </p:txBody>
      </p:sp>
      <p:sp>
        <p:nvSpPr>
          <p:cNvPr id="26627" name="Text Box 3"/>
          <p:cNvSpPr txBox="1">
            <a:spLocks noChangeArrowheads="1"/>
          </p:cNvSpPr>
          <p:nvPr/>
        </p:nvSpPr>
        <p:spPr bwMode="auto">
          <a:xfrm>
            <a:off x="1635126" y="900114"/>
            <a:ext cx="78898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endParaRPr lang="en-US" dirty="0"/>
          </a:p>
        </p:txBody>
      </p:sp>
      <p:sp>
        <p:nvSpPr>
          <p:cNvPr id="3" name="Rectangle 2"/>
          <p:cNvSpPr/>
          <p:nvPr/>
        </p:nvSpPr>
        <p:spPr>
          <a:xfrm>
            <a:off x="1517561" y="762001"/>
            <a:ext cx="9144000" cy="4524315"/>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Note : - We can use grep along with color by using following options.</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#ls -al | grep --color=always ^-</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ls -al | grep ^- | wc -l (It will list only normal files) </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ls -al | grep ^- | wc -l (It will list only normal files) </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1872" y="1152269"/>
            <a:ext cx="2514599" cy="1844040"/>
          </a:xfrm>
          <a:prstGeom prst="rect">
            <a:avLst/>
          </a:prstGeom>
        </p:spPr>
      </p:pic>
    </p:spTree>
    <p:extLst>
      <p:ext uri="{BB962C8B-B14F-4D97-AF65-F5344CB8AC3E}">
        <p14:creationId xmlns:p14="http://schemas.microsoft.com/office/powerpoint/2010/main" val="40073890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556197" y="610914"/>
            <a:ext cx="9144000" cy="3908762"/>
          </a:xfrm>
          <a:prstGeom prst="rect">
            <a:avLst/>
          </a:prstGeom>
        </p:spPr>
        <p:txBody>
          <a:bodyPr wrap="square">
            <a:spAutoFit/>
          </a:bodyPr>
          <a:lstStyle/>
          <a:p>
            <a:endParaRPr lang="en-IN" sz="2400" dirty="0">
              <a:latin typeface="Calibri" panose="020F0502020204030204" pitchFamily="34" charset="0"/>
              <a:cs typeface="Calibri" panose="020F0502020204030204" pitchFamily="34" charset="0"/>
            </a:endParaRPr>
          </a:p>
          <a:p>
            <a:r>
              <a:rPr lang="en-IN" sz="2800" dirty="0">
                <a:latin typeface="Calibri" panose="020F0502020204030204" pitchFamily="34" charset="0"/>
                <a:cs typeface="Calibri" panose="020F0502020204030204" pitchFamily="34" charset="0"/>
              </a:rPr>
              <a:t># ls -alR / | grep ^- | wc -l </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(It will list only normal files of complete linux pc &amp; will count total no. of files)</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800" dirty="0">
                <a:latin typeface="Calibri" panose="020F0502020204030204" pitchFamily="34" charset="0"/>
                <a:cs typeface="Calibri" panose="020F0502020204030204" pitchFamily="34" charset="0"/>
              </a:rPr>
              <a:t># ls -al | grep ^d | wc -l </a:t>
            </a:r>
          </a:p>
          <a:p>
            <a:r>
              <a:rPr lang="en-IN" sz="2400" dirty="0">
                <a:latin typeface="Calibri" panose="020F0502020204030204" pitchFamily="34" charset="0"/>
                <a:cs typeface="Calibri" panose="020F0502020204030204" pitchFamily="34" charset="0"/>
              </a:rPr>
              <a:t>    </a:t>
            </a:r>
          </a:p>
          <a:p>
            <a:r>
              <a:rPr lang="en-IN" sz="2400" dirty="0">
                <a:latin typeface="Calibri" panose="020F0502020204030204" pitchFamily="34" charset="0"/>
                <a:cs typeface="Calibri" panose="020F0502020204030204" pitchFamily="34" charset="0"/>
              </a:rPr>
              <a:t>(It will list only normal files &amp; will count no. of directories)</a:t>
            </a:r>
          </a:p>
        </p:txBody>
      </p:sp>
      <p:sp>
        <p:nvSpPr>
          <p:cNvPr id="4" name="Rectangle 3"/>
          <p:cNvSpPr/>
          <p:nvPr/>
        </p:nvSpPr>
        <p:spPr>
          <a:xfrm>
            <a:off x="3863662" y="-35417"/>
            <a:ext cx="6781800" cy="646331"/>
          </a:xfrm>
          <a:prstGeom prst="rect">
            <a:avLst/>
          </a:prstGeom>
        </p:spPr>
        <p:txBody>
          <a:bodyPr wrap="square">
            <a:spAutoFit/>
          </a:bodyPr>
          <a:lstStyle/>
          <a:p>
            <a:r>
              <a:rPr lang="en-IN" sz="3600" b="1" dirty="0">
                <a:latin typeface="Calibri" panose="020F0502020204030204" pitchFamily="34" charset="0"/>
                <a:cs typeface="Calibri" panose="020F0502020204030204" pitchFamily="34" charset="0"/>
              </a:rPr>
              <a:t>grep</a:t>
            </a:r>
            <a:endParaRPr lang="en-US" sz="36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1" y="4724400"/>
            <a:ext cx="2514599" cy="1844040"/>
          </a:xfrm>
          <a:prstGeom prst="rect">
            <a:avLst/>
          </a:prstGeom>
        </p:spPr>
      </p:pic>
    </p:spTree>
    <p:extLst>
      <p:ext uri="{BB962C8B-B14F-4D97-AF65-F5344CB8AC3E}">
        <p14:creationId xmlns:p14="http://schemas.microsoft.com/office/powerpoint/2010/main" val="259100660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IN" sz="3600" b="1" dirty="0">
                <a:latin typeface="Calibri" panose="020F0502020204030204" pitchFamily="34" charset="0"/>
                <a:cs typeface="Calibri" panose="020F0502020204030204" pitchFamily="34" charset="0"/>
              </a:rPr>
              <a:t>grep</a:t>
            </a:r>
            <a:endParaRPr lang="en-US" sz="3600" dirty="0">
              <a:latin typeface="Calibri" panose="020F0502020204030204" pitchFamily="34" charset="0"/>
              <a:cs typeface="Calibri" panose="020F0502020204030204" pitchFamily="34" charset="0"/>
            </a:endParaRPr>
          </a:p>
        </p:txBody>
      </p:sp>
      <p:sp>
        <p:nvSpPr>
          <p:cNvPr id="27650" name="Text Box 2"/>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29398083-4828-4BCF-AA58-D39561B8931D}" type="slidenum">
              <a:rPr lang="en-US" sz="1000"/>
              <a:pPr algn="r">
                <a:buClrTx/>
                <a:buFontTx/>
                <a:buNone/>
              </a:pPr>
              <a:t>29</a:t>
            </a:fld>
            <a:endParaRPr lang="en-US" sz="1000"/>
          </a:p>
        </p:txBody>
      </p:sp>
      <p:sp>
        <p:nvSpPr>
          <p:cNvPr id="2" name="Rectangle 1"/>
          <p:cNvSpPr/>
          <p:nvPr/>
        </p:nvSpPr>
        <p:spPr>
          <a:xfrm>
            <a:off x="1555124" y="685800"/>
            <a:ext cx="9144000" cy="4647426"/>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 # ls -al | grep ^d | </a:t>
            </a:r>
            <a:r>
              <a:rPr lang="en-IN" sz="2800" dirty="0" err="1">
                <a:latin typeface="Calibri" panose="020F0502020204030204" pitchFamily="34" charset="0"/>
                <a:cs typeface="Calibri" panose="020F0502020204030204" pitchFamily="34" charset="0"/>
              </a:rPr>
              <a:t>nl</a:t>
            </a:r>
            <a:r>
              <a:rPr lang="en-IN" sz="2800" dirty="0">
                <a:latin typeface="Calibri" panose="020F0502020204030204" pitchFamily="34" charset="0"/>
                <a:cs typeface="Calibri" panose="020F0502020204030204" pitchFamily="34" charset="0"/>
              </a:rPr>
              <a:t> </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(It will show contents along with numbers) </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800" dirty="0">
                <a:latin typeface="Calibri" panose="020F0502020204030204" pitchFamily="34" charset="0"/>
                <a:cs typeface="Calibri" panose="020F0502020204030204" pitchFamily="34" charset="0"/>
              </a:rPr>
              <a:t># ls -alR / | grep ^- | </a:t>
            </a:r>
            <a:r>
              <a:rPr lang="en-IN" sz="2800" dirty="0" err="1">
                <a:latin typeface="Calibri" panose="020F0502020204030204" pitchFamily="34" charset="0"/>
                <a:cs typeface="Calibri" panose="020F0502020204030204" pitchFamily="34" charset="0"/>
              </a:rPr>
              <a:t>nl</a:t>
            </a:r>
            <a:r>
              <a:rPr lang="en-IN" sz="2800" dirty="0">
                <a:latin typeface="Calibri" panose="020F0502020204030204" pitchFamily="34" charset="0"/>
                <a:cs typeface="Calibri" panose="020F0502020204030204" pitchFamily="34" charset="0"/>
              </a:rPr>
              <a:t> </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(It will list along with no. of files of complete linux pc &amp; 					will count total no. of files)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7870" y="1981200"/>
            <a:ext cx="2514599" cy="1844040"/>
          </a:xfrm>
          <a:prstGeom prst="rect">
            <a:avLst/>
          </a:prstGeom>
        </p:spPr>
      </p:pic>
    </p:spTree>
    <p:extLst>
      <p:ext uri="{BB962C8B-B14F-4D97-AF65-F5344CB8AC3E}">
        <p14:creationId xmlns:p14="http://schemas.microsoft.com/office/powerpoint/2010/main" val="6883584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886200" y="-21491"/>
            <a:ext cx="6781800" cy="559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lang="en-US" sz="3600" b="1" dirty="0">
                <a:solidFill>
                  <a:schemeClr val="bg1"/>
                </a:solidFill>
                <a:latin typeface="Calibri" panose="020F0502020204030204" pitchFamily="34" charset="0"/>
                <a:cs typeface="Calibri" panose="020F0502020204030204" pitchFamily="34" charset="0"/>
              </a:rPr>
              <a:t>Print current path and Manual</a:t>
            </a:r>
          </a:p>
        </p:txBody>
      </p:sp>
      <p:sp>
        <p:nvSpPr>
          <p:cNvPr id="2" name="Rectangle 1"/>
          <p:cNvSpPr/>
          <p:nvPr/>
        </p:nvSpPr>
        <p:spPr>
          <a:xfrm>
            <a:off x="2133601" y="3124201"/>
            <a:ext cx="8153400" cy="1815882"/>
          </a:xfrm>
          <a:prstGeom prst="rect">
            <a:avLst/>
          </a:prstGeom>
        </p:spPr>
        <p:txBody>
          <a:bodyPr wrap="square">
            <a:spAutoFit/>
          </a:bodyPr>
          <a:lstStyle/>
          <a:p>
            <a:r>
              <a:rPr lang="en-US" sz="2800" dirty="0">
                <a:latin typeface="Calibri" panose="020F0502020204030204" pitchFamily="34" charset="0"/>
              </a:rPr>
              <a:t># </a:t>
            </a:r>
            <a:r>
              <a:rPr lang="en-US" sz="2800" dirty="0" err="1">
                <a:latin typeface="Calibri" panose="020F0502020204030204" pitchFamily="34" charset="0"/>
              </a:rPr>
              <a:t>pwd</a:t>
            </a:r>
            <a:r>
              <a:rPr lang="en-US" sz="2800" dirty="0">
                <a:latin typeface="Calibri" panose="020F0502020204030204" pitchFamily="34" charset="0"/>
              </a:rPr>
              <a:t>						(prints the working directory)</a:t>
            </a:r>
          </a:p>
          <a:p>
            <a:r>
              <a:rPr lang="en-US" sz="2800" dirty="0">
                <a:latin typeface="Calibri" panose="020F0502020204030204" pitchFamily="34" charset="0"/>
              </a:rPr>
              <a:t># man &lt;command&gt;	(To display the help for the 				</a:t>
            </a:r>
            <a:r>
              <a:rPr lang="en-US" sz="2800" dirty="0" smtClean="0">
                <a:latin typeface="Calibri" panose="020F0502020204030204" pitchFamily="34" charset="0"/>
              </a:rPr>
              <a:t>command</a:t>
            </a:r>
            <a:r>
              <a:rPr lang="en-US" sz="2800" dirty="0">
                <a:latin typeface="Calibri" panose="020F0502020204030204" pitchFamily="34" charset="0"/>
              </a:rPr>
              <a:t>)</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1" y="909329"/>
            <a:ext cx="2514599" cy="1844040"/>
          </a:xfrm>
          <a:prstGeom prst="rect">
            <a:avLst/>
          </a:prstGeom>
        </p:spPr>
      </p:pic>
    </p:spTree>
    <p:extLst>
      <p:ext uri="{BB962C8B-B14F-4D97-AF65-F5344CB8AC3E}">
        <p14:creationId xmlns:p14="http://schemas.microsoft.com/office/powerpoint/2010/main" val="3859732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CD0E35B6-04B7-418E-9D5D-27366B6BFE00}" type="slidenum">
              <a:rPr lang="en-US" sz="1000"/>
              <a:pPr algn="r">
                <a:buClrTx/>
                <a:buFontTx/>
                <a:buNone/>
              </a:pPr>
              <a:t>30</a:t>
            </a:fld>
            <a:endParaRPr lang="en-US" sz="1000"/>
          </a:p>
        </p:txBody>
      </p:sp>
      <p:sp>
        <p:nvSpPr>
          <p:cNvPr id="35842" name="Text Box 2"/>
          <p:cNvSpPr txBox="1">
            <a:spLocks noChangeArrowheads="1"/>
          </p:cNvSpPr>
          <p:nvPr/>
        </p:nvSpPr>
        <p:spPr bwMode="auto">
          <a:xfrm>
            <a:off x="3886200" y="0"/>
            <a:ext cx="6756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3600" b="1" dirty="0">
                <a:solidFill>
                  <a:schemeClr val="bg1"/>
                </a:solidFill>
                <a:latin typeface="Calibri" panose="020F0502020204030204" pitchFamily="34" charset="0"/>
                <a:cs typeface="Calibri" panose="020F0502020204030204" pitchFamily="34" charset="0"/>
              </a:rPr>
              <a:t>Search</a:t>
            </a:r>
            <a:endParaRPr lang="en-US" sz="3600" b="1" dirty="0">
              <a:solidFill>
                <a:schemeClr val="bg1"/>
              </a:solidFill>
              <a:latin typeface="Calibri" panose="020F0502020204030204" pitchFamily="34" charset="0"/>
            </a:endParaRPr>
          </a:p>
        </p:txBody>
      </p:sp>
      <p:sp>
        <p:nvSpPr>
          <p:cNvPr id="35843"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92E26C20-5E27-4514-AABB-193A5BE4146B}" type="slidenum">
              <a:rPr lang="en-US" sz="1000"/>
              <a:pPr algn="r">
                <a:buClrTx/>
                <a:buFontTx/>
                <a:buNone/>
              </a:pPr>
              <a:t>30</a:t>
            </a:fld>
            <a:endParaRPr lang="en-US" sz="1000"/>
          </a:p>
        </p:txBody>
      </p:sp>
      <p:sp>
        <p:nvSpPr>
          <p:cNvPr id="35844" name="Text Box 4"/>
          <p:cNvSpPr txBox="1">
            <a:spLocks noChangeArrowheads="1"/>
          </p:cNvSpPr>
          <p:nvPr/>
        </p:nvSpPr>
        <p:spPr bwMode="auto">
          <a:xfrm>
            <a:off x="1524000" y="609601"/>
            <a:ext cx="9144000" cy="6248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b="1" dirty="0"/>
              <a:t>Find</a:t>
            </a:r>
          </a:p>
          <a:p>
            <a:pPr>
              <a:buClrTx/>
              <a:buFontTx/>
              <a:buNone/>
            </a:pPr>
            <a:endParaRPr lang="en-US" dirty="0"/>
          </a:p>
          <a:p>
            <a:pPr>
              <a:buClrTx/>
              <a:buFontTx/>
              <a:buNone/>
            </a:pPr>
            <a:r>
              <a:rPr lang="en-US" dirty="0"/>
              <a:t>Syntax of find </a:t>
            </a:r>
          </a:p>
          <a:p>
            <a:pPr>
              <a:buClrTx/>
              <a:buFontTx/>
              <a:buNone/>
            </a:pPr>
            <a:endParaRPr lang="en-US" dirty="0"/>
          </a:p>
          <a:p>
            <a:pPr>
              <a:buClrTx/>
              <a:buFontTx/>
              <a:buNone/>
            </a:pPr>
            <a:r>
              <a:rPr lang="en-US" dirty="0"/>
              <a:t>   # find pathname-list expression </a:t>
            </a:r>
          </a:p>
          <a:p>
            <a:pPr>
              <a:buClrTx/>
              <a:buFontTx/>
              <a:buNone/>
            </a:pPr>
            <a:r>
              <a:rPr lang="en-US" dirty="0"/>
              <a:t>	                                                         </a:t>
            </a:r>
          </a:p>
          <a:p>
            <a:pPr>
              <a:buClrTx/>
              <a:buFontTx/>
              <a:buNone/>
            </a:pPr>
            <a:r>
              <a:rPr lang="en-US" dirty="0"/>
              <a:t>   # find / -name "sameer"      </a:t>
            </a:r>
          </a:p>
          <a:p>
            <a:pPr>
              <a:buClrTx/>
              <a:buFontTx/>
              <a:buNone/>
            </a:pPr>
            <a:r>
              <a:rPr lang="en-US" dirty="0"/>
              <a:t>    (To search files and folders in to system)  </a:t>
            </a:r>
          </a:p>
          <a:p>
            <a:pPr>
              <a:buClrTx/>
              <a:buFontTx/>
              <a:buNone/>
            </a:pPr>
            <a:endParaRPr lang="en-US" dirty="0"/>
          </a:p>
          <a:p>
            <a:pPr>
              <a:buClrTx/>
              <a:buFontTx/>
              <a:buNone/>
            </a:pPr>
            <a:r>
              <a:rPr lang="en-US" dirty="0"/>
              <a:t>   # find /data -name "sameer"  </a:t>
            </a:r>
          </a:p>
          <a:p>
            <a:pPr>
              <a:buClrTx/>
              <a:buFontTx/>
              <a:buNone/>
            </a:pPr>
            <a:r>
              <a:rPr lang="en-US" dirty="0"/>
              <a:t>    (To search files and folders in to system)</a:t>
            </a:r>
          </a:p>
          <a:p>
            <a:pPr>
              <a:buClrTx/>
              <a:buFontTx/>
              <a:buNone/>
            </a:pPr>
            <a:endParaRPr lang="en-US" dirty="0"/>
          </a:p>
          <a:p>
            <a:pPr>
              <a:buClrTx/>
              <a:buFontTx/>
              <a:buNone/>
            </a:pPr>
            <a:r>
              <a:rPr lang="en-US" dirty="0"/>
              <a:t>   # find . -name "sameer"      </a:t>
            </a:r>
          </a:p>
          <a:p>
            <a:pPr>
              <a:buClrTx/>
              <a:buFontTx/>
              <a:buNone/>
            </a:pPr>
            <a:r>
              <a:rPr lang="en-US" dirty="0"/>
              <a:t>    (Search the file sameer from current directory downwards &amp; print it.)  </a:t>
            </a:r>
          </a:p>
          <a:p>
            <a:pPr>
              <a:buClrTx/>
              <a:buFontTx/>
              <a:buNone/>
            </a:pPr>
            <a:endParaRPr lang="en-US" dirty="0"/>
          </a:p>
          <a:p>
            <a:pPr>
              <a:buClrTx/>
              <a:buFontTx/>
              <a:buNone/>
            </a:pPr>
            <a:r>
              <a:rPr lang="en-US" dirty="0"/>
              <a:t>   # find . -iname "sameer"    </a:t>
            </a:r>
          </a:p>
          <a:p>
            <a:pPr>
              <a:buClrTx/>
              <a:buFontTx/>
              <a:buNone/>
            </a:pPr>
            <a:r>
              <a:rPr lang="en-US" dirty="0"/>
              <a:t>    (Search the file sameer by case-insensitive</a:t>
            </a:r>
          </a:p>
          <a:p>
            <a:pPr>
              <a:buClrTx/>
              <a:buFontTx/>
              <a:buNone/>
            </a:pPr>
            <a:r>
              <a:rPr lang="en-US" dirty="0"/>
              <a:t>     "SAMEER" , "Sameer" , "sameer" etc.from current directory </a:t>
            </a:r>
          </a:p>
          <a:p>
            <a:pPr>
              <a:buClrTx/>
              <a:buFontTx/>
              <a:buNone/>
            </a:pPr>
            <a:r>
              <a:rPr lang="en-US" dirty="0"/>
              <a:t>     downwards &amp; print it.)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1430" y="838200"/>
            <a:ext cx="2514599" cy="1844040"/>
          </a:xfrm>
          <a:prstGeom prst="rect">
            <a:avLst/>
          </a:prstGeom>
        </p:spPr>
      </p:pic>
    </p:spTree>
    <p:extLst>
      <p:ext uri="{BB962C8B-B14F-4D97-AF65-F5344CB8AC3E}">
        <p14:creationId xmlns:p14="http://schemas.microsoft.com/office/powerpoint/2010/main" val="3734584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BF540025-042E-48D9-9124-14524E82474B}" type="slidenum">
              <a:rPr lang="en-US" sz="1000"/>
              <a:pPr algn="r">
                <a:buClrTx/>
                <a:buFontTx/>
                <a:buNone/>
              </a:pPr>
              <a:t>31</a:t>
            </a:fld>
            <a:endParaRPr lang="en-US" sz="1000"/>
          </a:p>
        </p:txBody>
      </p:sp>
      <p:sp>
        <p:nvSpPr>
          <p:cNvPr id="36866" name="Text Box 2"/>
          <p:cNvSpPr txBox="1">
            <a:spLocks noChangeArrowheads="1"/>
          </p:cNvSpPr>
          <p:nvPr/>
        </p:nvSpPr>
        <p:spPr bwMode="auto">
          <a:xfrm>
            <a:off x="3886200" y="0"/>
            <a:ext cx="6756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2800" b="1" dirty="0">
                <a:solidFill>
                  <a:schemeClr val="bg1"/>
                </a:solidFill>
                <a:latin typeface="Calibri" panose="020F0502020204030204" pitchFamily="34" charset="0"/>
                <a:cs typeface="Calibri" panose="020F0502020204030204" pitchFamily="34" charset="0"/>
              </a:rPr>
              <a:t>Search</a:t>
            </a:r>
            <a:endParaRPr lang="en-US" sz="2800" b="1" dirty="0">
              <a:solidFill>
                <a:srgbClr val="FFFFFF"/>
              </a:solidFill>
              <a:latin typeface="Calibri" panose="020F0502020204030204" pitchFamily="34" charset="0"/>
            </a:endParaRPr>
          </a:p>
        </p:txBody>
      </p:sp>
      <p:sp>
        <p:nvSpPr>
          <p:cNvPr id="36867"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EAC2483F-9D93-4D9F-9C28-0A1D2A11C038}" type="slidenum">
              <a:rPr lang="en-US" sz="1000"/>
              <a:pPr algn="r">
                <a:buClrTx/>
                <a:buFontTx/>
                <a:buNone/>
              </a:pPr>
              <a:t>31</a:t>
            </a:fld>
            <a:endParaRPr lang="en-US" sz="1000"/>
          </a:p>
        </p:txBody>
      </p:sp>
      <p:sp>
        <p:nvSpPr>
          <p:cNvPr id="36868" name="Text Box 4"/>
          <p:cNvSpPr txBox="1">
            <a:spLocks noChangeArrowheads="1"/>
          </p:cNvSpPr>
          <p:nvPr/>
        </p:nvSpPr>
        <p:spPr bwMode="auto">
          <a:xfrm>
            <a:off x="1524000" y="685800"/>
            <a:ext cx="9144000"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dirty="0"/>
              <a:t># find /</a:t>
            </a:r>
            <a:r>
              <a:rPr lang="en-US" dirty="0" err="1"/>
              <a:t>usr</a:t>
            </a:r>
            <a:r>
              <a:rPr lang="en-US" dirty="0"/>
              <a:t> -type d -name backup  </a:t>
            </a:r>
          </a:p>
          <a:p>
            <a:pPr>
              <a:buClrTx/>
              <a:buFontTx/>
              <a:buNone/>
            </a:pPr>
            <a:r>
              <a:rPr lang="en-US" dirty="0"/>
              <a:t>   (Search directories called "backup“ from /</a:t>
            </a:r>
            <a:r>
              <a:rPr lang="en-US" dirty="0" err="1"/>
              <a:t>usr</a:t>
            </a:r>
            <a:r>
              <a:rPr lang="en-US" dirty="0"/>
              <a:t> directory downward &amp; print them)  </a:t>
            </a:r>
          </a:p>
          <a:p>
            <a:pPr>
              <a:buClrTx/>
              <a:buFontTx/>
              <a:buNone/>
            </a:pPr>
            <a:endParaRPr lang="en-US" dirty="0"/>
          </a:p>
          <a:p>
            <a:pPr>
              <a:buClrTx/>
              <a:buFontTx/>
              <a:buNone/>
            </a:pPr>
            <a:r>
              <a:rPr lang="en-US" dirty="0"/>
              <a:t>   # find /</a:t>
            </a:r>
            <a:r>
              <a:rPr lang="en-US" dirty="0" err="1"/>
              <a:t>usr</a:t>
            </a:r>
            <a:r>
              <a:rPr lang="en-US" dirty="0"/>
              <a:t> -type f -name backup  </a:t>
            </a:r>
          </a:p>
          <a:p>
            <a:pPr>
              <a:buClrTx/>
              <a:buFontTx/>
              <a:buNone/>
            </a:pPr>
            <a:r>
              <a:rPr lang="en-US" dirty="0"/>
              <a:t>     (Search normal files called "backup" from /</a:t>
            </a:r>
            <a:r>
              <a:rPr lang="en-US" dirty="0" err="1"/>
              <a:t>usr</a:t>
            </a:r>
            <a:r>
              <a:rPr lang="en-US" dirty="0"/>
              <a:t> directory downward &amp; print them) 		</a:t>
            </a:r>
          </a:p>
          <a:p>
            <a:pPr>
              <a:buClrTx/>
              <a:buFontTx/>
              <a:buNone/>
            </a:pPr>
            <a:r>
              <a:rPr lang="en-US" dirty="0"/>
              <a:t> </a:t>
            </a:r>
          </a:p>
          <a:p>
            <a:pPr>
              <a:buClrTx/>
              <a:buFontTx/>
              <a:buNone/>
            </a:pPr>
            <a:r>
              <a:rPr lang="en-US" dirty="0"/>
              <a:t>   # find /</a:t>
            </a:r>
            <a:r>
              <a:rPr lang="en-US" dirty="0" err="1"/>
              <a:t>usr</a:t>
            </a:r>
            <a:r>
              <a:rPr lang="en-US" dirty="0"/>
              <a:t> -type c -name backup  </a:t>
            </a:r>
          </a:p>
          <a:p>
            <a:pPr>
              <a:buClrTx/>
              <a:buFontTx/>
              <a:buNone/>
            </a:pPr>
            <a:r>
              <a:rPr lang="en-US" dirty="0"/>
              <a:t>     (Search character special file called "backup" from /</a:t>
            </a:r>
            <a:r>
              <a:rPr lang="en-US" dirty="0" err="1"/>
              <a:t>usr</a:t>
            </a:r>
            <a:r>
              <a:rPr lang="en-US" dirty="0"/>
              <a:t> directory downwards &amp; print them)</a:t>
            </a:r>
          </a:p>
          <a:p>
            <a:pPr>
              <a:buClrTx/>
              <a:buFontTx/>
              <a:buNone/>
            </a:pPr>
            <a:endParaRPr lang="en-US" dirty="0"/>
          </a:p>
          <a:p>
            <a:pPr>
              <a:buClrTx/>
              <a:buFontTx/>
              <a:buNone/>
            </a:pPr>
            <a:r>
              <a:rPr lang="en-US" dirty="0"/>
              <a:t>   # find / -type b -name "*</a:t>
            </a:r>
            <a:r>
              <a:rPr lang="en-US" dirty="0" err="1"/>
              <a:t>sda</a:t>
            </a:r>
            <a:r>
              <a:rPr lang="en-US" dirty="0"/>
              <a:t>*"  </a:t>
            </a:r>
          </a:p>
          <a:p>
            <a:pPr>
              <a:buClrTx/>
              <a:buFontTx/>
              <a:buNone/>
            </a:pPr>
            <a:r>
              <a:rPr lang="en-US" dirty="0"/>
              <a:t>    (Search block special file called backup )</a:t>
            </a:r>
          </a:p>
          <a:p>
            <a:pPr>
              <a:buClrTx/>
              <a:buFontTx/>
              <a:buNone/>
            </a:pPr>
            <a:r>
              <a:rPr lang="en-US" dirty="0"/>
              <a:t>   </a:t>
            </a:r>
          </a:p>
          <a:p>
            <a:pPr>
              <a:buClrTx/>
              <a:buFontTx/>
              <a:buNone/>
            </a:pPr>
            <a:r>
              <a:rPr lang="en-US" dirty="0"/>
              <a:t>   # find / -links 2    </a:t>
            </a:r>
          </a:p>
          <a:p>
            <a:pPr>
              <a:buClrTx/>
              <a:buFontTx/>
              <a:buNone/>
            </a:pPr>
            <a:r>
              <a:rPr lang="en-US" dirty="0"/>
              <a:t>    (Search in root directory downwards all files which have exactly 2 links)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9101" y="3794438"/>
            <a:ext cx="2514599" cy="1844040"/>
          </a:xfrm>
          <a:prstGeom prst="rect">
            <a:avLst/>
          </a:prstGeom>
        </p:spPr>
      </p:pic>
    </p:spTree>
    <p:extLst>
      <p:ext uri="{BB962C8B-B14F-4D97-AF65-F5344CB8AC3E}">
        <p14:creationId xmlns:p14="http://schemas.microsoft.com/office/powerpoint/2010/main" val="39703103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3600" b="1" dirty="0">
                <a:solidFill>
                  <a:schemeClr val="bg1"/>
                </a:solidFill>
                <a:latin typeface="Calibri" panose="020F0502020204030204" pitchFamily="34" charset="0"/>
                <a:cs typeface="Calibri" panose="020F0502020204030204" pitchFamily="34" charset="0"/>
              </a:rPr>
              <a:t>Exercise</a:t>
            </a:r>
            <a:endParaRPr lang="en-US" sz="3600" b="1" dirty="0">
              <a:solidFill>
                <a:schemeClr val="bg1"/>
              </a:solidFill>
              <a:latin typeface="Calibri" panose="020F0502020204030204" pitchFamily="34" charset="0"/>
            </a:endParaRPr>
          </a:p>
        </p:txBody>
      </p:sp>
      <p:sp>
        <p:nvSpPr>
          <p:cNvPr id="3" name="Text Box 4"/>
          <p:cNvSpPr txBox="1">
            <a:spLocks noChangeArrowheads="1"/>
          </p:cNvSpPr>
          <p:nvPr/>
        </p:nvSpPr>
        <p:spPr bwMode="auto">
          <a:xfrm>
            <a:off x="1556197" y="1048385"/>
            <a:ext cx="91440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marL="457200" indent="-457200">
              <a:buFont typeface="+mj-lt"/>
              <a:buAutoNum type="arabicPeriod"/>
            </a:pPr>
            <a:r>
              <a:rPr lang="en-US" sz="2400" b="1" i="1" dirty="0">
                <a:latin typeface="Calibri" panose="020F0502020204030204" pitchFamily="34" charset="0"/>
                <a:cs typeface="Calibri" panose="020F0502020204030204" pitchFamily="34" charset="0"/>
              </a:rPr>
              <a:t>Write a command to find all files in a specific folder with extension .</a:t>
            </a:r>
            <a:r>
              <a:rPr lang="en-US" sz="2400" b="1" i="1" dirty="0" err="1">
                <a:latin typeface="Calibri" panose="020F0502020204030204" pitchFamily="34" charset="0"/>
                <a:cs typeface="Calibri" panose="020F0502020204030204" pitchFamily="34" charset="0"/>
              </a:rPr>
              <a:t>py</a:t>
            </a:r>
            <a:endParaRPr lang="en-US" sz="2400" b="1" i="1" dirty="0">
              <a:latin typeface="Calibri" panose="020F0502020204030204" pitchFamily="34" charset="0"/>
              <a:cs typeface="Calibri" panose="020F0502020204030204" pitchFamily="34" charset="0"/>
            </a:endParaRPr>
          </a:p>
          <a:p>
            <a:pPr marL="457200" indent="-457200">
              <a:buFont typeface="+mj-lt"/>
              <a:buAutoNum type="arabicPeriod"/>
            </a:pPr>
            <a:endParaRPr lang="en-US" sz="2400" b="1" i="1" dirty="0">
              <a:latin typeface="Calibri" panose="020F0502020204030204" pitchFamily="34" charset="0"/>
              <a:cs typeface="Calibri" panose="020F0502020204030204" pitchFamily="34" charset="0"/>
            </a:endParaRPr>
          </a:p>
          <a:p>
            <a:pPr marL="457200" indent="-457200">
              <a:buFont typeface="+mj-lt"/>
              <a:buAutoNum type="arabicPeriod"/>
            </a:pPr>
            <a:r>
              <a:rPr lang="en-US" sz="2400" b="1" i="1" dirty="0">
                <a:latin typeface="Calibri" panose="020F0502020204030204" pitchFamily="34" charset="0"/>
                <a:cs typeface="Calibri" panose="020F0502020204030204" pitchFamily="34" charset="0"/>
              </a:rPr>
              <a:t>Write a command to create a file with email ids and other statements. Write a grep command to display only the lines with an email ID (using ‘@’ ) character</a:t>
            </a:r>
            <a:endParaRPr lang="en-US" sz="2400" dirty="0">
              <a:latin typeface="Calibri" panose="020F0502020204030204" pitchFamily="34" charset="0"/>
              <a:cs typeface="Calibri" panose="020F0502020204030204" pitchFamily="34" charset="0"/>
            </a:endParaRPr>
          </a:p>
          <a:p>
            <a:pPr>
              <a:buClrTx/>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183775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0C1CFA2-C4E6-48BC-A341-B29DBFF16BCB}" type="slidenum">
              <a:rPr lang="en-US" sz="1000"/>
              <a:pPr algn="r" defTabSz="457200" eaLnBrk="0" fontAlgn="base" hangingPunct="0">
                <a:spcBef>
                  <a:spcPct val="0"/>
                </a:spcBef>
                <a:spcAft>
                  <a:spcPct val="0"/>
                </a:spcAft>
                <a:buSzPct val="100000"/>
              </a:pPr>
              <a:t>33</a:t>
            </a:fld>
            <a:endParaRPr lang="en-US" sz="1000"/>
          </a:p>
        </p:txBody>
      </p:sp>
      <p:sp>
        <p:nvSpPr>
          <p:cNvPr id="44034" name="Text Box 2"/>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77B17EF0-A39B-455E-9108-529FA3050EDF}" type="slidenum">
              <a:rPr lang="en-US" sz="1000"/>
              <a:pPr algn="r" defTabSz="457200" eaLnBrk="0" fontAlgn="base" hangingPunct="0">
                <a:spcBef>
                  <a:spcPct val="0"/>
                </a:spcBef>
                <a:spcAft>
                  <a:spcPct val="0"/>
                </a:spcAft>
                <a:buSzPct val="100000"/>
              </a:pPr>
              <a:t>33</a:t>
            </a:fld>
            <a:endParaRPr lang="en-US" sz="1000"/>
          </a:p>
        </p:txBody>
      </p:sp>
      <p:sp>
        <p:nvSpPr>
          <p:cNvPr id="44035" name="Text Box 3"/>
          <p:cNvSpPr txBox="1">
            <a:spLocks noChangeArrowheads="1"/>
          </p:cNvSpPr>
          <p:nvPr/>
        </p:nvSpPr>
        <p:spPr bwMode="auto">
          <a:xfrm>
            <a:off x="1524000" y="0"/>
            <a:ext cx="9144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pPr>
            <a:endParaRPr lang="en-US" sz="2000">
              <a:solidFill>
                <a:srgbClr val="FFFFFF"/>
              </a:solidFill>
              <a:latin typeface="Arial" panose="020B0604020202020204" pitchFamily="34" charset="0"/>
            </a:endParaRPr>
          </a:p>
        </p:txBody>
      </p:sp>
      <p:sp>
        <p:nvSpPr>
          <p:cNvPr id="44036" name="Text Box 4"/>
          <p:cNvSpPr txBox="1">
            <a:spLocks noChangeArrowheads="1"/>
          </p:cNvSpPr>
          <p:nvPr/>
        </p:nvSpPr>
        <p:spPr bwMode="auto">
          <a:xfrm>
            <a:off x="3886200" y="1"/>
            <a:ext cx="6781800" cy="609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sp>
        <p:nvSpPr>
          <p:cNvPr id="2" name="Rectangle 1"/>
          <p:cNvSpPr/>
          <p:nvPr/>
        </p:nvSpPr>
        <p:spPr>
          <a:xfrm>
            <a:off x="1524000" y="607454"/>
            <a:ext cx="9144000" cy="563231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cron-cronology</a:t>
            </a:r>
            <a:r>
              <a:rPr lang="en-IN" sz="2400" dirty="0">
                <a:solidFill>
                  <a:srgbClr val="000000"/>
                </a:solidFill>
                <a:latin typeface="Calibri" panose="020F0502020204030204" pitchFamily="34" charset="0"/>
                <a:cs typeface="Calibri" panose="020F0502020204030204" pitchFamily="34" charset="0"/>
              </a:rPr>
              <a:t>–sequence </a:t>
            </a:r>
            <a:r>
              <a:rPr lang="en-IN" sz="2400" dirty="0" err="1">
                <a:solidFill>
                  <a:srgbClr val="000000"/>
                </a:solidFill>
                <a:latin typeface="Calibri" panose="020F0502020204030204" pitchFamily="34" charset="0"/>
                <a:cs typeface="Calibri" panose="020F0502020204030204" pitchFamily="34" charset="0"/>
              </a:rPr>
              <a:t>cronological</a:t>
            </a:r>
            <a:r>
              <a:rPr lang="en-IN" sz="2400" dirty="0">
                <a:solidFill>
                  <a:srgbClr val="000000"/>
                </a:solidFill>
                <a:latin typeface="Calibri" panose="020F0502020204030204" pitchFamily="34" charset="0"/>
                <a:cs typeface="Calibri" panose="020F0502020204030204" pitchFamily="34" charset="0"/>
              </a:rPr>
              <a:t> order-date-wise</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Cron</a:t>
            </a:r>
            <a:r>
              <a:rPr lang="en-IN" sz="2400" dirty="0">
                <a:solidFill>
                  <a:srgbClr val="000000"/>
                </a:solidFill>
                <a:latin typeface="Calibri" panose="020F0502020204030204" pitchFamily="34" charset="0"/>
                <a:cs typeface="Calibri" panose="020F0502020204030204" pitchFamily="34" charset="0"/>
              </a:rPr>
              <a:t> job are used to schedule commands to be executed periodically</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crontab</a:t>
            </a:r>
            <a:r>
              <a:rPr lang="en-IN" sz="2400" dirty="0">
                <a:solidFill>
                  <a:srgbClr val="000000"/>
                </a:solidFill>
                <a:latin typeface="Calibri" panose="020F0502020204030204" pitchFamily="34" charset="0"/>
                <a:cs typeface="Calibri" panose="020F0502020204030204" pitchFamily="34" charset="0"/>
              </a:rPr>
              <a:t> is the command used to install, uninstall or list the </a:t>
            </a:r>
            <a:r>
              <a:rPr lang="en-IN" sz="2400" dirty="0" err="1">
                <a:solidFill>
                  <a:srgbClr val="000000"/>
                </a:solidFill>
                <a:latin typeface="Calibri" panose="020F0502020204030204" pitchFamily="34" charset="0"/>
                <a:cs typeface="Calibri" panose="020F0502020204030204" pitchFamily="34" charset="0"/>
              </a:rPr>
              <a:t>cron</a:t>
            </a:r>
            <a:r>
              <a:rPr lang="en-IN" sz="2400" dirty="0">
                <a:solidFill>
                  <a:srgbClr val="000000"/>
                </a:solidFill>
                <a:latin typeface="Calibri" panose="020F0502020204030204" pitchFamily="34" charset="0"/>
                <a:cs typeface="Calibri" panose="020F0502020204030204" pitchFamily="34" charset="0"/>
              </a:rPr>
              <a:t> jobs</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Each user can have their own </a:t>
            </a:r>
            <a:r>
              <a:rPr lang="en-IN" sz="2400" dirty="0" err="1">
                <a:solidFill>
                  <a:srgbClr val="000000"/>
                </a:solidFill>
                <a:latin typeface="Calibri" panose="020F0502020204030204" pitchFamily="34" charset="0"/>
                <a:cs typeface="Calibri" panose="020F0502020204030204" pitchFamily="34" charset="0"/>
              </a:rPr>
              <a:t>crontab</a:t>
            </a:r>
            <a:r>
              <a:rPr lang="en-IN" sz="2400" dirty="0">
                <a:solidFill>
                  <a:srgbClr val="000000"/>
                </a:solidFill>
                <a:latin typeface="Calibri" panose="020F0502020204030204" pitchFamily="34" charset="0"/>
                <a:cs typeface="Calibri" panose="020F0502020204030204" pitchFamily="34" charset="0"/>
              </a:rPr>
              <a:t>, and though these are files in /</a:t>
            </a:r>
            <a:r>
              <a:rPr lang="en-IN" sz="2400" dirty="0" err="1">
                <a:solidFill>
                  <a:srgbClr val="000000"/>
                </a:solidFill>
                <a:latin typeface="Calibri" panose="020F0502020204030204" pitchFamily="34" charset="0"/>
                <a:cs typeface="Calibri" panose="020F0502020204030204" pitchFamily="34" charset="0"/>
              </a:rPr>
              <a:t>var</a:t>
            </a:r>
            <a:r>
              <a:rPr lang="en-IN" sz="2400" dirty="0">
                <a:solidFill>
                  <a:srgbClr val="000000"/>
                </a:solidFill>
                <a:latin typeface="Calibri" panose="020F0502020204030204" pitchFamily="34" charset="0"/>
                <a:cs typeface="Calibri" panose="020F0502020204030204" pitchFamily="34" charset="0"/>
              </a:rPr>
              <a:t>/spool/</a:t>
            </a:r>
            <a:r>
              <a:rPr lang="en-IN" sz="2400" dirty="0" err="1">
                <a:solidFill>
                  <a:srgbClr val="000000"/>
                </a:solidFill>
                <a:latin typeface="Calibri" panose="020F0502020204030204" pitchFamily="34" charset="0"/>
                <a:cs typeface="Calibri" panose="020F0502020204030204" pitchFamily="34" charset="0"/>
              </a:rPr>
              <a:t>cron</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crontabs</a:t>
            </a: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To edit your </a:t>
            </a:r>
            <a:r>
              <a:rPr lang="en-IN" sz="2400" dirty="0" err="1">
                <a:solidFill>
                  <a:srgbClr val="000000"/>
                </a:solidFill>
                <a:latin typeface="Calibri" panose="020F0502020204030204" pitchFamily="34" charset="0"/>
                <a:cs typeface="Calibri" panose="020F0502020204030204" pitchFamily="34" charset="0"/>
              </a:rPr>
              <a:t>crontab</a:t>
            </a:r>
            <a:r>
              <a:rPr lang="en-IN" sz="2400" dirty="0">
                <a:solidFill>
                  <a:srgbClr val="000000"/>
                </a:solidFill>
                <a:latin typeface="Calibri" panose="020F0502020204030204" pitchFamily="34" charset="0"/>
                <a:cs typeface="Calibri" panose="020F0502020204030204" pitchFamily="34" charset="0"/>
              </a:rPr>
              <a:t> file, type the following command:</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crontab</a:t>
            </a:r>
            <a:r>
              <a:rPr lang="en-IN" sz="2400" b="1" dirty="0">
                <a:solidFill>
                  <a:srgbClr val="000000"/>
                </a:solidFill>
                <a:latin typeface="Calibri" panose="020F0502020204030204" pitchFamily="34" charset="0"/>
                <a:cs typeface="Calibri" panose="020F0502020204030204" pitchFamily="34" charset="0"/>
              </a:rPr>
              <a:t> –e</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101" y="5013960"/>
            <a:ext cx="2514599" cy="1844040"/>
          </a:xfrm>
          <a:prstGeom prst="rect">
            <a:avLst/>
          </a:prstGeom>
        </p:spPr>
      </p:pic>
    </p:spTree>
    <p:extLst>
      <p:ext uri="{BB962C8B-B14F-4D97-AF65-F5344CB8AC3E}">
        <p14:creationId xmlns:p14="http://schemas.microsoft.com/office/powerpoint/2010/main" val="26809910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C2F69AB4-D8DA-4B0B-A27D-FA2B481A212E}" type="slidenum">
              <a:rPr lang="en-US" sz="1000"/>
              <a:pPr algn="r" defTabSz="457200" eaLnBrk="0" fontAlgn="base" hangingPunct="0">
                <a:spcBef>
                  <a:spcPct val="0"/>
                </a:spcBef>
                <a:spcAft>
                  <a:spcPct val="0"/>
                </a:spcAft>
                <a:buSzPct val="100000"/>
              </a:pPr>
              <a:t>34</a:t>
            </a:fld>
            <a:endParaRPr lang="en-US" sz="1000"/>
          </a:p>
        </p:txBody>
      </p:sp>
      <p:sp>
        <p:nvSpPr>
          <p:cNvPr id="4505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E1419F1F-1B3B-4BB9-B115-87D74A780918}" type="slidenum">
              <a:rPr lang="en-US" sz="1000"/>
              <a:pPr algn="r" defTabSz="457200" eaLnBrk="0" fontAlgn="base" hangingPunct="0">
                <a:spcBef>
                  <a:spcPct val="0"/>
                </a:spcBef>
                <a:spcAft>
                  <a:spcPct val="0"/>
                </a:spcAft>
                <a:buSzPct val="100000"/>
              </a:pPr>
              <a:t>34</a:t>
            </a:fld>
            <a:endParaRPr lang="en-US" sz="1000"/>
          </a:p>
        </p:txBody>
      </p:sp>
      <p:sp>
        <p:nvSpPr>
          <p:cNvPr id="2" name="Rectangle 1"/>
          <p:cNvSpPr/>
          <p:nvPr/>
        </p:nvSpPr>
        <p:spPr>
          <a:xfrm>
            <a:off x="1519707" y="609601"/>
            <a:ext cx="9144000" cy="563231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Syntax of </a:t>
            </a:r>
            <a:r>
              <a:rPr lang="en-IN" sz="2400" dirty="0" err="1">
                <a:solidFill>
                  <a:srgbClr val="000000"/>
                </a:solidFill>
                <a:latin typeface="Calibri" panose="020F0502020204030204" pitchFamily="34" charset="0"/>
                <a:cs typeface="Calibri" panose="020F0502020204030204" pitchFamily="34" charset="0"/>
              </a:rPr>
              <a:t>crontab</a:t>
            </a: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Your </a:t>
            </a:r>
            <a:r>
              <a:rPr lang="en-IN" sz="2400" dirty="0" err="1">
                <a:solidFill>
                  <a:srgbClr val="000000"/>
                </a:solidFill>
                <a:latin typeface="Calibri" panose="020F0502020204030204" pitchFamily="34" charset="0"/>
                <a:cs typeface="Calibri" panose="020F0502020204030204" pitchFamily="34" charset="0"/>
              </a:rPr>
              <a:t>cron</a:t>
            </a:r>
            <a:r>
              <a:rPr lang="en-IN" sz="2400" dirty="0">
                <a:solidFill>
                  <a:srgbClr val="000000"/>
                </a:solidFill>
                <a:latin typeface="Calibri" panose="020F0502020204030204" pitchFamily="34" charset="0"/>
                <a:cs typeface="Calibri" panose="020F0502020204030204" pitchFamily="34" charset="0"/>
              </a:rPr>
              <a:t> job looks like as follows:</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1 2 3 4 5 /path/to/command arg1 arg2</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Where,</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1: Minute (0-59)</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2: Hours (0-23)</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3: Day (0-31)</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4: Month (0-12 [12 == December])</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5: Day of the week(0-7 [7 or 0 == Sunday]) /path/to/command - Script or command name to schedule</a:t>
            </a:r>
          </a:p>
        </p:txBody>
      </p:sp>
      <p:sp>
        <p:nvSpPr>
          <p:cNvPr id="3" name="Rectangle 2"/>
          <p:cNvSpPr/>
          <p:nvPr/>
        </p:nvSpPr>
        <p:spPr>
          <a:xfrm>
            <a:off x="3886201" y="1"/>
            <a:ext cx="6777507"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101" y="788663"/>
            <a:ext cx="2514599" cy="1844040"/>
          </a:xfrm>
          <a:prstGeom prst="rect">
            <a:avLst/>
          </a:prstGeom>
        </p:spPr>
      </p:pic>
    </p:spTree>
    <p:extLst>
      <p:ext uri="{BB962C8B-B14F-4D97-AF65-F5344CB8AC3E}">
        <p14:creationId xmlns:p14="http://schemas.microsoft.com/office/powerpoint/2010/main" val="36127671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0" y="57091"/>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sp>
        <p:nvSpPr>
          <p:cNvPr id="3" name="Rectangle 2"/>
          <p:cNvSpPr/>
          <p:nvPr/>
        </p:nvSpPr>
        <p:spPr>
          <a:xfrm>
            <a:off x="1524000" y="612846"/>
            <a:ext cx="9144000" cy="563231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Users often forget to shutdown their machines and go home. Hence,</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machine should auto shutdown at 11 pm</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00 23 * * * root /</a:t>
            </a:r>
            <a:r>
              <a:rPr lang="en-IN" sz="2400" dirty="0" err="1">
                <a:solidFill>
                  <a:srgbClr val="000000"/>
                </a:solidFill>
                <a:latin typeface="Calibri" panose="020F0502020204030204" pitchFamily="34" charset="0"/>
                <a:cs typeface="Calibri" panose="020F0502020204030204" pitchFamily="34" charset="0"/>
              </a:rPr>
              <a:t>sbin</a:t>
            </a:r>
            <a:r>
              <a:rPr lang="en-IN" sz="2400" dirty="0">
                <a:solidFill>
                  <a:srgbClr val="000000"/>
                </a:solidFill>
                <a:latin typeface="Calibri" panose="020F0502020204030204" pitchFamily="34" charset="0"/>
                <a:cs typeface="Calibri" panose="020F0502020204030204" pitchFamily="34" charset="0"/>
              </a:rPr>
              <a:t>/shutdown -h now</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If you wished to have a script named /root/backup.sh run every day at 3am</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0 3 * * * /root/backup.sh</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crond</a:t>
            </a:r>
            <a:r>
              <a:rPr lang="en-IN" sz="2400" dirty="0">
                <a:solidFill>
                  <a:srgbClr val="000000"/>
                </a:solidFill>
                <a:latin typeface="Calibri" panose="020F0502020204030204" pitchFamily="34" charset="0"/>
                <a:cs typeface="Calibri" panose="020F0502020204030204" pitchFamily="34" charset="0"/>
              </a:rPr>
              <a:t>* -----&gt; Binary or App server daemon</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etc</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rc.d</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init.d</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crond</a:t>
            </a:r>
            <a:r>
              <a:rPr lang="en-IN" sz="2400" dirty="0">
                <a:solidFill>
                  <a:srgbClr val="000000"/>
                </a:solidFill>
                <a:latin typeface="Calibri" panose="020F0502020204030204" pitchFamily="34" charset="0"/>
                <a:cs typeface="Calibri" panose="020F0502020204030204" pitchFamily="34" charset="0"/>
              </a:rPr>
              <a:t> -----&gt; </a:t>
            </a:r>
            <a:r>
              <a:rPr lang="en-IN" sz="2400" dirty="0" err="1">
                <a:solidFill>
                  <a:srgbClr val="000000"/>
                </a:solidFill>
                <a:latin typeface="Calibri" panose="020F0502020204030204" pitchFamily="34" charset="0"/>
                <a:cs typeface="Calibri" panose="020F0502020204030204" pitchFamily="34" charset="0"/>
              </a:rPr>
              <a:t>Initscript</a:t>
            </a:r>
            <a:r>
              <a:rPr lang="en-IN" sz="2400" dirty="0">
                <a:solidFill>
                  <a:srgbClr val="000000"/>
                </a:solidFill>
                <a:latin typeface="Calibri" panose="020F0502020204030204" pitchFamily="34" charset="0"/>
                <a:cs typeface="Calibri" panose="020F0502020204030204" pitchFamily="34" charset="0"/>
              </a:rPr>
              <a:t> to start </a:t>
            </a:r>
            <a:r>
              <a:rPr lang="en-IN" sz="2400" dirty="0" err="1">
                <a:solidFill>
                  <a:srgbClr val="000000"/>
                </a:solidFill>
                <a:latin typeface="Calibri" panose="020F0502020204030204" pitchFamily="34" charset="0"/>
                <a:cs typeface="Calibri" panose="020F0502020204030204" pitchFamily="34" charset="0"/>
              </a:rPr>
              <a:t>crond</a:t>
            </a:r>
            <a:r>
              <a:rPr lang="en-IN" sz="2400" dirty="0">
                <a:solidFill>
                  <a:srgbClr val="000000"/>
                </a:solidFill>
                <a:latin typeface="Calibri" panose="020F0502020204030204" pitchFamily="34" charset="0"/>
                <a:cs typeface="Calibri" panose="020F0502020204030204" pitchFamily="34" charset="0"/>
              </a:rPr>
              <a:t> server</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etc</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crontab</a:t>
            </a:r>
            <a:r>
              <a:rPr lang="en-IN" sz="2400" dirty="0">
                <a:solidFill>
                  <a:srgbClr val="000000"/>
                </a:solidFill>
                <a:latin typeface="Calibri" panose="020F0502020204030204" pitchFamily="34" charset="0"/>
                <a:cs typeface="Calibri" panose="020F0502020204030204" pitchFamily="34" charset="0"/>
              </a:rPr>
              <a:t> -----&gt; System </a:t>
            </a:r>
            <a:r>
              <a:rPr lang="en-IN" sz="2400" dirty="0" err="1">
                <a:solidFill>
                  <a:srgbClr val="000000"/>
                </a:solidFill>
                <a:latin typeface="Calibri" panose="020F0502020204030204" pitchFamily="34" charset="0"/>
                <a:cs typeface="Calibri" panose="020F0502020204030204" pitchFamily="34" charset="0"/>
              </a:rPr>
              <a:t>crontab</a:t>
            </a:r>
            <a:r>
              <a:rPr lang="en-IN" sz="2400" dirty="0">
                <a:solidFill>
                  <a:srgbClr val="000000"/>
                </a:solidFill>
                <a:latin typeface="Calibri" panose="020F0502020204030204" pitchFamily="34" charset="0"/>
                <a:cs typeface="Calibri" panose="020F0502020204030204" pitchFamily="34" charset="0"/>
              </a:rPr>
              <a:t> file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1" y="3404315"/>
            <a:ext cx="2514599" cy="1844040"/>
          </a:xfrm>
          <a:prstGeom prst="rect">
            <a:avLst/>
          </a:prstGeom>
        </p:spPr>
      </p:pic>
    </p:spTree>
    <p:extLst>
      <p:ext uri="{BB962C8B-B14F-4D97-AF65-F5344CB8AC3E}">
        <p14:creationId xmlns:p14="http://schemas.microsoft.com/office/powerpoint/2010/main" val="21608800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524000" y="646331"/>
            <a:ext cx="9135414" cy="5525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Each of the time-related fields may contain:</a:t>
            </a: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A '*', which matches everything, or matches any value</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A single integer, which matches exactly</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Two integers separated by a dash, matching a range of values</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i.e. 8-10 in the hr. field would match 8am,9am and 10am.</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8-10,13 would match 8am,9am,10am and 1pm</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*/2 in the hr field refers to </a:t>
            </a:r>
            <a:r>
              <a:rPr lang="en-US" sz="2400" dirty="0" err="1">
                <a:latin typeface="Calibri" panose="020F0502020204030204" pitchFamily="34" charset="0"/>
                <a:cs typeface="Calibri" panose="020F0502020204030204" pitchFamily="34" charset="0"/>
              </a:rPr>
              <a:t>midnote</a:t>
            </a:r>
            <a:r>
              <a:rPr lang="en-US" sz="2400" dirty="0">
                <a:latin typeface="Calibri" panose="020F0502020204030204" pitchFamily="34" charset="0"/>
                <a:cs typeface="Calibri" panose="020F0502020204030204" pitchFamily="34" charset="0"/>
              </a:rPr>
              <a:t>, 2am, 4am and so forth </a:t>
            </a:r>
            <a:r>
              <a:rPr lang="en-US" sz="2400" dirty="0" err="1">
                <a:latin typeface="Calibri" panose="020F0502020204030204" pitchFamily="34" charset="0"/>
                <a:cs typeface="Calibri" panose="020F0502020204030204" pitchFamily="34" charset="0"/>
              </a:rPr>
              <a:t>ie</a:t>
            </a:r>
            <a:r>
              <a:rPr lang="en-US" sz="2400" dirty="0">
                <a:latin typeface="Calibri" panose="020F0502020204030204" pitchFamily="34" charset="0"/>
                <a:cs typeface="Calibri" panose="020F0502020204030204" pitchFamily="34" charset="0"/>
              </a:rPr>
              <a:t> the cmd is executed every 2 hrs</a:t>
            </a:r>
          </a:p>
        </p:txBody>
      </p:sp>
      <p:sp>
        <p:nvSpPr>
          <p:cNvPr id="2" name="Rectangle 1"/>
          <p:cNvSpPr/>
          <p:nvPr/>
        </p:nvSpPr>
        <p:spPr>
          <a:xfrm>
            <a:off x="3877614" y="1"/>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spTree>
    <p:extLst>
      <p:ext uri="{BB962C8B-B14F-4D97-AF65-F5344CB8AC3E}">
        <p14:creationId xmlns:p14="http://schemas.microsoft.com/office/powerpoint/2010/main" val="340371232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62000"/>
            <a:ext cx="9144000" cy="1938992"/>
          </a:xfrm>
          <a:prstGeom prst="rect">
            <a:avLst/>
          </a:prstGeom>
        </p:spPr>
        <p:txBody>
          <a:bodyPr wrap="square">
            <a:spAutoFit/>
          </a:bodyPr>
          <a:lstStyle/>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solidFill>
                  <a:srgbClr val="000000"/>
                </a:solidFill>
                <a:latin typeface="Calibri" panose="020F0502020204030204" pitchFamily="34" charset="0"/>
                <a:cs typeface="Calibri" panose="020F0502020204030204" pitchFamily="34" charset="0"/>
              </a:rPr>
              <a:t>0-10/2 in the hr field refers to </a:t>
            </a:r>
            <a:r>
              <a:rPr lang="en-US" sz="2400" dirty="0" err="1">
                <a:solidFill>
                  <a:srgbClr val="000000"/>
                </a:solidFill>
                <a:latin typeface="Calibri" panose="020F0502020204030204" pitchFamily="34" charset="0"/>
                <a:cs typeface="Calibri" panose="020F0502020204030204" pitchFamily="34" charset="0"/>
              </a:rPr>
              <a:t>midnote</a:t>
            </a:r>
            <a:r>
              <a:rPr lang="en-US" sz="2400" dirty="0">
                <a:solidFill>
                  <a:srgbClr val="000000"/>
                </a:solidFill>
                <a:latin typeface="Calibri" panose="020F0502020204030204" pitchFamily="34" charset="0"/>
                <a:cs typeface="Calibri" panose="020F0502020204030204" pitchFamily="34" charset="0"/>
              </a:rPr>
              <a:t>, 2am, 4am, 6am, 8am and 10am</a:t>
            </a:r>
          </a:p>
          <a:p>
            <a:pPr marL="342900" indent="-342900" defTabSz="457200" eaLnBrk="0" fontAlgn="base" hangingPunct="0">
              <a:spcBef>
                <a:spcPct val="0"/>
              </a:spcBef>
              <a:spcAft>
                <a:spcPct val="0"/>
              </a:spcAft>
              <a:buSzPct val="100000"/>
              <a:buFont typeface="Wingdings" panose="05000000000000000000" pitchFamily="2" charset="2"/>
              <a:buChar char="Ø"/>
            </a:pPr>
            <a:endParaRPr lang="en-US" sz="2400" dirty="0">
              <a:solidFill>
                <a:srgbClr val="000000"/>
              </a:solidFill>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solidFill>
                  <a:srgbClr val="000000"/>
                </a:solidFill>
                <a:latin typeface="Calibri" panose="020F0502020204030204" pitchFamily="34" charset="0"/>
                <a:cs typeface="Calibri" panose="020F0502020204030204" pitchFamily="34" charset="0"/>
              </a:rPr>
              <a:t>Never put a '*' in the first field unless u want the cmd to run every minute</a:t>
            </a:r>
          </a:p>
        </p:txBody>
      </p:sp>
      <p:sp>
        <p:nvSpPr>
          <p:cNvPr id="4" name="Rectangle 3"/>
          <p:cNvSpPr/>
          <p:nvPr/>
        </p:nvSpPr>
        <p:spPr>
          <a:xfrm>
            <a:off x="3886200" y="10733"/>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spTree>
    <p:extLst>
      <p:ext uri="{BB962C8B-B14F-4D97-AF65-F5344CB8AC3E}">
        <p14:creationId xmlns:p14="http://schemas.microsoft.com/office/powerpoint/2010/main" val="45126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524001" y="609600"/>
            <a:ext cx="9143999"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Run five minutes after midnight, every day:</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5 0 * * * /path/to/command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Run at 2:15pm on the first of every month:</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15 14 1 * * /path/to/command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Run at 10 pm on weekdays:</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0 22 * * 1-5 /path/to/command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Run 23 minutes after </a:t>
            </a:r>
            <a:r>
              <a:rPr lang="en-US" sz="2400" dirty="0" err="1">
                <a:latin typeface="Calibri" panose="020F0502020204030204" pitchFamily="34" charset="0"/>
                <a:cs typeface="Calibri" panose="020F0502020204030204" pitchFamily="34" charset="0"/>
              </a:rPr>
              <a:t>midnigbt</a:t>
            </a:r>
            <a:r>
              <a:rPr lang="en-US" sz="2400" dirty="0">
                <a:latin typeface="Calibri" panose="020F0502020204030204" pitchFamily="34" charset="0"/>
                <a:cs typeface="Calibri" panose="020F0502020204030204" pitchFamily="34" charset="0"/>
              </a:rPr>
              <a:t>, 2am, 4am ..., everyday:</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23 0-23/2 * * * /path/to/command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Run at 5 after 4 every </a:t>
            </a:r>
            <a:r>
              <a:rPr lang="en-US" sz="2400" dirty="0" err="1">
                <a:latin typeface="Calibri" panose="020F0502020204030204" pitchFamily="34" charset="0"/>
                <a:cs typeface="Calibri" panose="020F0502020204030204" pitchFamily="34" charset="0"/>
              </a:rPr>
              <a:t>sunday</a:t>
            </a:r>
            <a:r>
              <a:rPr lang="en-US" sz="2400" dirty="0">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5 4 * * sun /path/to/command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p:txBody>
      </p:sp>
      <p:sp>
        <p:nvSpPr>
          <p:cNvPr id="2" name="Rectangle 1"/>
          <p:cNvSpPr/>
          <p:nvPr/>
        </p:nvSpPr>
        <p:spPr>
          <a:xfrm>
            <a:off x="3886200" y="1"/>
            <a:ext cx="6781799"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1" y="762000"/>
            <a:ext cx="2514599" cy="1844040"/>
          </a:xfrm>
          <a:prstGeom prst="rect">
            <a:avLst/>
          </a:prstGeom>
        </p:spPr>
      </p:pic>
    </p:spTree>
    <p:extLst>
      <p:ext uri="{BB962C8B-B14F-4D97-AF65-F5344CB8AC3E}">
        <p14:creationId xmlns:p14="http://schemas.microsoft.com/office/powerpoint/2010/main" val="253293700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0"/>
            <a:ext cx="9144000" cy="1569660"/>
          </a:xfrm>
          <a:prstGeom prst="rect">
            <a:avLst/>
          </a:prstGeom>
        </p:spPr>
        <p:txBody>
          <a:bodyPr wrap="square">
            <a:spAutoFit/>
          </a:bodyPr>
          <a:lstStyle/>
          <a:p>
            <a:pPr defTabSz="457200" eaLnBrk="0" fontAlgn="base" hangingPunct="0">
              <a:spcBef>
                <a:spcPct val="0"/>
              </a:spcBef>
              <a:spcAft>
                <a:spcPct val="0"/>
              </a:spcAft>
              <a:buSzPct val="100000"/>
            </a:pPr>
            <a:r>
              <a:rPr lang="en-US" sz="2400" dirty="0" err="1">
                <a:solidFill>
                  <a:srgbClr val="000000"/>
                </a:solidFill>
                <a:latin typeface="Calibri" panose="020F0502020204030204" pitchFamily="34" charset="0"/>
                <a:cs typeface="Calibri" panose="020F0502020204030204" pitchFamily="34" charset="0"/>
              </a:rPr>
              <a:t>Cron</a:t>
            </a:r>
            <a:r>
              <a:rPr lang="en-US" sz="2400" dirty="0">
                <a:solidFill>
                  <a:srgbClr val="000000"/>
                </a:solidFill>
                <a:latin typeface="Calibri" panose="020F0502020204030204" pitchFamily="34" charset="0"/>
                <a:cs typeface="Calibri" panose="020F0502020204030204" pitchFamily="34" charset="0"/>
              </a:rPr>
              <a:t> jobs saved in to /</a:t>
            </a:r>
            <a:r>
              <a:rPr lang="en-US" sz="2400" dirty="0" err="1">
                <a:solidFill>
                  <a:srgbClr val="000000"/>
                </a:solidFill>
                <a:latin typeface="Calibri" panose="020F0502020204030204" pitchFamily="34" charset="0"/>
                <a:cs typeface="Calibri" panose="020F0502020204030204" pitchFamily="34" charset="0"/>
              </a:rPr>
              <a:t>var</a:t>
            </a:r>
            <a:r>
              <a:rPr lang="en-US" sz="2400" dirty="0">
                <a:solidFill>
                  <a:srgbClr val="000000"/>
                </a:solidFill>
                <a:latin typeface="Calibri" panose="020F0502020204030204" pitchFamily="34" charset="0"/>
                <a:cs typeface="Calibri" panose="020F0502020204030204" pitchFamily="34" charset="0"/>
              </a:rPr>
              <a:t>/spool/</a:t>
            </a:r>
            <a:r>
              <a:rPr lang="en-US" sz="2400" dirty="0" err="1">
                <a:solidFill>
                  <a:srgbClr val="000000"/>
                </a:solidFill>
                <a:latin typeface="Calibri" panose="020F0502020204030204" pitchFamily="34" charset="0"/>
                <a:cs typeface="Calibri" panose="020F0502020204030204" pitchFamily="34" charset="0"/>
              </a:rPr>
              <a:t>cron</a:t>
            </a:r>
            <a:r>
              <a:rPr lang="en-US" sz="2400" dirty="0">
                <a:solidFill>
                  <a:srgbClr val="000000"/>
                </a:solidFill>
                <a:latin typeface="Calibri" panose="020F0502020204030204" pitchFamily="34" charset="0"/>
                <a:cs typeface="Calibri" panose="020F0502020204030204" pitchFamily="34" charset="0"/>
              </a:rPr>
              <a:t>/$username</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b="1" dirty="0">
                <a:solidFill>
                  <a:srgbClr val="000000"/>
                </a:solidFill>
                <a:latin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cs typeface="Calibri" panose="020F0502020204030204" pitchFamily="34" charset="0"/>
              </a:rPr>
              <a:t>crontab</a:t>
            </a:r>
            <a:r>
              <a:rPr lang="en-US" sz="2400" b="1" dirty="0">
                <a:solidFill>
                  <a:srgbClr val="000000"/>
                </a:solidFill>
                <a:latin typeface="Calibri" panose="020F0502020204030204" pitchFamily="34" charset="0"/>
                <a:cs typeface="Calibri" panose="020F0502020204030204" pitchFamily="34" charset="0"/>
              </a:rPr>
              <a:t> –l --&gt; </a:t>
            </a:r>
            <a:r>
              <a:rPr lang="en-US" sz="2400" dirty="0">
                <a:solidFill>
                  <a:srgbClr val="000000"/>
                </a:solidFill>
                <a:latin typeface="Calibri" panose="020F0502020204030204" pitchFamily="34" charset="0"/>
                <a:cs typeface="Calibri" panose="020F0502020204030204" pitchFamily="34" charset="0"/>
              </a:rPr>
              <a:t>To list your </a:t>
            </a:r>
            <a:r>
              <a:rPr lang="en-US" sz="2400" dirty="0" err="1">
                <a:solidFill>
                  <a:srgbClr val="000000"/>
                </a:solidFill>
                <a:latin typeface="Calibri" panose="020F0502020204030204" pitchFamily="34" charset="0"/>
                <a:cs typeface="Calibri" panose="020F0502020204030204" pitchFamily="34" charset="0"/>
              </a:rPr>
              <a:t>crontab</a:t>
            </a:r>
            <a:r>
              <a:rPr lang="en-US" sz="2400" dirty="0">
                <a:solidFill>
                  <a:srgbClr val="000000"/>
                </a:solidFill>
                <a:latin typeface="Calibri" panose="020F0502020204030204" pitchFamily="34" charset="0"/>
                <a:cs typeface="Calibri" panose="020F0502020204030204" pitchFamily="34" charset="0"/>
              </a:rPr>
              <a:t> jobs</a:t>
            </a: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crontab</a:t>
            </a:r>
            <a:r>
              <a:rPr lang="en-US" sz="2400" dirty="0">
                <a:solidFill>
                  <a:srgbClr val="000000"/>
                </a:solidFill>
                <a:latin typeface="Calibri" panose="020F0502020204030204" pitchFamily="34" charset="0"/>
                <a:cs typeface="Calibri" panose="020F0502020204030204" pitchFamily="34" charset="0"/>
              </a:rPr>
              <a:t> –r --&gt; To remove or erase all </a:t>
            </a:r>
            <a:r>
              <a:rPr lang="en-US" sz="2400" dirty="0" err="1">
                <a:solidFill>
                  <a:srgbClr val="000000"/>
                </a:solidFill>
                <a:latin typeface="Calibri" panose="020F0502020204030204" pitchFamily="34" charset="0"/>
                <a:cs typeface="Calibri" panose="020F0502020204030204" pitchFamily="34" charset="0"/>
              </a:rPr>
              <a:t>crontab</a:t>
            </a:r>
            <a:r>
              <a:rPr lang="en-US" sz="2400" dirty="0">
                <a:solidFill>
                  <a:srgbClr val="000000"/>
                </a:solidFill>
                <a:latin typeface="Calibri" panose="020F0502020204030204" pitchFamily="34" charset="0"/>
                <a:cs typeface="Calibri" panose="020F0502020204030204" pitchFamily="34" charset="0"/>
              </a:rPr>
              <a:t> jobs</a:t>
            </a:r>
          </a:p>
        </p:txBody>
      </p:sp>
      <p:sp>
        <p:nvSpPr>
          <p:cNvPr id="4" name="Rectangle 3"/>
          <p:cNvSpPr/>
          <p:nvPr/>
        </p:nvSpPr>
        <p:spPr>
          <a:xfrm>
            <a:off x="3886200" y="1"/>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1" y="671848"/>
            <a:ext cx="2514599" cy="1844040"/>
          </a:xfrm>
          <a:prstGeom prst="rect">
            <a:avLst/>
          </a:prstGeom>
        </p:spPr>
      </p:pic>
    </p:spTree>
    <p:extLst>
      <p:ext uri="{BB962C8B-B14F-4D97-AF65-F5344CB8AC3E}">
        <p14:creationId xmlns:p14="http://schemas.microsoft.com/office/powerpoint/2010/main" val="3214432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Navigate the file system using cd – change directory</a:t>
            </a:r>
          </a:p>
          <a:p>
            <a:endParaRPr lang="en-IN" dirty="0"/>
          </a:p>
          <a:p>
            <a:pPr marL="514350" indent="-514350">
              <a:buFont typeface="+mj-lt"/>
              <a:buAutoNum type="arabicPeriod"/>
            </a:pPr>
            <a:r>
              <a:rPr lang="en-IN" dirty="0"/>
              <a:t>cd documents/work/accounting</a:t>
            </a:r>
          </a:p>
          <a:p>
            <a:pPr marL="514350" indent="-514350">
              <a:buFont typeface="+mj-lt"/>
              <a:buAutoNum type="arabicPeriod"/>
            </a:pPr>
            <a:r>
              <a:rPr lang="en-IN" dirty="0"/>
              <a:t>cd /</a:t>
            </a:r>
          </a:p>
          <a:p>
            <a:pPr marL="514350" indent="-514350">
              <a:buFont typeface="+mj-lt"/>
              <a:buAutoNum type="arabicPeriod"/>
            </a:pPr>
            <a:r>
              <a:rPr lang="en-IN" dirty="0"/>
              <a:t>cd ..</a:t>
            </a:r>
          </a:p>
          <a:p>
            <a:pPr marL="514350" indent="-514350">
              <a:buFont typeface="+mj-lt"/>
              <a:buAutoNum type="arabicPeriod"/>
            </a:pPr>
            <a:r>
              <a:rPr lang="en-IN" dirty="0"/>
              <a:t>cd ~</a:t>
            </a:r>
          </a:p>
          <a:p>
            <a:pPr marL="514350" indent="-514350">
              <a:buFont typeface="+mj-lt"/>
              <a:buAutoNum type="arabicPeriod"/>
            </a:pPr>
            <a:endParaRPr lang="en-IN" dirty="0"/>
          </a:p>
          <a:p>
            <a:pPr marL="0" indent="0"/>
            <a:r>
              <a:rPr lang="en-IN" dirty="0"/>
              <a:t>Create a Directory using </a:t>
            </a:r>
            <a:r>
              <a:rPr lang="en-IN" dirty="0" err="1"/>
              <a:t>mkdir</a:t>
            </a:r>
            <a:endParaRPr lang="en-IN" dirty="0"/>
          </a:p>
          <a:p>
            <a:pPr marL="514350" indent="-514350">
              <a:buAutoNum type="arabicPeriod"/>
            </a:pPr>
            <a:r>
              <a:rPr lang="en-IN" dirty="0" err="1"/>
              <a:t>Mkdir</a:t>
            </a:r>
            <a:r>
              <a:rPr lang="en-IN" dirty="0"/>
              <a:t> </a:t>
            </a:r>
            <a:r>
              <a:rPr lang="en-IN" dirty="0" err="1"/>
              <a:t>newdir</a:t>
            </a:r>
            <a:endParaRPr lang="en-IN" dirty="0"/>
          </a:p>
          <a:p>
            <a:pPr marL="514350" indent="-514350">
              <a:buAutoNum type="arabicPeriod"/>
            </a:pPr>
            <a:r>
              <a:rPr lang="en-IN" dirty="0" err="1"/>
              <a:t>Mkdir</a:t>
            </a:r>
            <a:r>
              <a:rPr lang="en-IN" dirty="0"/>
              <a:t> –p /root/</a:t>
            </a:r>
            <a:r>
              <a:rPr lang="en-IN" dirty="0" err="1"/>
              <a:t>newdir</a:t>
            </a:r>
            <a:r>
              <a:rPr lang="en-IN" dirty="0"/>
              <a:t>/subdir</a:t>
            </a:r>
          </a:p>
        </p:txBody>
      </p:sp>
      <p:sp>
        <p:nvSpPr>
          <p:cNvPr id="4" name="Rectangle 3"/>
          <p:cNvSpPr/>
          <p:nvPr/>
        </p:nvSpPr>
        <p:spPr>
          <a:xfrm>
            <a:off x="3886200" y="1"/>
            <a:ext cx="6781800" cy="646331"/>
          </a:xfrm>
          <a:prstGeom prst="rect">
            <a:avLst/>
          </a:prstGeom>
        </p:spPr>
        <p:txBody>
          <a:bodyPr wrap="square">
            <a:spAutoFit/>
          </a:bodyPr>
          <a:lstStyle/>
          <a:p>
            <a:r>
              <a:rPr lang="en-US" sz="3600" b="1" dirty="0">
                <a:solidFill>
                  <a:schemeClr val="bg1"/>
                </a:solidFill>
                <a:latin typeface="Calibri" panose="020F0502020204030204" pitchFamily="34" charset="0"/>
              </a:rPr>
              <a:t>Linux File System</a:t>
            </a:r>
            <a:endParaRPr lang="en-IN" sz="36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3226054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0" y="685800"/>
            <a:ext cx="91440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2400" b="1" dirty="0" err="1">
                <a:latin typeface="Calibri" panose="020F0502020204030204" pitchFamily="34" charset="0"/>
                <a:cs typeface="Calibri" panose="020F0502020204030204" pitchFamily="34" charset="0"/>
              </a:rPr>
              <a:t>Cron</a:t>
            </a:r>
            <a:r>
              <a:rPr lang="en-US" sz="2400" b="1" dirty="0">
                <a:latin typeface="Calibri" panose="020F0502020204030204" pitchFamily="34" charset="0"/>
                <a:cs typeface="Calibri" panose="020F0502020204030204" pitchFamily="34" charset="0"/>
              </a:rPr>
              <a:t> Access Perms</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If a user is only in /etc/cron.allow, then all others are denied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If a user is only in /etc/cron.deny then all others are allowed/not affected</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If cron.deny is touched, then no users is allowed to create a </a:t>
            </a:r>
            <a:r>
              <a:rPr lang="en-US" sz="2400" dirty="0" err="1">
                <a:latin typeface="Calibri" panose="020F0502020204030204" pitchFamily="34" charset="0"/>
                <a:cs typeface="Calibri" panose="020F0502020204030204" pitchFamily="34" charset="0"/>
              </a:rPr>
              <a:t>crontab</a:t>
            </a: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342900" indent="-342900" defTabSz="457200" eaLnBrk="0" fontAlgn="base" hangingPunct="0">
              <a:spcBef>
                <a:spcPct val="0"/>
              </a:spcBef>
              <a:spcAft>
                <a:spcPct val="0"/>
              </a:spcAft>
              <a:buSzPct val="10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If cron.allow is touched, then no users is allowed to create a </a:t>
            </a:r>
            <a:r>
              <a:rPr lang="en-US" sz="2400" dirty="0" err="1">
                <a:latin typeface="Calibri" panose="020F0502020204030204" pitchFamily="34" charset="0"/>
                <a:cs typeface="Calibri" panose="020F0502020204030204" pitchFamily="34" charset="0"/>
              </a:rPr>
              <a:t>crontab</a:t>
            </a:r>
            <a:endParaRPr lang="en-US" sz="2400" dirty="0">
              <a:latin typeface="Calibri" panose="020F0502020204030204" pitchFamily="34" charset="0"/>
              <a:cs typeface="Calibri" panose="020F0502020204030204" pitchFamily="34" charset="0"/>
            </a:endParaRPr>
          </a:p>
        </p:txBody>
      </p:sp>
      <p:sp>
        <p:nvSpPr>
          <p:cNvPr id="2" name="Rectangle 1"/>
          <p:cNvSpPr/>
          <p:nvPr/>
        </p:nvSpPr>
        <p:spPr>
          <a:xfrm>
            <a:off x="3886200" y="-15025"/>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Linux Schedulers</a:t>
            </a:r>
          </a:p>
        </p:txBody>
      </p:sp>
    </p:spTree>
    <p:extLst>
      <p:ext uri="{BB962C8B-B14F-4D97-AF65-F5344CB8AC3E}">
        <p14:creationId xmlns:p14="http://schemas.microsoft.com/office/powerpoint/2010/main" val="111053783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0" y="685800"/>
            <a:ext cx="91440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2400" dirty="0" smtClean="0">
                <a:latin typeface="Calibri" panose="020F0502020204030204" pitchFamily="34" charset="0"/>
                <a:cs typeface="Calibri" panose="020F0502020204030204" pitchFamily="34" charset="0"/>
              </a:rPr>
              <a:t>To create an empty (zero byte) file:</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smtClean="0">
                <a:latin typeface="Calibri" panose="020F0502020204030204" pitchFamily="34" charset="0"/>
                <a:cs typeface="Calibri" panose="020F0502020204030204" pitchFamily="34" charset="0"/>
              </a:rPr>
              <a:t>$ touch filename</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smtClean="0">
                <a:latin typeface="Calibri" panose="020F0502020204030204" pitchFamily="34" charset="0"/>
                <a:cs typeface="Calibri" panose="020F0502020204030204" pitchFamily="34" charset="0"/>
              </a:rPr>
              <a:t>To create multiple such files:</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smtClean="0">
                <a:latin typeface="Calibri" panose="020F0502020204030204" pitchFamily="34" charset="0"/>
                <a:cs typeface="Calibri" panose="020F0502020204030204" pitchFamily="34" charset="0"/>
              </a:rPr>
              <a:t>$ touch file1 file2 file3</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smtClean="0">
                <a:latin typeface="Calibri" panose="020F0502020204030204" pitchFamily="34" charset="0"/>
                <a:cs typeface="Calibri" panose="020F0502020204030204" pitchFamily="34" charset="0"/>
              </a:rPr>
              <a:t>$ touch file{1..5}.</a:t>
            </a:r>
            <a:r>
              <a:rPr lang="en-US" sz="2400" dirty="0" err="1" smtClean="0">
                <a:latin typeface="Calibri" panose="020F0502020204030204" pitchFamily="34" charset="0"/>
                <a:cs typeface="Calibri" panose="020F0502020204030204" pitchFamily="34" charset="0"/>
              </a:rPr>
              <a:t>sh</a:t>
            </a:r>
            <a:endParaRPr lang="en-US" sz="2400" dirty="0"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p:txBody>
      </p:sp>
      <p:sp>
        <p:nvSpPr>
          <p:cNvPr id="2" name="Rectangle 1"/>
          <p:cNvSpPr/>
          <p:nvPr/>
        </p:nvSpPr>
        <p:spPr>
          <a:xfrm>
            <a:off x="3886200" y="-15025"/>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smtClean="0">
                <a:solidFill>
                  <a:srgbClr val="FFFFFF"/>
                </a:solidFill>
                <a:latin typeface="Calibri" panose="020F0502020204030204" pitchFamily="34" charset="0"/>
                <a:cs typeface="Calibri" panose="020F0502020204030204" pitchFamily="34" charset="0"/>
              </a:rPr>
              <a:t>Touch Command</a:t>
            </a:r>
            <a:endParaRPr lang="en-US" sz="36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61350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437882" y="685799"/>
            <a:ext cx="5525037" cy="56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diff</a:t>
            </a:r>
            <a:r>
              <a:rPr lang="en-US" dirty="0">
                <a:latin typeface="Calibri" panose="020F0502020204030204" pitchFamily="34" charset="0"/>
                <a:cs typeface="Calibri" panose="020F0502020204030204" pitchFamily="34" charset="0"/>
              </a:rPr>
              <a:t> analyzes two files and prints the lines that are different. </a:t>
            </a:r>
          </a:p>
          <a:p>
            <a:pPr defTabSz="457200" eaLnBrk="0" fontAlgn="base" hangingPunct="0">
              <a:spcBef>
                <a:spcPct val="0"/>
              </a:spcBef>
              <a:spcAft>
                <a:spcPct val="0"/>
              </a:spcAft>
              <a:buSzPct val="100000"/>
            </a:pPr>
            <a:endParaRPr lang="en-US" dirty="0"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dirty="0">
                <a:latin typeface="Calibri" panose="020F0502020204030204" pitchFamily="34" charset="0"/>
                <a:cs typeface="Calibri" panose="020F0502020204030204" pitchFamily="34" charset="0"/>
              </a:rPr>
              <a:t>Let's say we have two files, file1.txt and file2.txt</a:t>
            </a:r>
            <a:r>
              <a:rPr lang="en-US" dirty="0" smtClean="0">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SzPct val="100000"/>
            </a:pPr>
            <a:endParaRPr lang="en-US"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dirty="0">
                <a:latin typeface="Calibri" panose="020F0502020204030204" pitchFamily="34" charset="0"/>
                <a:cs typeface="Calibri" panose="020F0502020204030204" pitchFamily="34" charset="0"/>
              </a:rPr>
              <a:t>If file1.txt contains the following four lines of text:</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buy apples.</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run the laundry.</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wash the dog.</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get the car detailed.</a:t>
            </a:r>
          </a:p>
          <a:p>
            <a:pPr defTabSz="457200" eaLnBrk="0" fontAlgn="base" hangingPunct="0">
              <a:spcBef>
                <a:spcPct val="0"/>
              </a:spcBef>
              <a:spcAft>
                <a:spcPct val="0"/>
              </a:spcAft>
              <a:buSzPct val="100000"/>
            </a:pPr>
            <a:endParaRPr lang="en-US" dirty="0"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and file2.txt contains these four lines:</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buy apples.</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do the laundry.</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wash the car.</a:t>
            </a:r>
          </a:p>
          <a:p>
            <a:pPr defTabSz="457200" eaLnBrk="0" fontAlgn="base" hangingPunct="0">
              <a:spcBef>
                <a:spcPct val="0"/>
              </a:spcBef>
              <a:spcAft>
                <a:spcPct val="0"/>
              </a:spcAft>
              <a:buSzPct val="100000"/>
            </a:pPr>
            <a:r>
              <a:rPr lang="en-US" sz="1600" dirty="0">
                <a:latin typeface="Calibri" panose="020F0502020204030204" pitchFamily="34" charset="0"/>
                <a:cs typeface="Calibri" panose="020F0502020204030204" pitchFamily="34" charset="0"/>
              </a:rPr>
              <a:t>I need to get the dog detailed.</a:t>
            </a:r>
          </a:p>
          <a:p>
            <a:pPr defTabSz="457200" eaLnBrk="0" fontAlgn="base" hangingPunct="0">
              <a:spcBef>
                <a:spcPct val="0"/>
              </a:spcBef>
              <a:spcAft>
                <a:spcPct val="0"/>
              </a:spcAft>
              <a:buSzPct val="100000"/>
            </a:pPr>
            <a:endParaRPr lang="en-US" dirty="0"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b="1" dirty="0">
              <a:latin typeface="Calibri" panose="020F0502020204030204" pitchFamily="34" charset="0"/>
              <a:cs typeface="Calibri" panose="020F0502020204030204" pitchFamily="34" charset="0"/>
            </a:endParaRPr>
          </a:p>
        </p:txBody>
      </p:sp>
      <p:sp>
        <p:nvSpPr>
          <p:cNvPr id="2" name="Rectangle 1"/>
          <p:cNvSpPr/>
          <p:nvPr/>
        </p:nvSpPr>
        <p:spPr>
          <a:xfrm>
            <a:off x="3886200" y="-15025"/>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smtClean="0">
                <a:solidFill>
                  <a:srgbClr val="FFFFFF"/>
                </a:solidFill>
                <a:latin typeface="Calibri" panose="020F0502020204030204" pitchFamily="34" charset="0"/>
                <a:cs typeface="Calibri" panose="020F0502020204030204" pitchFamily="34" charset="0"/>
              </a:rPr>
              <a:t>Compare files</a:t>
            </a:r>
            <a:endParaRPr lang="en-US" sz="3600" b="1" dirty="0">
              <a:solidFill>
                <a:srgbClr val="FFFFFF"/>
              </a:solidFill>
              <a:latin typeface="Calibri" panose="020F0502020204030204" pitchFamily="34" charset="0"/>
              <a:cs typeface="Calibri" panose="020F0502020204030204" pitchFamily="34" charset="0"/>
            </a:endParaRPr>
          </a:p>
        </p:txBody>
      </p:sp>
      <p:sp>
        <p:nvSpPr>
          <p:cNvPr id="6" name="Rectangle 5"/>
          <p:cNvSpPr/>
          <p:nvPr/>
        </p:nvSpPr>
        <p:spPr>
          <a:xfrm>
            <a:off x="6246254" y="685799"/>
            <a:ext cx="6096000" cy="4247317"/>
          </a:xfrm>
          <a:prstGeom prst="rect">
            <a:avLst/>
          </a:prstGeom>
        </p:spPr>
        <p:txBody>
          <a:bodyPr>
            <a:spAutoFit/>
          </a:bodyPr>
          <a:lstStyle/>
          <a:p>
            <a:pPr defTabSz="457200" eaLnBrk="0" fontAlgn="base" hangingPunct="0">
              <a:spcBef>
                <a:spcPct val="0"/>
              </a:spcBef>
              <a:spcAft>
                <a:spcPct val="0"/>
              </a:spcAft>
              <a:buSzPct val="100000"/>
            </a:pPr>
            <a:r>
              <a:rPr lang="en-US" dirty="0" smtClean="0">
                <a:latin typeface="Calibri" panose="020F0502020204030204" pitchFamily="34" charset="0"/>
                <a:cs typeface="Calibri" panose="020F0502020204030204" pitchFamily="34" charset="0"/>
              </a:rPr>
              <a:t>Then </a:t>
            </a:r>
            <a:r>
              <a:rPr lang="en-US" dirty="0">
                <a:latin typeface="Calibri" panose="020F0502020204030204" pitchFamily="34" charset="0"/>
                <a:cs typeface="Calibri" panose="020F0502020204030204" pitchFamily="34" charset="0"/>
              </a:rPr>
              <a:t>we can use diff to automatically display for us which lines differ between the two files with this command:</a:t>
            </a:r>
          </a:p>
          <a:p>
            <a:pPr defTabSz="457200" eaLnBrk="0" fontAlgn="base" hangingPunct="0">
              <a:spcBef>
                <a:spcPct val="0"/>
              </a:spcBef>
              <a:spcAft>
                <a:spcPct val="0"/>
              </a:spcAft>
              <a:buSzPct val="100000"/>
            </a:pPr>
            <a:endParaRPr lang="en-US"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diff file1.txt </a:t>
            </a:r>
            <a:r>
              <a:rPr lang="en-US" b="1" dirty="0" smtClean="0">
                <a:latin typeface="Calibri" panose="020F0502020204030204" pitchFamily="34" charset="0"/>
                <a:cs typeface="Calibri" panose="020F0502020204030204" pitchFamily="34" charset="0"/>
              </a:rPr>
              <a:t>file2.txt</a:t>
            </a:r>
          </a:p>
          <a:p>
            <a:pPr defTabSz="457200" eaLnBrk="0" fontAlgn="base" hangingPunct="0">
              <a:spcBef>
                <a:spcPct val="0"/>
              </a:spcBef>
              <a:spcAft>
                <a:spcPct val="0"/>
              </a:spcAft>
              <a:buSzPct val="100000"/>
            </a:pPr>
            <a:endParaRPr lang="en-US" b="1"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dirty="0">
                <a:latin typeface="Calibri" panose="020F0502020204030204" pitchFamily="34" charset="0"/>
                <a:cs typeface="Calibri" panose="020F0502020204030204" pitchFamily="34" charset="0"/>
              </a:rPr>
              <a:t>...and the output will be:</a:t>
            </a:r>
          </a:p>
          <a:p>
            <a:pPr defTabSz="457200" eaLnBrk="0" fontAlgn="base" hangingPunct="0">
              <a:spcBef>
                <a:spcPct val="0"/>
              </a:spcBef>
              <a:spcAft>
                <a:spcPct val="0"/>
              </a:spcAft>
              <a:buSzPct val="100000"/>
            </a:pPr>
            <a:endParaRPr lang="en-US" b="1" dirty="0"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b="1" dirty="0" smtClean="0">
                <a:latin typeface="Calibri" panose="020F0502020204030204" pitchFamily="34" charset="0"/>
                <a:cs typeface="Calibri" panose="020F0502020204030204" pitchFamily="34" charset="0"/>
              </a:rPr>
              <a:t>2,4c2,4</a:t>
            </a:r>
            <a:endParaRPr lang="en-US" b="1"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&lt; I need to run the laundry.</a:t>
            </a: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&lt; I need to wash the dog.</a:t>
            </a: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&lt; I need to get the car detailed.</a:t>
            </a: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&gt; I need to do the laundry.</a:t>
            </a: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&gt; I need to wash the car.</a:t>
            </a:r>
          </a:p>
          <a:p>
            <a:pPr defTabSz="457200" eaLnBrk="0" fontAlgn="base" hangingPunct="0">
              <a:spcBef>
                <a:spcPct val="0"/>
              </a:spcBef>
              <a:spcAft>
                <a:spcPct val="0"/>
              </a:spcAft>
              <a:buSzPct val="100000"/>
            </a:pPr>
            <a:r>
              <a:rPr lang="en-US" b="1" dirty="0">
                <a:latin typeface="Calibri" panose="020F0502020204030204" pitchFamily="34" charset="0"/>
                <a:cs typeface="Calibri" panose="020F0502020204030204" pitchFamily="34" charset="0"/>
              </a:rPr>
              <a:t>&gt; I need to get the dog detailed.</a:t>
            </a:r>
          </a:p>
        </p:txBody>
      </p:sp>
    </p:spTree>
    <p:extLst>
      <p:ext uri="{BB962C8B-B14F-4D97-AF65-F5344CB8AC3E}">
        <p14:creationId xmlns:p14="http://schemas.microsoft.com/office/powerpoint/2010/main" val="82425890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5755" y="685800"/>
            <a:ext cx="9144000" cy="4278094"/>
          </a:xfrm>
          <a:prstGeom prst="rect">
            <a:avLst/>
          </a:prstGeom>
        </p:spPr>
        <p:txBody>
          <a:bodyPr wrap="square">
            <a:spAutoFit/>
          </a:bodyPr>
          <a:lstStyle/>
          <a:p>
            <a:r>
              <a:rPr lang="en-US" sz="2400" b="1" dirty="0">
                <a:latin typeface="Calibri" panose="020F0502020204030204" pitchFamily="34" charset="0"/>
                <a:ea typeface="Times New Roman" panose="02020603050405020304" pitchFamily="18" charset="0"/>
                <a:cs typeface="Calibri" panose="020F0502020204030204" pitchFamily="34" charset="0"/>
              </a:rPr>
              <a:t>Adding New Users</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r>
              <a:rPr lang="en-US" sz="2400" dirty="0">
                <a:latin typeface="Calibri" panose="020F0502020204030204" pitchFamily="34" charset="0"/>
                <a:ea typeface="Times New Roman" panose="02020603050405020304" pitchFamily="18" charset="0"/>
                <a:cs typeface="Calibri" panose="020F0502020204030204" pitchFamily="34" charset="0"/>
              </a:rPr>
              <a:t> </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r>
              <a:rPr lang="en-US" sz="2400" dirty="0">
                <a:latin typeface="Calibri" panose="020F0502020204030204" pitchFamily="34" charset="0"/>
                <a:ea typeface="Times New Roman" panose="02020603050405020304" pitchFamily="18" charset="0"/>
                <a:cs typeface="Calibri" panose="020F0502020204030204" pitchFamily="34" charset="0"/>
              </a:rPr>
              <a:t>To add a new user to the system, you must have root access, and you must follow a series of general steps. The required steps are:</a:t>
            </a:r>
          </a:p>
          <a:p>
            <a:endParaRPr lang="en-IN" sz="2800" b="1" i="1" dirty="0">
              <a:latin typeface="Calibri" panose="020F0502020204030204" pitchFamily="34" charset="0"/>
              <a:ea typeface="Times New Roman" panose="02020603050405020304" pitchFamily="18" charset="0"/>
              <a:cs typeface="Calibri" panose="020F0502020204030204" pitchFamily="34" charset="0"/>
            </a:endParaRPr>
          </a:p>
          <a:p>
            <a:pPr marL="457200" indent="-457200">
              <a:buAutoNum type="arabicPeriod"/>
            </a:pPr>
            <a:r>
              <a:rPr lang="en-US" sz="2400" b="1" i="1" dirty="0">
                <a:latin typeface="Calibri" panose="020F0502020204030204" pitchFamily="34" charset="0"/>
                <a:ea typeface="Times New Roman" panose="02020603050405020304" pitchFamily="18" charset="0"/>
                <a:cs typeface="Calibri" panose="020F0502020204030204" pitchFamily="34" charset="0"/>
              </a:rPr>
              <a:t>Create a record for the user in /etc/</a:t>
            </a:r>
            <a:r>
              <a:rPr lang="en-US" sz="2400" b="1" i="1" dirty="0" err="1">
                <a:latin typeface="Calibri" panose="020F0502020204030204" pitchFamily="34" charset="0"/>
                <a:ea typeface="Times New Roman" panose="02020603050405020304" pitchFamily="18" charset="0"/>
                <a:cs typeface="Calibri" panose="020F0502020204030204" pitchFamily="34" charset="0"/>
              </a:rPr>
              <a:t>passwd</a:t>
            </a:r>
            <a:r>
              <a:rPr lang="en-US" sz="2400" b="1" i="1" dirty="0">
                <a:latin typeface="Calibri" panose="020F0502020204030204" pitchFamily="34" charset="0"/>
                <a:ea typeface="Times New Roman" panose="02020603050405020304" pitchFamily="18" charset="0"/>
                <a:cs typeface="Calibri" panose="020F0502020204030204" pitchFamily="34" charset="0"/>
              </a:rPr>
              <a:t>.</a:t>
            </a:r>
          </a:p>
          <a:p>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2. </a:t>
            </a:r>
            <a:r>
              <a:rPr lang="en-US" sz="2400" b="1" i="1" dirty="0" smtClean="0">
                <a:latin typeface="Calibri" panose="020F0502020204030204" pitchFamily="34" charset="0"/>
                <a:ea typeface="Times New Roman" panose="02020603050405020304" pitchFamily="18" charset="0"/>
                <a:cs typeface="Calibri" panose="020F0502020204030204" pitchFamily="34" charset="0"/>
              </a:rPr>
              <a:t>  Set </a:t>
            </a:r>
            <a:r>
              <a:rPr lang="en-US" sz="2400" b="1" i="1" dirty="0">
                <a:latin typeface="Calibri" panose="020F0502020204030204" pitchFamily="34" charset="0"/>
                <a:ea typeface="Times New Roman" panose="02020603050405020304" pitchFamily="18" charset="0"/>
                <a:cs typeface="Calibri" panose="020F0502020204030204" pitchFamily="34" charset="0"/>
              </a:rPr>
              <a:t>the user's password.</a:t>
            </a:r>
          </a:p>
          <a:p>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3. </a:t>
            </a:r>
            <a:r>
              <a:rPr lang="en-US" sz="2400" b="1" i="1" dirty="0" smtClean="0">
                <a:latin typeface="Calibri" panose="020F0502020204030204" pitchFamily="34" charset="0"/>
                <a:ea typeface="Times New Roman" panose="02020603050405020304" pitchFamily="18" charset="0"/>
                <a:cs typeface="Calibri" panose="020F0502020204030204" pitchFamily="34" charset="0"/>
              </a:rPr>
              <a:t>  Verify </a:t>
            </a:r>
            <a:r>
              <a:rPr lang="en-US" sz="2400" b="1" i="1" dirty="0">
                <a:latin typeface="Calibri" panose="020F0502020204030204" pitchFamily="34" charset="0"/>
                <a:ea typeface="Times New Roman" panose="02020603050405020304" pitchFamily="18" charset="0"/>
                <a:cs typeface="Calibri" panose="020F0502020204030204" pitchFamily="34" charset="0"/>
              </a:rPr>
              <a:t>the login shell selection for the user.</a:t>
            </a:r>
          </a:p>
          <a:p>
            <a:endParaRPr lang="en-IN" sz="2800" b="1" i="1"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Rectangle 1"/>
          <p:cNvSpPr/>
          <p:nvPr/>
        </p:nvSpPr>
        <p:spPr>
          <a:xfrm>
            <a:off x="3879761" y="-37804"/>
            <a:ext cx="6763555"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28582378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1"/>
            <a:ext cx="9144000" cy="4216539"/>
          </a:xfrm>
          <a:prstGeom prst="rect">
            <a:avLst/>
          </a:prstGeom>
        </p:spPr>
        <p:txBody>
          <a:bodyPr wrap="square">
            <a:spAutoFit/>
          </a:bodyPr>
          <a:lstStyle/>
          <a:p>
            <a:r>
              <a:rPr lang="en-US" sz="2400" b="1" dirty="0">
                <a:latin typeface="Calibri" panose="020F0502020204030204" pitchFamily="34" charset="0"/>
                <a:ea typeface="Times New Roman" panose="02020603050405020304" pitchFamily="18" charset="0"/>
                <a:cs typeface="Calibri" panose="020F0502020204030204" pitchFamily="34" charset="0"/>
              </a:rPr>
              <a:t>Adding New Users</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endParaRPr lang="en-US" sz="2400" dirty="0">
              <a:latin typeface="Calibri" panose="020F0502020204030204" pitchFamily="34" charset="0"/>
              <a:ea typeface="Times New Roman" panose="02020603050405020304" pitchFamily="18" charset="0"/>
              <a:cs typeface="Calibri" panose="020F0502020204030204" pitchFamily="34" charset="0"/>
            </a:endParaRPr>
          </a:p>
          <a:p>
            <a:r>
              <a:rPr lang="en-US" sz="2400" dirty="0">
                <a:latin typeface="Calibri" panose="020F0502020204030204" pitchFamily="34" charset="0"/>
                <a:ea typeface="Times New Roman" panose="02020603050405020304" pitchFamily="18" charset="0"/>
                <a:cs typeface="Calibri" panose="020F0502020204030204" pitchFamily="34" charset="0"/>
              </a:rPr>
              <a:t>There are also two optional steps. These help to configure a useful environment, but not all account types require these steps. They are:</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endParaRPr lang="en-US" sz="2400"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4. Create a home directory for the user, setting the permissions as appropriate.</a:t>
            </a:r>
          </a:p>
          <a:p>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5. Populate the user's home directory with various useful files. You might want to add a</a:t>
            </a:r>
            <a:r>
              <a:rPr lang="en-IN" sz="2400" b="1" i="1" dirty="0">
                <a:latin typeface="Calibri" panose="020F0502020204030204" pitchFamily="34" charset="0"/>
                <a:ea typeface="Times New Roman" panose="02020603050405020304" pitchFamily="18" charset="0"/>
                <a:cs typeface="Calibri" panose="020F0502020204030204" pitchFamily="34" charset="0"/>
              </a:rPr>
              <a:t> </a:t>
            </a:r>
            <a:r>
              <a:rPr lang="en-US" sz="2400" b="1" i="1" dirty="0">
                <a:latin typeface="Calibri" panose="020F0502020204030204" pitchFamily="34" charset="0"/>
                <a:ea typeface="Times New Roman" panose="02020603050405020304" pitchFamily="18" charset="0"/>
                <a:cs typeface="Calibri" panose="020F0502020204030204" pitchFamily="34" charset="0"/>
              </a:rPr>
              <a:t>company−specific README file, for instance, for the benefit of new users.</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p:txBody>
      </p:sp>
      <p:sp>
        <p:nvSpPr>
          <p:cNvPr id="5" name="Rectangle 4"/>
          <p:cNvSpPr/>
          <p:nvPr/>
        </p:nvSpPr>
        <p:spPr>
          <a:xfrm>
            <a:off x="3954464" y="-36731"/>
            <a:ext cx="6713537"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2999530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68869"/>
            <a:ext cx="9144000" cy="3416320"/>
          </a:xfrm>
          <a:prstGeom prst="rect">
            <a:avLst/>
          </a:prstGeom>
        </p:spPr>
        <p:txBody>
          <a:bodyPr wrap="square">
            <a:spAutoFit/>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  useradd &lt;username&gt;</a:t>
            </a:r>
          </a:p>
          <a:p>
            <a:r>
              <a:rPr lang="en-US" sz="2400" dirty="0">
                <a:latin typeface="Calibri" panose="020F0502020204030204" pitchFamily="34" charset="0"/>
                <a:cs typeface="Calibri" panose="020F0502020204030204" pitchFamily="34" charset="0"/>
              </a:rPr>
              <a:t>2)  </a:t>
            </a:r>
            <a:r>
              <a:rPr lang="en-US" sz="2400" dirty="0" err="1">
                <a:latin typeface="Calibri" panose="020F0502020204030204" pitchFamily="34" charset="0"/>
                <a:cs typeface="Calibri" panose="020F0502020204030204" pitchFamily="34" charset="0"/>
              </a:rPr>
              <a:t>adduser</a:t>
            </a:r>
            <a:r>
              <a:rPr lang="en-US" sz="2400" dirty="0">
                <a:latin typeface="Calibri" panose="020F0502020204030204" pitchFamily="34" charset="0"/>
                <a:cs typeface="Calibri" panose="020F0502020204030204" pitchFamily="34" charset="0"/>
              </a:rPr>
              <a:t> &lt;username&gt;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useradd -c "comment" -u </a:t>
            </a:r>
            <a:r>
              <a:rPr lang="en-US" sz="2400" b="1" dirty="0">
                <a:latin typeface="Calibri" panose="020F0502020204030204" pitchFamily="34" charset="0"/>
                <a:cs typeface="Calibri" panose="020F0502020204030204" pitchFamily="34" charset="0"/>
              </a:rPr>
              <a:t>&lt;</a:t>
            </a:r>
            <a:r>
              <a:rPr lang="en-US" sz="2400" b="1" dirty="0" err="1">
                <a:latin typeface="Calibri" panose="020F0502020204030204" pitchFamily="34" charset="0"/>
                <a:cs typeface="Calibri" panose="020F0502020204030204" pitchFamily="34" charset="0"/>
              </a:rPr>
              <a:t>uid</a:t>
            </a:r>
            <a:r>
              <a:rPr lang="en-US" sz="2400" b="1" dirty="0">
                <a:latin typeface="Calibri" panose="020F0502020204030204" pitchFamily="34" charset="0"/>
                <a:cs typeface="Calibri" panose="020F0502020204030204" pitchFamily="34" charset="0"/>
              </a:rPr>
              <a:t>&gt; </a:t>
            </a:r>
            <a:r>
              <a:rPr lang="en-US" sz="2400" dirty="0">
                <a:latin typeface="Calibri" panose="020F0502020204030204" pitchFamily="34" charset="0"/>
                <a:cs typeface="Calibri" panose="020F0502020204030204" pitchFamily="34" charset="0"/>
              </a:rPr>
              <a:t>-g </a:t>
            </a:r>
            <a:r>
              <a:rPr lang="en-US" sz="2400" b="1" dirty="0">
                <a:latin typeface="Calibri" panose="020F0502020204030204" pitchFamily="34" charset="0"/>
                <a:cs typeface="Calibri" panose="020F0502020204030204" pitchFamily="34" charset="0"/>
              </a:rPr>
              <a:t>&lt;primary grpname&gt; </a:t>
            </a:r>
            <a:r>
              <a:rPr lang="en-US" sz="2400" dirty="0">
                <a:latin typeface="Calibri" panose="020F0502020204030204" pitchFamily="34" charset="0"/>
                <a:cs typeface="Calibri" panose="020F0502020204030204" pitchFamily="34" charset="0"/>
              </a:rPr>
              <a:t>-G </a:t>
            </a:r>
            <a:r>
              <a:rPr lang="en-US" sz="2400" b="1" dirty="0">
                <a:latin typeface="Calibri" panose="020F0502020204030204" pitchFamily="34" charset="0"/>
                <a:cs typeface="Calibri" panose="020F0502020204030204" pitchFamily="34" charset="0"/>
              </a:rPr>
              <a:t>&lt;</a:t>
            </a:r>
            <a:r>
              <a:rPr lang="en-US" sz="2400" b="1" dirty="0" err="1">
                <a:latin typeface="Calibri" panose="020F0502020204030204" pitchFamily="34" charset="0"/>
                <a:cs typeface="Calibri" panose="020F0502020204030204" pitchFamily="34" charset="0"/>
              </a:rPr>
              <a:t>supplemetary</a:t>
            </a:r>
            <a:r>
              <a:rPr lang="en-US" sz="2400" b="1" dirty="0">
                <a:latin typeface="Calibri" panose="020F0502020204030204" pitchFamily="34" charset="0"/>
                <a:cs typeface="Calibri" panose="020F0502020204030204" pitchFamily="34" charset="0"/>
              </a:rPr>
              <a:t> grp1,grp2&gt;</a:t>
            </a:r>
            <a:r>
              <a:rPr lang="en-US" sz="2400" dirty="0">
                <a:latin typeface="Calibri" panose="020F0502020204030204" pitchFamily="34" charset="0"/>
                <a:cs typeface="Calibri" panose="020F0502020204030204" pitchFamily="34" charset="0"/>
              </a:rPr>
              <a:t> -k </a:t>
            </a:r>
            <a:r>
              <a:rPr lang="en-US" sz="2400" b="1" dirty="0">
                <a:latin typeface="Calibri" panose="020F0502020204030204" pitchFamily="34" charset="0"/>
                <a:cs typeface="Calibri" panose="020F0502020204030204" pitchFamily="34" charset="0"/>
              </a:rPr>
              <a:t>/etc/</a:t>
            </a:r>
            <a:r>
              <a:rPr lang="en-US" sz="2400" b="1" dirty="0" err="1">
                <a:latin typeface="Calibri" panose="020F0502020204030204" pitchFamily="34" charset="0"/>
                <a:cs typeface="Calibri" panose="020F0502020204030204" pitchFamily="34" charset="0"/>
              </a:rPr>
              <a:t>skel</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 </a:t>
            </a:r>
            <a:r>
              <a:rPr lang="en-US" sz="2400" b="1" dirty="0">
                <a:latin typeface="Calibri" panose="020F0502020204030204" pitchFamily="34" charset="0"/>
                <a:cs typeface="Calibri" panose="020F0502020204030204" pitchFamily="34" charset="0"/>
              </a:rPr>
              <a:t>/bin/bash </a:t>
            </a:r>
            <a:r>
              <a:rPr lang="en-US" sz="2400" dirty="0">
                <a:latin typeface="Calibri" panose="020F0502020204030204" pitchFamily="34" charset="0"/>
                <a:cs typeface="Calibri" panose="020F0502020204030204" pitchFamily="34" charset="0"/>
              </a:rPr>
              <a:t>-d </a:t>
            </a:r>
            <a:r>
              <a:rPr lang="en-US" sz="2400" b="1" dirty="0">
                <a:latin typeface="Calibri" panose="020F0502020204030204" pitchFamily="34" charset="0"/>
                <a:cs typeface="Calibri" panose="020F0502020204030204" pitchFamily="34" charset="0"/>
              </a:rPr>
              <a:t>/home/</a:t>
            </a:r>
            <a:r>
              <a:rPr lang="en-US" sz="2400" b="1" dirty="0" err="1">
                <a:latin typeface="Calibri" panose="020F0502020204030204" pitchFamily="34" charset="0"/>
                <a:cs typeface="Calibri" panose="020F0502020204030204" pitchFamily="34" charset="0"/>
              </a:rPr>
              <a:t>sameer</a:t>
            </a:r>
            <a:r>
              <a:rPr lang="en-US" sz="2400" dirty="0">
                <a:latin typeface="Calibri" panose="020F0502020204030204" pitchFamily="34" charset="0"/>
                <a:cs typeface="Calibri" panose="020F0502020204030204" pitchFamily="34" charset="0"/>
              </a:rPr>
              <a:t> -f </a:t>
            </a:r>
            <a:r>
              <a:rPr lang="en-US" sz="2400" b="1" dirty="0">
                <a:latin typeface="Calibri" panose="020F0502020204030204" pitchFamily="34" charset="0"/>
                <a:cs typeface="Calibri" panose="020F0502020204030204" pitchFamily="34" charset="0"/>
              </a:rPr>
              <a:t>&lt;inactive days&gt; </a:t>
            </a:r>
            <a:r>
              <a:rPr lang="en-US" sz="2400" dirty="0">
                <a:latin typeface="Calibri" panose="020F0502020204030204" pitchFamily="34" charset="0"/>
                <a:cs typeface="Calibri" panose="020F0502020204030204" pitchFamily="34" charset="0"/>
              </a:rPr>
              <a:t>-e </a:t>
            </a:r>
            <a:r>
              <a:rPr lang="en-US" sz="2400" b="1" dirty="0">
                <a:latin typeface="Calibri" panose="020F0502020204030204" pitchFamily="34" charset="0"/>
                <a:cs typeface="Calibri" panose="020F0502020204030204" pitchFamily="34" charset="0"/>
              </a:rPr>
              <a:t>&lt;</a:t>
            </a:r>
            <a:r>
              <a:rPr lang="en-US" sz="2400" b="1" dirty="0" err="1">
                <a:latin typeface="Calibri" panose="020F0502020204030204" pitchFamily="34" charset="0"/>
                <a:cs typeface="Calibri" panose="020F0502020204030204" pitchFamily="34" charset="0"/>
              </a:rPr>
              <a:t>yyyy</a:t>
            </a:r>
            <a:r>
              <a:rPr lang="en-US" sz="2400" b="1" dirty="0">
                <a:latin typeface="Calibri" panose="020F0502020204030204" pitchFamily="34" charset="0"/>
                <a:cs typeface="Calibri" panose="020F0502020204030204" pitchFamily="34" charset="0"/>
              </a:rPr>
              <a:t>-mm-</a:t>
            </a:r>
            <a:r>
              <a:rPr lang="en-US" sz="2400" b="1" dirty="0" err="1">
                <a:latin typeface="Calibri" panose="020F0502020204030204" pitchFamily="34" charset="0"/>
                <a:cs typeface="Calibri" panose="020F0502020204030204" pitchFamily="34" charset="0"/>
              </a:rPr>
              <a:t>dd</a:t>
            </a:r>
            <a:r>
              <a:rPr lang="en-US" sz="2400" b="1" dirty="0">
                <a:latin typeface="Calibri" panose="020F0502020204030204" pitchFamily="34" charset="0"/>
                <a:cs typeface="Calibri" panose="020F0502020204030204" pitchFamily="34" charset="0"/>
              </a:rPr>
              <a:t>&gt; &lt;username&gt;</a:t>
            </a:r>
          </a:p>
          <a:p>
            <a:endParaRPr lang="en-US" sz="2400" b="1"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2" name="Rectangle 1"/>
          <p:cNvSpPr/>
          <p:nvPr/>
        </p:nvSpPr>
        <p:spPr>
          <a:xfrm>
            <a:off x="3886200" y="22539"/>
            <a:ext cx="6781800" cy="646331"/>
          </a:xfrm>
          <a:prstGeom prst="rect">
            <a:avLst/>
          </a:prstGeom>
        </p:spPr>
        <p:txBody>
          <a:bodyPr wrap="square">
            <a:spAutoFit/>
          </a:bodyPr>
          <a:lstStyle/>
          <a:p>
            <a:pPr defTabSz="457200" eaLnBrk="0" fontAlgn="base" hangingPunct="0">
              <a:spcBef>
                <a:spcPct val="0"/>
              </a:spcBef>
              <a:spcAft>
                <a:spcPct val="0"/>
              </a:spcAft>
              <a:buSzPct val="100000"/>
            </a:pPr>
            <a:r>
              <a:rPr lang="en-US" sz="3600" b="1" dirty="0">
                <a:solidFill>
                  <a:srgbClr val="FFFFFF"/>
                </a:solidFill>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26438902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1"/>
            <a:ext cx="9144000" cy="4893647"/>
          </a:xfrm>
          <a:prstGeom prst="rect">
            <a:avLst/>
          </a:prstGeom>
        </p:spPr>
        <p:txBody>
          <a:bodyPr wrap="square">
            <a:spAutoFit/>
          </a:bodyPr>
          <a:lstStyle/>
          <a:p>
            <a:r>
              <a:rPr lang="en-US" sz="2400" b="1" u="sng" dirty="0">
                <a:latin typeface="Calibri" panose="020F0502020204030204" pitchFamily="34" charset="0"/>
                <a:cs typeface="Calibri" panose="020F0502020204030204" pitchFamily="34" charset="0"/>
              </a:rPr>
              <a:t>Options</a:t>
            </a:r>
            <a:r>
              <a:rPr lang="en-US" sz="2400" dirty="0">
                <a:latin typeface="Calibri" panose="020F0502020204030204" pitchFamily="34" charset="0"/>
                <a:cs typeface="Calibri" panose="020F0502020204030204" pitchFamily="34" charset="0"/>
              </a:rPr>
              <a:t> </a:t>
            </a:r>
          </a:p>
          <a:p>
            <a:endParaRPr lang="en-US" sz="2400" b="1" i="1" dirty="0">
              <a:latin typeface="Calibri" panose="020F0502020204030204" pitchFamily="34" charset="0"/>
              <a:cs typeface="Calibri" panose="020F0502020204030204" pitchFamily="34" charset="0"/>
            </a:endParaRPr>
          </a:p>
          <a:p>
            <a:r>
              <a:rPr lang="en-US" sz="2400" b="1" i="1" dirty="0">
                <a:latin typeface="Calibri" panose="020F0502020204030204" pitchFamily="34" charset="0"/>
                <a:cs typeface="Calibri" panose="020F0502020204030204" pitchFamily="34" charset="0"/>
              </a:rPr>
              <a:t>-c 	= comment </a:t>
            </a:r>
          </a:p>
          <a:p>
            <a:r>
              <a:rPr lang="en-US" sz="2400" b="1" i="1" dirty="0">
                <a:latin typeface="Calibri" panose="020F0502020204030204" pitchFamily="34" charset="0"/>
                <a:cs typeface="Calibri" panose="020F0502020204030204" pitchFamily="34" charset="0"/>
              </a:rPr>
              <a:t>-u	= User ID</a:t>
            </a:r>
          </a:p>
          <a:p>
            <a:r>
              <a:rPr lang="en-US" sz="2400" b="1" i="1" dirty="0">
                <a:latin typeface="Calibri" panose="020F0502020204030204" pitchFamily="34" charset="0"/>
                <a:cs typeface="Calibri" panose="020F0502020204030204" pitchFamily="34" charset="0"/>
              </a:rPr>
              <a:t>-g	= primary Group Name</a:t>
            </a:r>
          </a:p>
          <a:p>
            <a:r>
              <a:rPr lang="en-IN" sz="2400" b="1" i="1" dirty="0">
                <a:latin typeface="Calibri" panose="020F0502020204030204" pitchFamily="34" charset="0"/>
                <a:cs typeface="Calibri" panose="020F0502020204030204" pitchFamily="34" charset="0"/>
              </a:rPr>
              <a:t>-G	= Secondary or Supplementary Group Names</a:t>
            </a:r>
          </a:p>
          <a:p>
            <a:r>
              <a:rPr lang="en-US" sz="2400" b="1" i="1" dirty="0">
                <a:latin typeface="Calibri" panose="020F0502020204030204" pitchFamily="34" charset="0"/>
                <a:cs typeface="Calibri" panose="020F0502020204030204" pitchFamily="34" charset="0"/>
              </a:rPr>
              <a:t>-k	= Skel folder path &lt;Profile folder&gt;</a:t>
            </a:r>
          </a:p>
          <a:p>
            <a:r>
              <a:rPr lang="en-IN" sz="2400" b="1" i="1" dirty="0">
                <a:latin typeface="Calibri" panose="020F0502020204030204" pitchFamily="34" charset="0"/>
                <a:cs typeface="Calibri" panose="020F0502020204030204" pitchFamily="34" charset="0"/>
              </a:rPr>
              <a:t>-s 	= A default Login Shell </a:t>
            </a:r>
          </a:p>
          <a:p>
            <a:r>
              <a:rPr lang="en-IN" sz="2400" b="1" i="1" dirty="0">
                <a:latin typeface="Calibri" panose="020F0502020204030204" pitchFamily="34" charset="0"/>
                <a:cs typeface="Calibri" panose="020F0502020204030204" pitchFamily="34" charset="0"/>
              </a:rPr>
              <a:t>-d	= Home dir of a user which has to be created but if it is not created</a:t>
            </a:r>
          </a:p>
          <a:p>
            <a:r>
              <a:rPr lang="en-IN" sz="2400" b="1" i="1" dirty="0">
                <a:latin typeface="Calibri" panose="020F0502020204030204" pitchFamily="34" charset="0"/>
                <a:cs typeface="Calibri" panose="020F0502020204030204" pitchFamily="34" charset="0"/>
              </a:rPr>
              <a:t>          then use option -m which will create that specified home folder</a:t>
            </a:r>
          </a:p>
          <a:p>
            <a:r>
              <a:rPr lang="en-US" sz="2400" b="1" i="1" dirty="0">
                <a:latin typeface="Calibri" panose="020F0502020204030204" pitchFamily="34" charset="0"/>
                <a:cs typeface="Calibri" panose="020F0502020204030204" pitchFamily="34" charset="0"/>
              </a:rPr>
              <a:t>-f	= Inactive Days</a:t>
            </a:r>
          </a:p>
          <a:p>
            <a:r>
              <a:rPr lang="en-US" sz="2400" b="1" i="1" dirty="0">
                <a:latin typeface="Calibri" panose="020F0502020204030204" pitchFamily="34" charset="0"/>
                <a:cs typeface="Calibri" panose="020F0502020204030204" pitchFamily="34" charset="0"/>
              </a:rPr>
              <a:t>-e	= expiry days</a:t>
            </a:r>
          </a:p>
        </p:txBody>
      </p:sp>
      <p:sp>
        <p:nvSpPr>
          <p:cNvPr id="4" name="Rectangle 3"/>
          <p:cNvSpPr/>
          <p:nvPr/>
        </p:nvSpPr>
        <p:spPr>
          <a:xfrm>
            <a:off x="3886201" y="1"/>
            <a:ext cx="6781799"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2564357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0"/>
            <a:ext cx="9144000" cy="378565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Modification of user accts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  </a:t>
            </a:r>
            <a:r>
              <a:rPr lang="en-US" sz="2400" dirty="0" err="1">
                <a:latin typeface="Calibri" panose="020F0502020204030204" pitchFamily="34" charset="0"/>
                <a:cs typeface="Calibri" panose="020F0502020204030204" pitchFamily="34" charset="0"/>
              </a:rPr>
              <a:t>usermod</a:t>
            </a:r>
            <a:r>
              <a:rPr lang="en-US" sz="2400" dirty="0">
                <a:latin typeface="Calibri" panose="020F0502020204030204" pitchFamily="34" charset="0"/>
                <a:cs typeface="Calibri" panose="020F0502020204030204" pitchFamily="34" charset="0"/>
              </a:rPr>
              <a:t> -c "comment" -d /</a:t>
            </a:r>
            <a:r>
              <a:rPr lang="en-US" sz="2400" dirty="0" err="1">
                <a:latin typeface="Calibri" panose="020F0502020204030204" pitchFamily="34" charset="0"/>
                <a:cs typeface="Calibri" panose="020F0502020204030204" pitchFamily="34" charset="0"/>
              </a:rPr>
              <a:t>newhomedir</a:t>
            </a:r>
            <a:r>
              <a:rPr lang="en-US" sz="2400" dirty="0">
                <a:latin typeface="Calibri" panose="020F0502020204030204" pitchFamily="34" charset="0"/>
                <a:cs typeface="Calibri" panose="020F0502020204030204" pitchFamily="34" charset="0"/>
              </a:rPr>
              <a:t>  -e </a:t>
            </a:r>
            <a:r>
              <a:rPr lang="en-US" sz="2400" dirty="0" err="1">
                <a:latin typeface="Calibri" panose="020F0502020204030204" pitchFamily="34" charset="0"/>
                <a:cs typeface="Calibri" panose="020F0502020204030204" pitchFamily="34" charset="0"/>
              </a:rPr>
              <a:t>yyyy</a:t>
            </a:r>
            <a:r>
              <a:rPr lang="en-US" sz="2400" dirty="0">
                <a:latin typeface="Calibri" panose="020F0502020204030204" pitchFamily="34" charset="0"/>
                <a:cs typeface="Calibri" panose="020F0502020204030204" pitchFamily="34" charset="0"/>
              </a:rPr>
              <a:t>-mm-</a:t>
            </a:r>
            <a:r>
              <a:rPr lang="en-US" sz="2400" dirty="0" err="1">
                <a:latin typeface="Calibri" panose="020F0502020204030204" pitchFamily="34" charset="0"/>
                <a:cs typeface="Calibri" panose="020F0502020204030204" pitchFamily="34" charset="0"/>
              </a:rPr>
              <a:t>dd</a:t>
            </a:r>
            <a:r>
              <a:rPr lang="en-US" sz="2400" dirty="0">
                <a:latin typeface="Calibri" panose="020F0502020204030204" pitchFamily="34" charset="0"/>
                <a:cs typeface="Calibri" panose="020F0502020204030204" pitchFamily="34" charset="0"/>
              </a:rPr>
              <a:t> -f 5 -g &lt;grpname&gt; </a:t>
            </a:r>
            <a:r>
              <a:rPr lang="nl-NL" sz="2400" dirty="0">
                <a:latin typeface="Calibri" panose="020F0502020204030204" pitchFamily="34" charset="0"/>
                <a:cs typeface="Calibri" panose="020F0502020204030204" pitchFamily="34" charset="0"/>
              </a:rPr>
              <a:t>-G &lt;grp1,grp2&gt; -l &lt;login name&gt; -s /bin/bash -u &lt;UID&gt; -L -U &lt;username&gt;</a:t>
            </a:r>
          </a:p>
          <a:p>
            <a:endParaRPr lang="en-US" sz="2400" dirty="0">
              <a:latin typeface="Calibri" panose="020F0502020204030204" pitchFamily="34" charset="0"/>
              <a:cs typeface="Calibri" panose="020F0502020204030204" pitchFamily="34" charset="0"/>
            </a:endParaRPr>
          </a:p>
          <a:p>
            <a:r>
              <a:rPr lang="en-IN" sz="2400" b="1" i="1" dirty="0">
                <a:latin typeface="Calibri" panose="020F0502020204030204" pitchFamily="34" charset="0"/>
                <a:cs typeface="Calibri" panose="020F0502020204030204" pitchFamily="34" charset="0"/>
              </a:rPr>
              <a:t>-L	= Lock a user's password </a:t>
            </a:r>
          </a:p>
          <a:p>
            <a:r>
              <a:rPr lang="en-IN" sz="2400" b="1" i="1" dirty="0">
                <a:latin typeface="Calibri" panose="020F0502020204030204" pitchFamily="34" charset="0"/>
                <a:cs typeface="Calibri" panose="020F0502020204030204" pitchFamily="34" charset="0"/>
              </a:rPr>
              <a:t>-U	= To Unlock a user's password</a:t>
            </a:r>
          </a:p>
          <a:p>
            <a:r>
              <a:rPr lang="en-US" sz="2400" b="1" i="1" dirty="0">
                <a:latin typeface="Calibri" panose="020F0502020204030204" pitchFamily="34" charset="0"/>
                <a:cs typeface="Calibri" panose="020F0502020204030204" pitchFamily="34" charset="0"/>
              </a:rPr>
              <a:t>-f	= Inactive Days</a:t>
            </a:r>
          </a:p>
          <a:p>
            <a:r>
              <a:rPr lang="en-IN" sz="2400" b="1" i="1" dirty="0">
                <a:latin typeface="Calibri" panose="020F0502020204030204" pitchFamily="34" charset="0"/>
                <a:cs typeface="Calibri" panose="020F0502020204030204" pitchFamily="34" charset="0"/>
              </a:rPr>
              <a:t>-l	= To change a username </a:t>
            </a:r>
          </a:p>
        </p:txBody>
      </p:sp>
      <p:sp>
        <p:nvSpPr>
          <p:cNvPr id="4" name="Rectangle 3"/>
          <p:cNvSpPr/>
          <p:nvPr/>
        </p:nvSpPr>
        <p:spPr>
          <a:xfrm>
            <a:off x="3954464" y="13953"/>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1" y="2819400"/>
            <a:ext cx="2514599" cy="1844040"/>
          </a:xfrm>
          <a:prstGeom prst="rect">
            <a:avLst/>
          </a:prstGeom>
        </p:spPr>
      </p:pic>
    </p:spTree>
    <p:extLst>
      <p:ext uri="{BB962C8B-B14F-4D97-AF65-F5344CB8AC3E}">
        <p14:creationId xmlns:p14="http://schemas.microsoft.com/office/powerpoint/2010/main" val="4020369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905000"/>
            <a:ext cx="9067800" cy="2308324"/>
          </a:xfrm>
          <a:prstGeom prst="rect">
            <a:avLst/>
          </a:prstGeom>
        </p:spPr>
        <p:txBody>
          <a:bodyPr wrap="square">
            <a:spAutoFit/>
          </a:bodyPr>
          <a:lstStyle/>
          <a:p>
            <a:r>
              <a:rPr lang="en-US" sz="2400" b="1" i="1" dirty="0">
                <a:latin typeface="Calibri" panose="020F0502020204030204" pitchFamily="34" charset="0"/>
                <a:ea typeface="Times New Roman" panose="02020603050405020304" pitchFamily="18" charset="0"/>
                <a:cs typeface="Calibri" panose="020F0502020204030204" pitchFamily="34" charset="0"/>
              </a:rPr>
              <a:t>The steps to delete an account are:</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1. Delete the record for the user in /</a:t>
            </a:r>
            <a:r>
              <a:rPr lang="en-US" sz="2400" b="1" i="1" dirty="0" err="1">
                <a:latin typeface="Calibri" panose="020F0502020204030204" pitchFamily="34" charset="0"/>
                <a:ea typeface="Times New Roman" panose="02020603050405020304" pitchFamily="18" charset="0"/>
                <a:cs typeface="Calibri" panose="020F0502020204030204" pitchFamily="34" charset="0"/>
              </a:rPr>
              <a:t>etc</a:t>
            </a:r>
            <a:r>
              <a:rPr lang="en-US" sz="2400" b="1" i="1" dirty="0">
                <a:latin typeface="Calibri" panose="020F0502020204030204" pitchFamily="34" charset="0"/>
                <a:ea typeface="Times New Roman" panose="02020603050405020304" pitchFamily="18" charset="0"/>
                <a:cs typeface="Calibri" panose="020F0502020204030204" pitchFamily="34" charset="0"/>
              </a:rPr>
              <a:t>/</a:t>
            </a:r>
            <a:r>
              <a:rPr lang="en-US" sz="2400" b="1" i="1" dirty="0" err="1">
                <a:latin typeface="Calibri" panose="020F0502020204030204" pitchFamily="34" charset="0"/>
                <a:ea typeface="Times New Roman" panose="02020603050405020304" pitchFamily="18" charset="0"/>
                <a:cs typeface="Calibri" panose="020F0502020204030204" pitchFamily="34" charset="0"/>
              </a:rPr>
              <a:t>passwd</a:t>
            </a:r>
            <a:r>
              <a:rPr lang="en-US" sz="2400" b="1" i="1" dirty="0">
                <a:latin typeface="Calibri" panose="020F0502020204030204" pitchFamily="34" charset="0"/>
                <a:ea typeface="Times New Roman" panose="02020603050405020304" pitchFamily="18" charset="0"/>
                <a:cs typeface="Calibri" panose="020F0502020204030204" pitchFamily="34" charset="0"/>
              </a:rPr>
              <a:t>.</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2. Back up the user's files.</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3. Delete the user's files.</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4. Delete the user's home directory.</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a:p>
            <a:r>
              <a:rPr lang="en-US" sz="2400" b="1" i="1" dirty="0">
                <a:latin typeface="Calibri" panose="020F0502020204030204" pitchFamily="34" charset="0"/>
                <a:ea typeface="Times New Roman" panose="02020603050405020304" pitchFamily="18" charset="0"/>
                <a:cs typeface="Calibri" panose="020F0502020204030204" pitchFamily="34" charset="0"/>
              </a:rPr>
              <a:t> </a:t>
            </a:r>
            <a:endParaRPr lang="en-IN" sz="2400" b="1" i="1" dirty="0">
              <a:latin typeface="Calibri" panose="020F0502020204030204" pitchFamily="34" charset="0"/>
              <a:ea typeface="Times New Roman" panose="02020603050405020304" pitchFamily="18" charset="0"/>
              <a:cs typeface="Calibri" panose="020F0502020204030204" pitchFamily="34" charset="0"/>
            </a:endParaRPr>
          </a:p>
        </p:txBody>
      </p:sp>
      <p:sp>
        <p:nvSpPr>
          <p:cNvPr id="4" name="Rectangle 3"/>
          <p:cNvSpPr/>
          <p:nvPr/>
        </p:nvSpPr>
        <p:spPr>
          <a:xfrm>
            <a:off x="3954464" y="1"/>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1" y="704045"/>
            <a:ext cx="2514599" cy="1844040"/>
          </a:xfrm>
          <a:prstGeom prst="rect">
            <a:avLst/>
          </a:prstGeom>
        </p:spPr>
      </p:pic>
    </p:spTree>
    <p:extLst>
      <p:ext uri="{BB962C8B-B14F-4D97-AF65-F5344CB8AC3E}">
        <p14:creationId xmlns:p14="http://schemas.microsoft.com/office/powerpoint/2010/main" val="22853178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1" y="609600"/>
            <a:ext cx="9143999" cy="3785652"/>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Managing User's</a:t>
            </a:r>
          </a:p>
          <a:p>
            <a:endParaRPr lang="en-US" sz="2400" dirty="0">
              <a:latin typeface="Calibri" panose="020F0502020204030204" pitchFamily="34" charset="0"/>
              <a:cs typeface="Calibri" panose="020F0502020204030204" pitchFamily="34" charset="0"/>
            </a:endParaRPr>
          </a:p>
          <a:p>
            <a:pPr marL="457200" indent="-457200">
              <a:buAutoNum type="arabicParenR"/>
            </a:pPr>
            <a:r>
              <a:rPr lang="en-US" sz="2400" b="1" dirty="0">
                <a:latin typeface="Calibri" panose="020F0502020204030204" pitchFamily="34" charset="0"/>
                <a:cs typeface="Calibri" panose="020F0502020204030204" pitchFamily="34" charset="0"/>
              </a:rPr>
              <a:t>userdel &lt;username&gt;</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Note : - Simply specifying </a:t>
            </a:r>
            <a:r>
              <a:rPr lang="en-IN" sz="2400" dirty="0" err="1">
                <a:latin typeface="Calibri" panose="020F0502020204030204" pitchFamily="34" charset="0"/>
                <a:cs typeface="Calibri" panose="020F0502020204030204" pitchFamily="34" charset="0"/>
              </a:rPr>
              <a:t>userdel</a:t>
            </a:r>
            <a:r>
              <a:rPr lang="en-IN" sz="2400" dirty="0">
                <a:latin typeface="Calibri" panose="020F0502020204030204" pitchFamily="34" charset="0"/>
                <a:cs typeface="Calibri" panose="020F0502020204030204" pitchFamily="34" charset="0"/>
              </a:rPr>
              <a:t> command user will be deleted but it's home dir will be remain in a system. </a:t>
            </a:r>
          </a:p>
          <a:p>
            <a:endParaRPr lang="en-US"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2) 	userdel -r &lt;username&gt;</a:t>
            </a:r>
          </a:p>
          <a:p>
            <a:r>
              <a:rPr lang="en-IN" sz="2400" dirty="0">
                <a:latin typeface="Calibri" panose="020F0502020204030204" pitchFamily="34" charset="0"/>
                <a:cs typeface="Calibri" panose="020F0502020204030204" pitchFamily="34" charset="0"/>
              </a:rPr>
              <a:t>Note  :- To remove user acct along with it's home folder	</a:t>
            </a:r>
          </a:p>
        </p:txBody>
      </p:sp>
      <p:sp>
        <p:nvSpPr>
          <p:cNvPr id="4" name="Rectangle 3"/>
          <p:cNvSpPr/>
          <p:nvPr/>
        </p:nvSpPr>
        <p:spPr>
          <a:xfrm>
            <a:off x="3886201" y="13953"/>
            <a:ext cx="6781799"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4724400"/>
            <a:ext cx="2514599" cy="1844040"/>
          </a:xfrm>
          <a:prstGeom prst="rect">
            <a:avLst/>
          </a:prstGeom>
        </p:spPr>
      </p:pic>
    </p:spTree>
    <p:extLst>
      <p:ext uri="{BB962C8B-B14F-4D97-AF65-F5344CB8AC3E}">
        <p14:creationId xmlns:p14="http://schemas.microsoft.com/office/powerpoint/2010/main" val="312896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24000" y="609601"/>
            <a:ext cx="9144000" cy="6740307"/>
          </a:xfrm>
          <a:prstGeom prst="rect">
            <a:avLst/>
          </a:prstGeom>
        </p:spPr>
        <p:txBody>
          <a:bodyPr wrap="square">
            <a:spAutoFit/>
          </a:bodyPr>
          <a:lstStyle/>
          <a:p>
            <a:r>
              <a:rPr lang="en-US" sz="2400" b="1" u="sng" dirty="0">
                <a:latin typeface="Calibri" panose="020F0502020204030204" pitchFamily="34" charset="0"/>
                <a:cs typeface="Calibri" panose="020F0502020204030204" pitchFamily="34" charset="0"/>
              </a:rPr>
              <a:t>Cat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cat &gt; </a:t>
            </a:r>
            <a:r>
              <a:rPr lang="en-US" sz="2400" dirty="0" err="1">
                <a:latin typeface="Calibri" panose="020F0502020204030204" pitchFamily="34" charset="0"/>
                <a:cs typeface="Calibri" panose="020F0502020204030204" pitchFamily="34" charset="0"/>
              </a:rPr>
              <a:t>newfile</a:t>
            </a:r>
            <a:r>
              <a:rPr lang="en-US" sz="2400" dirty="0">
                <a:latin typeface="Calibri" panose="020F0502020204030204" pitchFamily="34" charset="0"/>
                <a:cs typeface="Calibri" panose="020F0502020204030204" pitchFamily="34" charset="0"/>
              </a:rPr>
              <a:t> - This allows to create a new file &amp; to save the file press </a:t>
            </a:r>
            <a:r>
              <a:rPr lang="en-US" sz="2400" dirty="0" err="1">
                <a:latin typeface="Calibri" panose="020F0502020204030204" pitchFamily="34" charset="0"/>
                <a:cs typeface="Calibri" panose="020F0502020204030204" pitchFamily="34" charset="0"/>
              </a:rPr>
              <a:t>crtl+d</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cat filename - It allows to view the contents of a file</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cat &gt; &lt;</a:t>
            </a:r>
            <a:r>
              <a:rPr lang="en-US" sz="2400" dirty="0" err="1">
                <a:latin typeface="Calibri" panose="020F0502020204030204" pitchFamily="34" charset="0"/>
                <a:cs typeface="Calibri" panose="020F0502020204030204" pitchFamily="34" charset="0"/>
              </a:rPr>
              <a:t>newfile</a:t>
            </a:r>
            <a:r>
              <a:rPr lang="en-US" sz="2400" dirty="0">
                <a:latin typeface="Calibri" panose="020F0502020204030204" pitchFamily="34" charset="0"/>
                <a:cs typeface="Calibri" panose="020F0502020204030204" pitchFamily="34" charset="0"/>
              </a:rPr>
              <a:t>&gt; or &lt;existing file name&gt; - It will copy the contents of previous command into new or existing file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Note :- Be careful if your previous file is empty then next file will become empty. </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3" name="Rectangle 2"/>
          <p:cNvSpPr/>
          <p:nvPr/>
        </p:nvSpPr>
        <p:spPr>
          <a:xfrm>
            <a:off x="3886202" y="1"/>
            <a:ext cx="6781799" cy="646331"/>
          </a:xfrm>
          <a:prstGeom prst="rect">
            <a:avLst/>
          </a:prstGeom>
        </p:spPr>
        <p:txBody>
          <a:bodyPr wrap="square">
            <a:spAutoFit/>
          </a:bodyPr>
          <a:lstStyle/>
          <a:p>
            <a:r>
              <a:rPr lang="en-US" sz="3600" b="1" dirty="0">
                <a:solidFill>
                  <a:schemeClr val="bg1"/>
                </a:solidFill>
                <a:latin typeface="Calibri" panose="020F0502020204030204" pitchFamily="34" charset="0"/>
              </a:rPr>
              <a:t>Files and Directory</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3402" y="4995715"/>
            <a:ext cx="2514599" cy="1844040"/>
          </a:xfrm>
          <a:prstGeom prst="rect">
            <a:avLst/>
          </a:prstGeom>
        </p:spPr>
      </p:pic>
    </p:spTree>
    <p:extLst>
      <p:ext uri="{BB962C8B-B14F-4D97-AF65-F5344CB8AC3E}">
        <p14:creationId xmlns:p14="http://schemas.microsoft.com/office/powerpoint/2010/main" val="2334868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62000"/>
            <a:ext cx="8991600" cy="4154984"/>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Managing Groups </a:t>
            </a:r>
          </a:p>
          <a:p>
            <a:endParaRPr lang="en-US" sz="2400" dirty="0">
              <a:latin typeface="Calibri" panose="020F0502020204030204" pitchFamily="34" charset="0"/>
              <a:cs typeface="Calibri" panose="020F0502020204030204" pitchFamily="34" charset="0"/>
            </a:endParaRPr>
          </a:p>
          <a:p>
            <a:pPr marL="457200" indent="-457200">
              <a:buAutoNum type="arabicParenR"/>
            </a:pPr>
            <a:r>
              <a:rPr lang="en-US" sz="2400" b="1" dirty="0">
                <a:latin typeface="Calibri" panose="020F0502020204030204" pitchFamily="34" charset="0"/>
                <a:cs typeface="Calibri" panose="020F0502020204030204" pitchFamily="34" charset="0"/>
              </a:rPr>
              <a:t>groupadd &lt;grpname&gt; </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2) </a:t>
            </a:r>
            <a:r>
              <a:rPr lang="en-IN" sz="2400" b="1" dirty="0" smtClean="0">
                <a:latin typeface="Calibri" panose="020F0502020204030204" pitchFamily="34" charset="0"/>
                <a:cs typeface="Calibri" panose="020F0502020204030204" pitchFamily="34" charset="0"/>
              </a:rPr>
              <a:t>  </a:t>
            </a:r>
            <a:r>
              <a:rPr lang="en-IN" sz="2400" b="1" dirty="0" err="1" smtClean="0">
                <a:latin typeface="Calibri" panose="020F0502020204030204" pitchFamily="34" charset="0"/>
                <a:cs typeface="Calibri" panose="020F0502020204030204" pitchFamily="34" charset="0"/>
              </a:rPr>
              <a:t>groupmod</a:t>
            </a:r>
            <a:r>
              <a:rPr lang="en-IN" sz="2400" b="1" dirty="0" smtClean="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-g &lt;GID&gt; -n &lt;new grp name&gt; &lt;old grp name&gt;</a:t>
            </a:r>
          </a:p>
          <a:p>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3)  groupmod -g &lt;GID&gt; &lt;old grp name&gt;</a:t>
            </a:r>
          </a:p>
          <a:p>
            <a:r>
              <a:rPr lang="en-IN" sz="2400" dirty="0">
                <a:latin typeface="Calibri" panose="020F0502020204030204" pitchFamily="34" charset="0"/>
                <a:cs typeface="Calibri" panose="020F0502020204030204" pitchFamily="34" charset="0"/>
              </a:rPr>
              <a:t>		-g	= GID of an old group </a:t>
            </a:r>
          </a:p>
          <a:p>
            <a:r>
              <a:rPr lang="en-IN" sz="2400" dirty="0">
                <a:latin typeface="Calibri" panose="020F0502020204030204" pitchFamily="34" charset="0"/>
                <a:cs typeface="Calibri" panose="020F0502020204030204" pitchFamily="34" charset="0"/>
              </a:rPr>
              <a:t>		-n 	= New name to an old group</a:t>
            </a:r>
          </a:p>
          <a:p>
            <a:endParaRPr lang="en-IN"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4) </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groupdel</a:t>
            </a:r>
            <a:r>
              <a:rPr lang="en-US" sz="2400" b="1"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&lt;grpname&gt;</a:t>
            </a:r>
          </a:p>
        </p:txBody>
      </p:sp>
      <p:sp>
        <p:nvSpPr>
          <p:cNvPr id="4" name="Rectangle 3"/>
          <p:cNvSpPr/>
          <p:nvPr/>
        </p:nvSpPr>
        <p:spPr>
          <a:xfrm>
            <a:off x="3886200" y="-2146"/>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1" y="3190759"/>
            <a:ext cx="2514599" cy="1844040"/>
          </a:xfrm>
          <a:prstGeom prst="rect">
            <a:avLst/>
          </a:prstGeom>
        </p:spPr>
      </p:pic>
    </p:spTree>
    <p:extLst>
      <p:ext uri="{BB962C8B-B14F-4D97-AF65-F5344CB8AC3E}">
        <p14:creationId xmlns:p14="http://schemas.microsoft.com/office/powerpoint/2010/main" val="2923340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2927" y="2286000"/>
            <a:ext cx="9067800" cy="3785652"/>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To set a password for a user</a:t>
            </a:r>
          </a:p>
          <a:p>
            <a:r>
              <a:rPr lang="en-US" sz="2400" dirty="0">
                <a:latin typeface="Calibri" panose="020F0502020204030204" pitchFamily="34" charset="0"/>
                <a:cs typeface="Calibri" panose="020F0502020204030204" pitchFamily="34" charset="0"/>
              </a:rPr>
              <a:t>1) passwd &lt;username&gt;</a:t>
            </a:r>
          </a:p>
          <a:p>
            <a:r>
              <a:rPr lang="en-IN" sz="2400" dirty="0">
                <a:latin typeface="Calibri" panose="020F0502020204030204" pitchFamily="34" charset="0"/>
                <a:cs typeface="Calibri" panose="020F0502020204030204" pitchFamily="34" charset="0"/>
              </a:rPr>
              <a:t>2) passwd -l &lt;username&gt; To lock a user password</a:t>
            </a:r>
          </a:p>
          <a:p>
            <a:r>
              <a:rPr lang="en-IN" sz="2400" dirty="0">
                <a:latin typeface="Calibri" panose="020F0502020204030204" pitchFamily="34" charset="0"/>
                <a:cs typeface="Calibri" panose="020F0502020204030204" pitchFamily="34" charset="0"/>
              </a:rPr>
              <a:t>3) passwd -u &lt;username&gt; To unlock a user password</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Login to the account in terminal </a:t>
            </a:r>
          </a:p>
          <a:p>
            <a:r>
              <a:rPr lang="en-IN" sz="2400" dirty="0" err="1">
                <a:latin typeface="Calibri" panose="020F0502020204030204" pitchFamily="34" charset="0"/>
                <a:cs typeface="Calibri" panose="020F0502020204030204" pitchFamily="34" charset="0"/>
              </a:rPr>
              <a:t>su</a:t>
            </a:r>
            <a:r>
              <a:rPr lang="en-IN" sz="2400" dirty="0">
                <a:latin typeface="Calibri" panose="020F0502020204030204" pitchFamily="34" charset="0"/>
                <a:cs typeface="Calibri" panose="020F0502020204030204" pitchFamily="34" charset="0"/>
              </a:rPr>
              <a:t> &lt;username&gt;</a:t>
            </a:r>
          </a:p>
          <a:p>
            <a:r>
              <a:rPr lang="en-IN" sz="2400" dirty="0">
                <a:latin typeface="Calibri" panose="020F0502020204030204" pitchFamily="34" charset="0"/>
                <a:cs typeface="Calibri" panose="020F0502020204030204" pitchFamily="34" charset="0"/>
              </a:rPr>
              <a:t>Type the password</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To run any application as root, type </a:t>
            </a:r>
            <a:r>
              <a:rPr lang="en-IN" sz="2400" b="1" dirty="0" err="1">
                <a:latin typeface="Calibri" panose="020F0502020204030204" pitchFamily="34" charset="0"/>
                <a:cs typeface="Calibri" panose="020F0502020204030204" pitchFamily="34" charset="0"/>
              </a:rPr>
              <a:t>sudo</a:t>
            </a:r>
            <a:r>
              <a:rPr lang="en-IN" sz="2400" dirty="0">
                <a:latin typeface="Calibri" panose="020F0502020204030204" pitchFamily="34" charset="0"/>
                <a:cs typeface="Calibri" panose="020F0502020204030204" pitchFamily="34" charset="0"/>
              </a:rPr>
              <a:t> application name</a:t>
            </a:r>
          </a:p>
        </p:txBody>
      </p:sp>
      <p:sp>
        <p:nvSpPr>
          <p:cNvPr id="4" name="Rectangle 3"/>
          <p:cNvSpPr/>
          <p:nvPr/>
        </p:nvSpPr>
        <p:spPr>
          <a:xfrm>
            <a:off x="3954464" y="-14193"/>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838200"/>
            <a:ext cx="2514599" cy="1844040"/>
          </a:xfrm>
          <a:prstGeom prst="rect">
            <a:avLst/>
          </a:prstGeom>
        </p:spPr>
      </p:pic>
    </p:spTree>
    <p:extLst>
      <p:ext uri="{BB962C8B-B14F-4D97-AF65-F5344CB8AC3E}">
        <p14:creationId xmlns:p14="http://schemas.microsoft.com/office/powerpoint/2010/main" val="38702196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990601"/>
            <a:ext cx="9067800" cy="5262979"/>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To add a user to the </a:t>
            </a:r>
            <a:r>
              <a:rPr lang="en-IN" sz="2400" dirty="0" err="1">
                <a:latin typeface="Calibri" panose="020F0502020204030204" pitchFamily="34" charset="0"/>
                <a:cs typeface="Calibri" panose="020F0502020204030204" pitchFamily="34" charset="0"/>
              </a:rPr>
              <a:t>sudo</a:t>
            </a:r>
            <a:r>
              <a:rPr lang="en-IN" sz="2400" dirty="0">
                <a:latin typeface="Calibri" panose="020F0502020204030204" pitchFamily="34" charset="0"/>
                <a:cs typeface="Calibri" panose="020F0502020204030204" pitchFamily="34" charset="0"/>
              </a:rPr>
              <a:t> list</a:t>
            </a:r>
          </a:p>
          <a:p>
            <a:endParaRPr lang="en-IN"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visudo</a:t>
            </a:r>
            <a:endParaRPr lang="en-IN" sz="2400" b="1" dirty="0">
              <a:latin typeface="Calibri" panose="020F0502020204030204" pitchFamily="34" charset="0"/>
              <a:cs typeface="Calibri" panose="020F0502020204030204" pitchFamily="34" charset="0"/>
            </a:endParaRPr>
          </a:p>
          <a:p>
            <a:endParaRPr lang="en-IN"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root	ALL=(ALL)		ALL</a:t>
            </a:r>
          </a:p>
          <a:p>
            <a:r>
              <a:rPr lang="en-IN" sz="2400" b="1" dirty="0">
                <a:latin typeface="Calibri" panose="020F0502020204030204" pitchFamily="34" charset="0"/>
                <a:cs typeface="Calibri" panose="020F0502020204030204" pitchFamily="34" charset="0"/>
              </a:rPr>
              <a:t>Username	ALL=(ALL)	ALL</a:t>
            </a:r>
          </a:p>
          <a:p>
            <a:endParaRPr lang="en-IN" sz="2400" b="1"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To allow a group to have privileges</a:t>
            </a:r>
          </a:p>
          <a:p>
            <a:r>
              <a:rPr lang="en-IN" sz="2400" b="1" dirty="0">
                <a:latin typeface="Calibri" panose="020F0502020204030204" pitchFamily="34" charset="0"/>
                <a:cs typeface="Calibri" panose="020F0502020204030204" pitchFamily="34" charset="0"/>
              </a:rPr>
              <a:t>%group	ALL=(ALL)	ALL</a:t>
            </a:r>
          </a:p>
          <a:p>
            <a:endParaRPr lang="en-IN" sz="2400" b="1"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Save the file</a:t>
            </a:r>
          </a:p>
          <a:p>
            <a:endParaRPr lang="en-IN" sz="2400" b="1"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Now when you’re logged in as </a:t>
            </a:r>
            <a:r>
              <a:rPr lang="en-IN" sz="2400" b="1" dirty="0">
                <a:latin typeface="Calibri" panose="020F0502020204030204" pitchFamily="34" charset="0"/>
                <a:cs typeface="Calibri" panose="020F0502020204030204" pitchFamily="34" charset="0"/>
              </a:rPr>
              <a:t>Username</a:t>
            </a:r>
            <a:r>
              <a:rPr lang="en-IN" sz="2400" dirty="0">
                <a:latin typeface="Calibri" panose="020F0502020204030204" pitchFamily="34" charset="0"/>
                <a:cs typeface="Calibri" panose="020F0502020204030204" pitchFamily="34" charset="0"/>
              </a:rPr>
              <a:t> you can use the </a:t>
            </a:r>
            <a:r>
              <a:rPr lang="en-IN" sz="2400" b="1" dirty="0" err="1">
                <a:latin typeface="Calibri" panose="020F0502020204030204" pitchFamily="34" charset="0"/>
                <a:cs typeface="Calibri" panose="020F0502020204030204" pitchFamily="34" charset="0"/>
              </a:rPr>
              <a:t>sudo</a:t>
            </a:r>
            <a:r>
              <a:rPr lang="en-IN" sz="2400" dirty="0">
                <a:latin typeface="Calibri" panose="020F0502020204030204" pitchFamily="34" charset="0"/>
                <a:cs typeface="Calibri" panose="020F0502020204030204" pitchFamily="34" charset="0"/>
              </a:rPr>
              <a:t> command</a:t>
            </a:r>
          </a:p>
        </p:txBody>
      </p:sp>
      <p:sp>
        <p:nvSpPr>
          <p:cNvPr id="4" name="Rectangle 3"/>
          <p:cNvSpPr/>
          <p:nvPr/>
        </p:nvSpPr>
        <p:spPr>
          <a:xfrm>
            <a:off x="3954464" y="-14193"/>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838200"/>
            <a:ext cx="2514599" cy="1844040"/>
          </a:xfrm>
          <a:prstGeom prst="rect">
            <a:avLst/>
          </a:prstGeom>
        </p:spPr>
      </p:pic>
    </p:spTree>
    <p:extLst>
      <p:ext uri="{BB962C8B-B14F-4D97-AF65-F5344CB8AC3E}">
        <p14:creationId xmlns:p14="http://schemas.microsoft.com/office/powerpoint/2010/main" val="37756310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990601"/>
            <a:ext cx="9067800" cy="830997"/>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Switch user using the </a:t>
            </a:r>
            <a:r>
              <a:rPr lang="en-IN" sz="2400" b="1" dirty="0" err="1">
                <a:latin typeface="Calibri" panose="020F0502020204030204" pitchFamily="34" charset="0"/>
                <a:cs typeface="Calibri" panose="020F0502020204030204" pitchFamily="34" charset="0"/>
              </a:rPr>
              <a:t>su</a:t>
            </a:r>
            <a:r>
              <a:rPr lang="en-IN" sz="2400" b="1" dirty="0">
                <a:latin typeface="Calibri" panose="020F0502020204030204" pitchFamily="34" charset="0"/>
                <a:cs typeface="Calibri" panose="020F0502020204030204" pitchFamily="34" charset="0"/>
              </a:rPr>
              <a:t> command</a:t>
            </a:r>
          </a:p>
          <a:p>
            <a:endParaRPr lang="en-IN" sz="2400" b="1" dirty="0">
              <a:latin typeface="Calibri" panose="020F0502020204030204" pitchFamily="34" charset="0"/>
              <a:cs typeface="Calibri" panose="020F0502020204030204" pitchFamily="34" charset="0"/>
            </a:endParaRPr>
          </a:p>
        </p:txBody>
      </p:sp>
      <p:sp>
        <p:nvSpPr>
          <p:cNvPr id="4" name="Rectangle 3"/>
          <p:cNvSpPr/>
          <p:nvPr/>
        </p:nvSpPr>
        <p:spPr>
          <a:xfrm>
            <a:off x="3954464" y="-14193"/>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838200"/>
            <a:ext cx="2514599" cy="1844040"/>
          </a:xfrm>
          <a:prstGeom prst="rect">
            <a:avLst/>
          </a:prstGeom>
        </p:spPr>
      </p:pic>
    </p:spTree>
    <p:extLst>
      <p:ext uri="{BB962C8B-B14F-4D97-AF65-F5344CB8AC3E}">
        <p14:creationId xmlns:p14="http://schemas.microsoft.com/office/powerpoint/2010/main" val="1964243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2362201"/>
            <a:ext cx="5791200" cy="954107"/>
          </a:xfrm>
          <a:prstGeom prst="rect">
            <a:avLst/>
          </a:prstGeom>
        </p:spPr>
        <p:txBody>
          <a:bodyPr wrap="square">
            <a:spAutoFit/>
          </a:bodyPr>
          <a:lstStyle/>
          <a:p>
            <a:r>
              <a:rPr lang="en-IN" sz="2800" b="1" i="1" dirty="0">
                <a:latin typeface="Calibri" panose="020F0502020204030204" pitchFamily="34" charset="0"/>
                <a:cs typeface="Calibri" panose="020F0502020204030204" pitchFamily="34" charset="0"/>
              </a:rPr>
              <a:t>To print real &amp; effective UID's &amp; GID's </a:t>
            </a:r>
          </a:p>
          <a:p>
            <a:r>
              <a:rPr lang="en-US" sz="2800" b="1" i="1" dirty="0">
                <a:latin typeface="Calibri" panose="020F0502020204030204" pitchFamily="34" charset="0"/>
                <a:cs typeface="Calibri" panose="020F0502020204030204" pitchFamily="34" charset="0"/>
              </a:rPr>
              <a:t>1) id &lt;username&gt;</a:t>
            </a:r>
          </a:p>
        </p:txBody>
      </p:sp>
      <p:sp>
        <p:nvSpPr>
          <p:cNvPr id="4" name="Rectangle 3"/>
          <p:cNvSpPr/>
          <p:nvPr/>
        </p:nvSpPr>
        <p:spPr>
          <a:xfrm>
            <a:off x="3954464" y="1"/>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839253"/>
            <a:ext cx="2514599" cy="1844040"/>
          </a:xfrm>
          <a:prstGeom prst="rect">
            <a:avLst/>
          </a:prstGeom>
        </p:spPr>
      </p:pic>
    </p:spTree>
    <p:extLst>
      <p:ext uri="{BB962C8B-B14F-4D97-AF65-F5344CB8AC3E}">
        <p14:creationId xmlns:p14="http://schemas.microsoft.com/office/powerpoint/2010/main" val="25816137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62001"/>
            <a:ext cx="8991600" cy="600164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Important Files of acct admin </a:t>
            </a:r>
          </a:p>
          <a:p>
            <a:endParaRPr lang="en-US"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1) /etc/</a:t>
            </a:r>
            <a:r>
              <a:rPr lang="fr-FR" sz="2400" dirty="0" err="1">
                <a:latin typeface="Calibri" panose="020F0502020204030204" pitchFamily="34" charset="0"/>
                <a:cs typeface="Calibri" panose="020F0502020204030204" pitchFamily="34" charset="0"/>
              </a:rPr>
              <a:t>passwd</a:t>
            </a:r>
            <a:r>
              <a:rPr lang="fr-FR" sz="2400" dirty="0">
                <a:latin typeface="Calibri" panose="020F0502020204030204" pitchFamily="34" charset="0"/>
                <a:cs typeface="Calibri" panose="020F0502020204030204" pitchFamily="34" charset="0"/>
              </a:rPr>
              <a:t>			:- User account Information</a:t>
            </a:r>
          </a:p>
          <a:p>
            <a:r>
              <a:rPr lang="en-IN" sz="2400" dirty="0">
                <a:latin typeface="Calibri" panose="020F0502020204030204" pitchFamily="34" charset="0"/>
                <a:cs typeface="Calibri" panose="020F0502020204030204" pitchFamily="34" charset="0"/>
              </a:rPr>
              <a:t>2) /</a:t>
            </a:r>
            <a:r>
              <a:rPr lang="en-IN" sz="2400" dirty="0" err="1">
                <a:latin typeface="Calibri" panose="020F0502020204030204" pitchFamily="34" charset="0"/>
                <a:cs typeface="Calibri" panose="020F0502020204030204" pitchFamily="34" charset="0"/>
              </a:rPr>
              <a:t>etc</a:t>
            </a:r>
            <a:r>
              <a:rPr lang="en-IN" sz="2400" dirty="0">
                <a:latin typeface="Calibri" panose="020F0502020204030204" pitchFamily="34" charset="0"/>
                <a:cs typeface="Calibri" panose="020F0502020204030204" pitchFamily="34" charset="0"/>
              </a:rPr>
              <a:t>/shadow			:- Secure User Account Information </a:t>
            </a:r>
          </a:p>
          <a:p>
            <a:r>
              <a:rPr lang="en-US" sz="2400" dirty="0">
                <a:latin typeface="Calibri" panose="020F0502020204030204" pitchFamily="34" charset="0"/>
                <a:cs typeface="Calibri" panose="020F0502020204030204" pitchFamily="34" charset="0"/>
              </a:rPr>
              <a:t>3) /etc/group				:- Group Information </a:t>
            </a:r>
          </a:p>
          <a:p>
            <a:r>
              <a:rPr lang="en-IN" sz="2400" dirty="0">
                <a:latin typeface="Calibri" panose="020F0502020204030204" pitchFamily="34" charset="0"/>
                <a:cs typeface="Calibri" panose="020F0502020204030204" pitchFamily="34" charset="0"/>
              </a:rPr>
              <a:t>4) /etc/</a:t>
            </a:r>
            <a:r>
              <a:rPr lang="en-IN" sz="2400" dirty="0" err="1">
                <a:latin typeface="Calibri" panose="020F0502020204030204" pitchFamily="34" charset="0"/>
                <a:cs typeface="Calibri" panose="020F0502020204030204" pitchFamily="34" charset="0"/>
              </a:rPr>
              <a:t>gshadow</a:t>
            </a:r>
            <a:r>
              <a:rPr lang="en-IN" sz="2400" dirty="0">
                <a:latin typeface="Calibri" panose="020F0502020204030204" pitchFamily="34" charset="0"/>
                <a:cs typeface="Calibri" panose="020F0502020204030204" pitchFamily="34" charset="0"/>
              </a:rPr>
              <a:t>			:- Secure Group Information </a:t>
            </a:r>
          </a:p>
          <a:p>
            <a:r>
              <a:rPr lang="en-IN" sz="2400" dirty="0">
                <a:latin typeface="Calibri" panose="020F0502020204030204" pitchFamily="34" charset="0"/>
                <a:cs typeface="Calibri" panose="020F0502020204030204" pitchFamily="34" charset="0"/>
              </a:rPr>
              <a:t>5) /etc/default/</a:t>
            </a:r>
            <a:r>
              <a:rPr lang="en-IN" sz="2400" dirty="0" err="1">
                <a:latin typeface="Calibri" panose="020F0502020204030204" pitchFamily="34" charset="0"/>
                <a:cs typeface="Calibri" panose="020F0502020204030204" pitchFamily="34" charset="0"/>
              </a:rPr>
              <a:t>useradd</a:t>
            </a:r>
            <a:r>
              <a:rPr lang="en-IN" sz="2400" dirty="0">
                <a:latin typeface="Calibri" panose="020F0502020204030204" pitchFamily="34" charset="0"/>
                <a:cs typeface="Calibri" panose="020F0502020204030204" pitchFamily="34" charset="0"/>
              </a:rPr>
              <a:t>	:- Default information use while </a:t>
            </a:r>
            <a:r>
              <a:rPr lang="en-IN" sz="2400" dirty="0" err="1">
                <a:latin typeface="Calibri" panose="020F0502020204030204" pitchFamily="34" charset="0"/>
                <a:cs typeface="Calibri" panose="020F0502020204030204" pitchFamily="34" charset="0"/>
              </a:rPr>
              <a:t>useradd</a:t>
            </a:r>
            <a:r>
              <a:rPr lang="en-IN" sz="2400" dirty="0">
                <a:latin typeface="Calibri" panose="020F0502020204030204" pitchFamily="34" charset="0"/>
                <a:cs typeface="Calibri" panose="020F0502020204030204" pitchFamily="34" charset="0"/>
              </a:rPr>
              <a:t> command</a:t>
            </a:r>
          </a:p>
          <a:p>
            <a:r>
              <a:rPr lang="en-US" sz="2400" dirty="0">
                <a:latin typeface="Calibri" panose="020F0502020204030204" pitchFamily="34" charset="0"/>
                <a:cs typeface="Calibri" panose="020F0502020204030204" pitchFamily="34" charset="0"/>
              </a:rPr>
              <a:t>6) /etc/</a:t>
            </a:r>
            <a:r>
              <a:rPr lang="en-US" sz="2400" dirty="0" err="1">
                <a:latin typeface="Calibri" panose="020F0502020204030204" pitchFamily="34" charset="0"/>
                <a:cs typeface="Calibri" panose="020F0502020204030204" pitchFamily="34" charset="0"/>
              </a:rPr>
              <a:t>login.defs</a:t>
            </a:r>
            <a:r>
              <a:rPr lang="en-US" sz="2400" dirty="0">
                <a:latin typeface="Calibri" panose="020F0502020204030204" pitchFamily="34" charset="0"/>
                <a:cs typeface="Calibri" panose="020F0502020204030204" pitchFamily="34" charset="0"/>
              </a:rPr>
              <a:t>			:- System-wide settings </a:t>
            </a:r>
          </a:p>
          <a:p>
            <a:r>
              <a:rPr lang="en-US" sz="2400" dirty="0">
                <a:latin typeface="Calibri" panose="020F0502020204030204" pitchFamily="34" charset="0"/>
                <a:cs typeface="Calibri" panose="020F0502020204030204" pitchFamily="34" charset="0"/>
              </a:rPr>
              <a:t>7) /etc/</a:t>
            </a:r>
            <a:r>
              <a:rPr lang="en-US" sz="2400" dirty="0" err="1">
                <a:latin typeface="Calibri" panose="020F0502020204030204" pitchFamily="34" charset="0"/>
                <a:cs typeface="Calibri" panose="020F0502020204030204" pitchFamily="34" charset="0"/>
              </a:rPr>
              <a:t>skel</a:t>
            </a:r>
            <a:r>
              <a:rPr lang="en-US" sz="2400" dirty="0">
                <a:latin typeface="Calibri" panose="020F0502020204030204" pitchFamily="34" charset="0"/>
                <a:cs typeface="Calibri" panose="020F0502020204030204" pitchFamily="34" charset="0"/>
              </a:rPr>
              <a:t>				:- Directory containing default files for profile </a:t>
            </a:r>
          </a:p>
          <a:p>
            <a:r>
              <a:rPr lang="en-IN" sz="2400" dirty="0">
                <a:latin typeface="Calibri" panose="020F0502020204030204" pitchFamily="34" charset="0"/>
                <a:cs typeface="Calibri" panose="020F0502020204030204" pitchFamily="34" charset="0"/>
              </a:rPr>
              <a:t>                           			It stores hidden user profile files for every user</a:t>
            </a:r>
          </a:p>
          <a:p>
            <a:endParaRPr lang="en-US"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8) /etc/</a:t>
            </a:r>
            <a:r>
              <a:rPr lang="fr-FR" sz="2400" dirty="0" err="1">
                <a:latin typeface="Calibri" panose="020F0502020204030204" pitchFamily="34" charset="0"/>
                <a:cs typeface="Calibri" panose="020F0502020204030204" pitchFamily="34" charset="0"/>
              </a:rPr>
              <a:t>pam.d</a:t>
            </a:r>
            <a:r>
              <a:rPr lang="fr-FR" sz="2400" dirty="0">
                <a:latin typeface="Calibri" panose="020F0502020204030204" pitchFamily="34" charset="0"/>
                <a:cs typeface="Calibri" panose="020F0502020204030204" pitchFamily="34" charset="0"/>
              </a:rPr>
              <a:t>				:- Linux PAM Directory </a:t>
            </a:r>
            <a:endParaRPr lang="en-IN" sz="2400" dirty="0">
              <a:latin typeface="Calibri" panose="020F0502020204030204" pitchFamily="34" charset="0"/>
              <a:cs typeface="Calibri" panose="020F0502020204030204" pitchFamily="34" charset="0"/>
            </a:endParaRPr>
          </a:p>
        </p:txBody>
      </p:sp>
      <p:sp>
        <p:nvSpPr>
          <p:cNvPr id="4" name="Rectangle 3"/>
          <p:cNvSpPr/>
          <p:nvPr/>
        </p:nvSpPr>
        <p:spPr>
          <a:xfrm>
            <a:off x="3886200"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1954473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902446"/>
            <a:ext cx="9144000" cy="5632311"/>
          </a:xfrm>
          <a:prstGeom prst="rect">
            <a:avLst/>
          </a:prstGeom>
        </p:spPr>
        <p:txBody>
          <a:bodyPr wrap="square">
            <a:spAutoFit/>
          </a:bodyPr>
          <a:lstStyle/>
          <a:p>
            <a:r>
              <a:rPr lang="fr-FR" sz="2400" dirty="0">
                <a:latin typeface="Calibri" panose="020F0502020204030204" pitchFamily="34" charset="0"/>
                <a:cs typeface="Calibri" panose="020F0502020204030204" pitchFamily="34" charset="0"/>
              </a:rPr>
              <a:t>1) /etc/</a:t>
            </a:r>
            <a:r>
              <a:rPr lang="fr-FR" sz="2400" dirty="0" err="1">
                <a:latin typeface="Calibri" panose="020F0502020204030204" pitchFamily="34" charset="0"/>
                <a:cs typeface="Calibri" panose="020F0502020204030204" pitchFamily="34" charset="0"/>
              </a:rPr>
              <a:t>passwd</a:t>
            </a:r>
            <a:r>
              <a:rPr lang="fr-FR" sz="2400" dirty="0">
                <a:latin typeface="Calibri" panose="020F0502020204030204" pitchFamily="34" charset="0"/>
                <a:cs typeface="Calibri" panose="020F0502020204030204" pitchFamily="34" charset="0"/>
              </a:rPr>
              <a:t>		:- User Account Information</a:t>
            </a:r>
            <a:endParaRPr lang="en-US" sz="2400" dirty="0">
              <a:latin typeface="Calibri" panose="020F0502020204030204" pitchFamily="34" charset="0"/>
              <a:cs typeface="Calibri" panose="020F0502020204030204" pitchFamily="34" charset="0"/>
            </a:endParaRPr>
          </a:p>
          <a:p>
            <a:r>
              <a:rPr lang="nl-NL" sz="2400" dirty="0">
                <a:latin typeface="Calibri" panose="020F0502020204030204" pitchFamily="34" charset="0"/>
                <a:cs typeface="Calibri" panose="020F0502020204030204" pitchFamily="34" charset="0"/>
              </a:rPr>
              <a:t>-rw-r--r--  1 root root 2628 Jan  7 14:50 /etc/passwd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vim /etc/passwd</a:t>
            </a:r>
          </a:p>
          <a:p>
            <a:r>
              <a:rPr lang="en-US" sz="2400" dirty="0">
                <a:latin typeface="Calibri" panose="020F0502020204030204" pitchFamily="34" charset="0"/>
                <a:cs typeface="Calibri" panose="020F0502020204030204" pitchFamily="34" charset="0"/>
              </a:rPr>
              <a:t>user1:x:500:500:New User:/home/user1:/bin/bash</a:t>
            </a:r>
          </a:p>
          <a:p>
            <a:r>
              <a:rPr lang="en-US" sz="2400" dirty="0">
                <a:latin typeface="Calibri" panose="020F0502020204030204" pitchFamily="34" charset="0"/>
                <a:cs typeface="Calibri" panose="020F0502020204030204" pitchFamily="34" charset="0"/>
              </a:rPr>
              <a:t>  </a:t>
            </a:r>
          </a:p>
          <a:p>
            <a:r>
              <a:rPr lang="de-DE" sz="2400" dirty="0">
                <a:latin typeface="Calibri" panose="020F0502020204030204" pitchFamily="34" charset="0"/>
                <a:cs typeface="Calibri" panose="020F0502020204030204" pitchFamily="34" charset="0"/>
              </a:rPr>
              <a:t>1) user1 			:- User login name   	</a:t>
            </a:r>
          </a:p>
          <a:p>
            <a:r>
              <a:rPr lang="en-IN" sz="2400" dirty="0">
                <a:latin typeface="Calibri" panose="020F0502020204030204" pitchFamily="34" charset="0"/>
                <a:cs typeface="Calibri" panose="020F0502020204030204" pitchFamily="34" charset="0"/>
              </a:rPr>
              <a:t>2) x					:- User's encrypted password  </a:t>
            </a:r>
          </a:p>
          <a:p>
            <a:r>
              <a:rPr lang="en-US" sz="2400" dirty="0">
                <a:latin typeface="Calibri" panose="020F0502020204030204" pitchFamily="34" charset="0"/>
                <a:cs typeface="Calibri" panose="020F0502020204030204" pitchFamily="34" charset="0"/>
              </a:rPr>
              <a:t>3) 500				:- UID	</a:t>
            </a:r>
          </a:p>
          <a:p>
            <a:r>
              <a:rPr lang="en-IN" sz="2400" dirty="0">
                <a:latin typeface="Calibri" panose="020F0502020204030204" pitchFamily="34" charset="0"/>
                <a:cs typeface="Calibri" panose="020F0502020204030204" pitchFamily="34" charset="0"/>
              </a:rPr>
              <a:t>4) 500				:- GID of Primary Group(Grp name has to be verified from /etc/group)</a:t>
            </a:r>
          </a:p>
          <a:p>
            <a:r>
              <a:rPr lang="en-IN" sz="2400" dirty="0">
                <a:latin typeface="Calibri" panose="020F0502020204030204" pitchFamily="34" charset="0"/>
                <a:cs typeface="Calibri" panose="020F0502020204030204" pitchFamily="34" charset="0"/>
              </a:rPr>
              <a:t>5) New User		:- Comment or GECOS (General Electric Comprehensive OS)</a:t>
            </a:r>
          </a:p>
          <a:p>
            <a:r>
              <a:rPr lang="en-IN" sz="2400" dirty="0">
                <a:latin typeface="Calibri" panose="020F0502020204030204" pitchFamily="34" charset="0"/>
                <a:cs typeface="Calibri" panose="020F0502020204030204" pitchFamily="34" charset="0"/>
              </a:rPr>
              <a:t>6) /home/user1	:- Default home dir of a user	</a:t>
            </a:r>
          </a:p>
          <a:p>
            <a:r>
              <a:rPr lang="en-IN" sz="2400" dirty="0">
                <a:latin typeface="Calibri" panose="020F0502020204030204" pitchFamily="34" charset="0"/>
                <a:cs typeface="Calibri" panose="020F0502020204030204" pitchFamily="34" charset="0"/>
              </a:rPr>
              <a:t>7) /bin/bash		:- Default login shell of a user</a:t>
            </a:r>
          </a:p>
        </p:txBody>
      </p:sp>
      <p:sp>
        <p:nvSpPr>
          <p:cNvPr id="2" name="Rectangle 1"/>
          <p:cNvSpPr/>
          <p:nvPr/>
        </p:nvSpPr>
        <p:spPr>
          <a:xfrm>
            <a:off x="3886200"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36551540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762001"/>
            <a:ext cx="9144000" cy="5262979"/>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2) /</a:t>
            </a:r>
            <a:r>
              <a:rPr lang="en-IN" sz="2400" dirty="0" err="1">
                <a:latin typeface="Calibri" panose="020F0502020204030204" pitchFamily="34" charset="0"/>
                <a:cs typeface="Calibri" panose="020F0502020204030204" pitchFamily="34" charset="0"/>
              </a:rPr>
              <a:t>etc</a:t>
            </a:r>
            <a:r>
              <a:rPr lang="en-IN" sz="2400" dirty="0">
                <a:latin typeface="Calibri" panose="020F0502020204030204" pitchFamily="34" charset="0"/>
                <a:cs typeface="Calibri" panose="020F0502020204030204" pitchFamily="34" charset="0"/>
              </a:rPr>
              <a:t>/shadow		:- Secure User Account Information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1 root </a:t>
            </a:r>
            <a:r>
              <a:rPr lang="en-US" sz="2400" dirty="0" err="1">
                <a:latin typeface="Calibri" panose="020F0502020204030204" pitchFamily="34" charset="0"/>
                <a:cs typeface="Calibri" panose="020F0502020204030204" pitchFamily="34" charset="0"/>
              </a:rPr>
              <a:t>root</a:t>
            </a:r>
            <a:r>
              <a:rPr lang="en-US" sz="2400" dirty="0">
                <a:latin typeface="Calibri" panose="020F0502020204030204" pitchFamily="34" charset="0"/>
                <a:cs typeface="Calibri" panose="020F0502020204030204" pitchFamily="34" charset="0"/>
              </a:rPr>
              <a:t> 1592 Jan 10 19:03 /</a:t>
            </a:r>
            <a:r>
              <a:rPr lang="en-US" sz="2400" dirty="0" err="1">
                <a:latin typeface="Calibri" panose="020F0502020204030204" pitchFamily="34" charset="0"/>
                <a:cs typeface="Calibri" panose="020F0502020204030204" pitchFamily="34" charset="0"/>
              </a:rPr>
              <a:t>etc</a:t>
            </a:r>
            <a:r>
              <a:rPr lang="en-US" sz="2400" dirty="0">
                <a:latin typeface="Calibri" panose="020F0502020204030204" pitchFamily="34" charset="0"/>
                <a:cs typeface="Calibri" panose="020F0502020204030204" pitchFamily="34" charset="0"/>
              </a:rPr>
              <a:t>/shadow</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jaison:$1$kn02TpPA$vsCpJF8PE9IrsDVnhk.pR/:15023:0:99999:7:::</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1) jaison</a:t>
            </a:r>
            <a:r>
              <a:rPr lang="en-IN" sz="2400" dirty="0">
                <a:latin typeface="Calibri" panose="020F0502020204030204" pitchFamily="34" charset="0"/>
                <a:cs typeface="Calibri" panose="020F0502020204030204" pitchFamily="34" charset="0"/>
              </a:rPr>
              <a:t>	:- Username can be </a:t>
            </a:r>
            <a:r>
              <a:rPr lang="en-IN" sz="2400" dirty="0" err="1">
                <a:latin typeface="Calibri" panose="020F0502020204030204" pitchFamily="34" charset="0"/>
                <a:cs typeface="Calibri" panose="020F0502020204030204" pitchFamily="34" charset="0"/>
              </a:rPr>
              <a:t>upto</a:t>
            </a:r>
            <a:r>
              <a:rPr lang="en-IN" sz="2400" dirty="0">
                <a:latin typeface="Calibri" panose="020F0502020204030204" pitchFamily="34" charset="0"/>
                <a:cs typeface="Calibri" panose="020F0502020204030204" pitchFamily="34" charset="0"/>
              </a:rPr>
              <a:t> 8 characters case-</a:t>
            </a:r>
            <a:r>
              <a:rPr lang="en-IN" sz="2400" dirty="0" err="1">
                <a:latin typeface="Calibri" panose="020F0502020204030204" pitchFamily="34" charset="0"/>
                <a:cs typeface="Calibri" panose="020F0502020204030204" pitchFamily="34" charset="0"/>
              </a:rPr>
              <a:t>sensitive,usually</a:t>
            </a:r>
            <a:r>
              <a:rPr lang="en-IN" sz="2400" dirty="0">
                <a:latin typeface="Calibri" panose="020F0502020204030204" pitchFamily="34" charset="0"/>
                <a:cs typeface="Calibri" panose="020F0502020204030204" pitchFamily="34" charset="0"/>
              </a:rPr>
              <a:t> all lowercase </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2) $1$kn02TpPA$ </a:t>
            </a:r>
            <a:r>
              <a:rPr lang="en-IN" sz="2400" dirty="0">
                <a:latin typeface="Calibri" panose="020F0502020204030204" pitchFamily="34" charset="0"/>
                <a:cs typeface="Calibri" panose="020F0502020204030204" pitchFamily="34" charset="0"/>
              </a:rPr>
              <a:t>:- using md5 algorithm password 13 characters encrypted a blank entry (eg: :)indicates a password is not required to login and a "*" indicates the </a:t>
            </a:r>
            <a:r>
              <a:rPr lang="en-US" sz="2400" dirty="0">
                <a:latin typeface="Calibri" panose="020F0502020204030204" pitchFamily="34" charset="0"/>
                <a:cs typeface="Calibri" panose="020F0502020204030204" pitchFamily="34" charset="0"/>
              </a:rPr>
              <a:t>account has been disabled </a:t>
            </a:r>
          </a:p>
          <a:p>
            <a:r>
              <a:rPr lang="en-IN" sz="2400" dirty="0">
                <a:latin typeface="Calibri" panose="020F0502020204030204" pitchFamily="34" charset="0"/>
                <a:cs typeface="Calibri" panose="020F0502020204030204" pitchFamily="34" charset="0"/>
              </a:rPr>
              <a:t> (!! means password is not set or !! encrypted password means password is disabled) </a:t>
            </a:r>
          </a:p>
        </p:txBody>
      </p:sp>
      <p:sp>
        <p:nvSpPr>
          <p:cNvPr id="2" name="Rectangle 1"/>
          <p:cNvSpPr/>
          <p:nvPr/>
        </p:nvSpPr>
        <p:spPr>
          <a:xfrm>
            <a:off x="3893713"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3618489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1"/>
            <a:ext cx="9144000" cy="4893647"/>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3) 15023</a:t>
            </a:r>
            <a:r>
              <a:rPr lang="en-IN" sz="2400" dirty="0">
                <a:latin typeface="Calibri" panose="020F0502020204030204" pitchFamily="34" charset="0"/>
                <a:cs typeface="Calibri" panose="020F0502020204030204" pitchFamily="34" charset="0"/>
              </a:rPr>
              <a:t>	:- The number of Days (since Jan 1 1970) since the last password changed  </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4) 0	</a:t>
            </a:r>
            <a:r>
              <a:rPr lang="en-IN" sz="2400" dirty="0">
                <a:latin typeface="Calibri" panose="020F0502020204030204" pitchFamily="34" charset="0"/>
                <a:cs typeface="Calibri" panose="020F0502020204030204" pitchFamily="34" charset="0"/>
              </a:rPr>
              <a:t>	:- The min number of days before password may be change or min password age or password changing frequency (0 indicates password </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5) 99999</a:t>
            </a:r>
            <a:r>
              <a:rPr lang="en-IN" sz="2400" dirty="0">
                <a:latin typeface="Calibri" panose="020F0502020204030204" pitchFamily="34" charset="0"/>
                <a:cs typeface="Calibri" panose="020F0502020204030204" pitchFamily="34" charset="0"/>
              </a:rPr>
              <a:t>	:- The number of days after which password must be change (99999 indicates user can keep his or her password unchanged for many many years) 	</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6) 7</a:t>
            </a:r>
            <a:r>
              <a:rPr lang="en-IN" sz="2400" dirty="0">
                <a:latin typeface="Calibri" panose="020F0502020204030204" pitchFamily="34" charset="0"/>
                <a:cs typeface="Calibri" panose="020F0502020204030204" pitchFamily="34" charset="0"/>
              </a:rPr>
              <a:t>		:- The number of days a warning is displayed to a user before the account is expired (7 for a full week)</a:t>
            </a:r>
          </a:p>
        </p:txBody>
      </p:sp>
      <p:sp>
        <p:nvSpPr>
          <p:cNvPr id="2" name="Rectangle 1"/>
          <p:cNvSpPr/>
          <p:nvPr/>
        </p:nvSpPr>
        <p:spPr>
          <a:xfrm>
            <a:off x="3867955"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1208278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62000"/>
            <a:ext cx="8991600" cy="1938992"/>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7) x	</a:t>
            </a:r>
            <a:r>
              <a:rPr lang="en-IN" sz="2400" dirty="0">
                <a:latin typeface="Calibri" panose="020F0502020204030204" pitchFamily="34" charset="0"/>
                <a:cs typeface="Calibri" panose="020F0502020204030204" pitchFamily="34" charset="0"/>
              </a:rPr>
              <a:t>	:- The number of days since Jan 1 , 1970 that an account has be disabled (day on which acct will be expire)</a:t>
            </a: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8) x	</a:t>
            </a:r>
            <a:r>
              <a:rPr lang="en-IN" sz="2400" dirty="0">
                <a:latin typeface="Calibri" panose="020F0502020204030204" pitchFamily="34" charset="0"/>
                <a:cs typeface="Calibri" panose="020F0502020204030204" pitchFamily="34" charset="0"/>
              </a:rPr>
              <a:t>	:- The number of days password expires &amp; after that account will </a:t>
            </a:r>
            <a:r>
              <a:rPr lang="en-US" sz="2400" dirty="0">
                <a:latin typeface="Calibri" panose="020F0502020204030204" pitchFamily="34" charset="0"/>
                <a:cs typeface="Calibri" panose="020F0502020204030204" pitchFamily="34" charset="0"/>
              </a:rPr>
              <a:t>be disabled (Inactive days)</a:t>
            </a:r>
          </a:p>
        </p:txBody>
      </p:sp>
      <p:sp>
        <p:nvSpPr>
          <p:cNvPr id="2" name="Rectangle 1"/>
          <p:cNvSpPr/>
          <p:nvPr/>
        </p:nvSpPr>
        <p:spPr>
          <a:xfrm>
            <a:off x="3886200" y="-2146"/>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106793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498600" y="609601"/>
            <a:ext cx="9169400" cy="6370975"/>
          </a:xfrm>
          <a:prstGeom prst="rect">
            <a:avLst/>
          </a:prstGeom>
        </p:spPr>
        <p:txBody>
          <a:bodyPr wrap="square">
            <a:spAutoFit/>
          </a:bodyPr>
          <a:lstStyle/>
          <a:p>
            <a:r>
              <a:rPr lang="en-US" sz="2400" b="1" u="sng" dirty="0"/>
              <a:t>Cat</a:t>
            </a:r>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a:latin typeface="Calibri" panose="020F0502020204030204" pitchFamily="34" charset="0"/>
              </a:rPr>
              <a:t>cat &gt;&gt; filename - It will append to the file &amp; to save a file press </a:t>
            </a:r>
            <a:r>
              <a:rPr lang="en-US" sz="2400" dirty="0" err="1">
                <a:latin typeface="Calibri" panose="020F0502020204030204" pitchFamily="34" charset="0"/>
              </a:rPr>
              <a:t>ctrl+d</a:t>
            </a:r>
            <a:r>
              <a:rPr lang="en-US" sz="2400" dirty="0">
                <a:latin typeface="Calibri" panose="020F0502020204030204" pitchFamily="34" charset="0"/>
              </a:rPr>
              <a:t> </a:t>
            </a: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a:latin typeface="Calibri" panose="020F0502020204030204" pitchFamily="34" charset="0"/>
              </a:rPr>
              <a:t># less filename      	(To view a file one page at a time)</a:t>
            </a:r>
          </a:p>
          <a:p>
            <a:r>
              <a:rPr lang="en-US" sz="2400" dirty="0">
                <a:latin typeface="Calibri" panose="020F0502020204030204" pitchFamily="34" charset="0"/>
              </a:rPr>
              <a:t># more filename 	(To view a file one page at a time)  </a:t>
            </a:r>
          </a:p>
          <a:p>
            <a:r>
              <a:rPr lang="en-US" sz="2400" dirty="0">
                <a:latin typeface="Calibri" panose="020F0502020204030204" pitchFamily="34" charset="0"/>
              </a:rPr>
              <a:t># </a:t>
            </a:r>
            <a:r>
              <a:rPr lang="en-US" sz="2400" dirty="0" err="1">
                <a:latin typeface="Calibri" panose="020F0502020204030204" pitchFamily="34" charset="0"/>
              </a:rPr>
              <a:t>tac</a:t>
            </a:r>
            <a:r>
              <a:rPr lang="en-US" sz="2400" dirty="0">
                <a:latin typeface="Calibri" panose="020F0502020204030204" pitchFamily="34" charset="0"/>
              </a:rPr>
              <a:t> filename 	       (To view files in a reverse order)</a:t>
            </a: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a:latin typeface="Calibri" panose="020F0502020204030204" pitchFamily="34" charset="0"/>
              </a:rPr>
              <a:t> #cmd1 | cmd2 | cmd3</a:t>
            </a:r>
          </a:p>
          <a:p>
            <a:r>
              <a:rPr lang="en-US" sz="2400" dirty="0">
                <a:latin typeface="Calibri" panose="020F0502020204030204" pitchFamily="34" charset="0"/>
              </a:rPr>
              <a:t>    						This will execute as follows :</a:t>
            </a:r>
          </a:p>
          <a:p>
            <a:r>
              <a:rPr lang="en-US" sz="2400" dirty="0">
                <a:latin typeface="Calibri" panose="020F0502020204030204" pitchFamily="34" charset="0"/>
              </a:rPr>
              <a:t>						--&gt; cmd1</a:t>
            </a:r>
          </a:p>
          <a:p>
            <a:r>
              <a:rPr lang="en-US" sz="2400" dirty="0">
                <a:latin typeface="Calibri" panose="020F0502020204030204" pitchFamily="34" charset="0"/>
              </a:rPr>
              <a:t>						--&gt; cmd2 &lt;o/p_cmd1&gt;</a:t>
            </a:r>
          </a:p>
          <a:p>
            <a:r>
              <a:rPr lang="en-US" sz="2400" dirty="0">
                <a:latin typeface="Calibri" panose="020F0502020204030204" pitchFamily="34" charset="0"/>
              </a:rPr>
              <a:t>						--&gt; cmd3 &lt;o/p_cmd2&gt;</a:t>
            </a:r>
          </a:p>
          <a:p>
            <a:endParaRPr lang="en-US" sz="2400" dirty="0">
              <a:latin typeface="Calibri" panose="020F0502020204030204" pitchFamily="34" charset="0"/>
            </a:endParaRPr>
          </a:p>
          <a:p>
            <a:endParaRPr lang="en-US" sz="2400" dirty="0">
              <a:latin typeface="Calibri" panose="020F0502020204030204" pitchFamily="34" charset="0"/>
            </a:endParaRPr>
          </a:p>
        </p:txBody>
      </p:sp>
      <p:sp>
        <p:nvSpPr>
          <p:cNvPr id="3" name="Rectangle 2"/>
          <p:cNvSpPr/>
          <p:nvPr/>
        </p:nvSpPr>
        <p:spPr>
          <a:xfrm>
            <a:off x="3886202" y="12880"/>
            <a:ext cx="6781799" cy="646331"/>
          </a:xfrm>
          <a:prstGeom prst="rect">
            <a:avLst/>
          </a:prstGeom>
        </p:spPr>
        <p:txBody>
          <a:bodyPr wrap="square">
            <a:spAutoFit/>
          </a:bodyPr>
          <a:lstStyle/>
          <a:p>
            <a:pPr eaLnBrk="1" hangingPunct="1">
              <a:buClrTx/>
              <a:buFontTx/>
              <a:buNone/>
            </a:pPr>
            <a:r>
              <a:rPr lang="en-US" sz="3600" b="1" dirty="0">
                <a:solidFill>
                  <a:schemeClr val="bg1"/>
                </a:solidFill>
                <a:latin typeface="Calibri" panose="020F0502020204030204" pitchFamily="34" charset="0"/>
              </a:rPr>
              <a:t>Files and Directory</a:t>
            </a:r>
            <a:endParaRPr lang="en-US" sz="3600" b="1" dirty="0">
              <a:solidFill>
                <a:schemeClr val="bg1"/>
              </a:solidFill>
              <a:latin typeface="Calibri" panose="020F0502020204030204" pitchFamily="34" charset="0"/>
              <a:cs typeface="Arial Unicode MS" panose="020B0604020202020204" pitchFamily="34" charset="-128"/>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0226" y="2492189"/>
            <a:ext cx="2514599" cy="1844040"/>
          </a:xfrm>
          <a:prstGeom prst="rect">
            <a:avLst/>
          </a:prstGeom>
        </p:spPr>
      </p:pic>
    </p:spTree>
    <p:extLst>
      <p:ext uri="{BB962C8B-B14F-4D97-AF65-F5344CB8AC3E}">
        <p14:creationId xmlns:p14="http://schemas.microsoft.com/office/powerpoint/2010/main" val="1151830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1"/>
            <a:ext cx="9144000" cy="5632311"/>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etc</a:t>
            </a:r>
            <a:r>
              <a:rPr lang="en-US" sz="2400" dirty="0">
                <a:latin typeface="Calibri" panose="020F0502020204030204" pitchFamily="34" charset="0"/>
                <a:cs typeface="Calibri" panose="020F0502020204030204" pitchFamily="34" charset="0"/>
              </a:rPr>
              <a:t>/group	: Group File</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a:t>
            </a:r>
            <a:r>
              <a:rPr lang="en-IN" sz="2400" dirty="0" err="1">
                <a:latin typeface="Calibri" panose="020F0502020204030204" pitchFamily="34" charset="0"/>
                <a:cs typeface="Calibri" panose="020F0502020204030204" pitchFamily="34" charset="0"/>
              </a:rPr>
              <a:t>rw</a:t>
            </a:r>
            <a:r>
              <a:rPr lang="en-IN" sz="2400" dirty="0">
                <a:latin typeface="Calibri" panose="020F0502020204030204" pitchFamily="34" charset="0"/>
                <a:cs typeface="Calibri" panose="020F0502020204030204" pitchFamily="34" charset="0"/>
              </a:rPr>
              <a:t>-r--r--. 1 root </a:t>
            </a:r>
            <a:r>
              <a:rPr lang="en-IN" sz="2400" dirty="0" err="1">
                <a:latin typeface="Calibri" panose="020F0502020204030204" pitchFamily="34" charset="0"/>
                <a:cs typeface="Calibri" panose="020F0502020204030204" pitchFamily="34" charset="0"/>
              </a:rPr>
              <a:t>root</a:t>
            </a:r>
            <a:r>
              <a:rPr lang="en-IN" sz="2400" dirty="0">
                <a:latin typeface="Calibri" panose="020F0502020204030204" pitchFamily="34" charset="0"/>
                <a:cs typeface="Calibri" panose="020F0502020204030204" pitchFamily="34" charset="0"/>
              </a:rPr>
              <a:t> 1425 Jul 13 13:00 /</a:t>
            </a:r>
            <a:r>
              <a:rPr lang="en-IN" sz="2400" dirty="0" err="1">
                <a:latin typeface="Calibri" panose="020F0502020204030204" pitchFamily="34" charset="0"/>
                <a:cs typeface="Calibri" panose="020F0502020204030204" pitchFamily="34" charset="0"/>
              </a:rPr>
              <a:t>etc</a:t>
            </a:r>
            <a:r>
              <a:rPr lang="en-IN" sz="2400" dirty="0">
                <a:latin typeface="Calibri" panose="020F0502020204030204" pitchFamily="34" charset="0"/>
                <a:cs typeface="Calibri" panose="020F0502020204030204" pitchFamily="34" charset="0"/>
              </a:rPr>
              <a:t>/group</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sysadmin:x:505:jaison,rajath,mahesh</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a:t>
            </a:r>
            <a:r>
              <a:rPr lang="en-US" sz="2400" dirty="0" err="1">
                <a:latin typeface="Calibri" panose="020F0502020204030204" pitchFamily="34" charset="0"/>
                <a:cs typeface="Calibri" panose="020F0502020204030204" pitchFamily="34" charset="0"/>
              </a:rPr>
              <a:t>sysadmin</a:t>
            </a:r>
            <a:r>
              <a:rPr lang="en-US" sz="2400" dirty="0">
                <a:latin typeface="Calibri" panose="020F0502020204030204" pitchFamily="34" charset="0"/>
                <a:cs typeface="Calibri" panose="020F0502020204030204" pitchFamily="34" charset="0"/>
              </a:rPr>
              <a:t>				:-	Group Name</a:t>
            </a:r>
          </a:p>
          <a:p>
            <a:r>
              <a:rPr lang="en-US" sz="2400" dirty="0">
                <a:latin typeface="Calibri" panose="020F0502020204030204" pitchFamily="34" charset="0"/>
                <a:cs typeface="Calibri" panose="020F0502020204030204" pitchFamily="34" charset="0"/>
              </a:rPr>
              <a:t>2)x							:-	Encrypted Password</a:t>
            </a:r>
          </a:p>
          <a:p>
            <a:r>
              <a:rPr lang="en-US" sz="2400" dirty="0">
                <a:latin typeface="Calibri" panose="020F0502020204030204" pitchFamily="34" charset="0"/>
                <a:cs typeface="Calibri" panose="020F0502020204030204" pitchFamily="34" charset="0"/>
              </a:rPr>
              <a:t>3)505						:-	GID</a:t>
            </a:r>
          </a:p>
          <a:p>
            <a:r>
              <a:rPr lang="en-IN" sz="2400" dirty="0">
                <a:latin typeface="Calibri" panose="020F0502020204030204" pitchFamily="34" charset="0"/>
                <a:cs typeface="Calibri" panose="020F0502020204030204" pitchFamily="34" charset="0"/>
              </a:rPr>
              <a:t>4)</a:t>
            </a:r>
            <a:r>
              <a:rPr lang="en-IN" sz="2400" dirty="0" err="1">
                <a:latin typeface="Calibri" panose="020F0502020204030204" pitchFamily="34" charset="0"/>
                <a:cs typeface="Calibri" panose="020F0502020204030204" pitchFamily="34" charset="0"/>
              </a:rPr>
              <a:t>jaison,rajath,mahesh</a:t>
            </a:r>
            <a:r>
              <a:rPr lang="en-IN" sz="2400" dirty="0">
                <a:latin typeface="Calibri" panose="020F0502020204030204" pitchFamily="34" charset="0"/>
                <a:cs typeface="Calibri" panose="020F0502020204030204" pitchFamily="34" charset="0"/>
              </a:rPr>
              <a:t>	:-	Users who have sysadmin as their Secondary Group</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886200"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spTree>
    <p:extLst>
      <p:ext uri="{BB962C8B-B14F-4D97-AF65-F5344CB8AC3E}">
        <p14:creationId xmlns:p14="http://schemas.microsoft.com/office/powerpoint/2010/main" val="1246488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6000" y="1447801"/>
            <a:ext cx="9144000" cy="2985433"/>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Please below commands and check the output </a:t>
            </a:r>
          </a:p>
          <a:p>
            <a:endParaRPr lang="en-IN" sz="2400" dirty="0">
              <a:latin typeface="Calibri" panose="020F0502020204030204" pitchFamily="34" charset="0"/>
              <a:cs typeface="Calibri" panose="020F0502020204030204" pitchFamily="34" charset="0"/>
            </a:endParaRPr>
          </a:p>
          <a:p>
            <a:r>
              <a:rPr lang="en-IN" sz="2800" b="1" i="1" dirty="0">
                <a:latin typeface="Calibri" panose="020F0502020204030204" pitchFamily="34" charset="0"/>
                <a:cs typeface="Calibri" panose="020F0502020204030204" pitchFamily="34" charset="0"/>
              </a:rPr>
              <a:t># </a:t>
            </a:r>
            <a:r>
              <a:rPr lang="en-IN" sz="2800" b="1" i="1" dirty="0" err="1">
                <a:latin typeface="Calibri" panose="020F0502020204030204" pitchFamily="34" charset="0"/>
                <a:cs typeface="Calibri" panose="020F0502020204030204" pitchFamily="34" charset="0"/>
              </a:rPr>
              <a:t>lastlog</a:t>
            </a:r>
            <a:endParaRPr lang="en-IN" sz="2800" b="1" i="1" dirty="0">
              <a:latin typeface="Calibri" panose="020F0502020204030204" pitchFamily="34" charset="0"/>
              <a:cs typeface="Calibri" panose="020F0502020204030204" pitchFamily="34" charset="0"/>
            </a:endParaRPr>
          </a:p>
          <a:p>
            <a:endParaRPr lang="en-IN" sz="2800" b="1" i="1" dirty="0">
              <a:latin typeface="Calibri" panose="020F0502020204030204" pitchFamily="34" charset="0"/>
              <a:cs typeface="Calibri" panose="020F0502020204030204" pitchFamily="34" charset="0"/>
            </a:endParaRPr>
          </a:p>
          <a:p>
            <a:r>
              <a:rPr lang="en-IN" sz="2800" b="1" i="1" dirty="0">
                <a:latin typeface="Calibri" panose="020F0502020204030204" pitchFamily="34" charset="0"/>
                <a:cs typeface="Calibri" panose="020F0502020204030204" pitchFamily="34" charset="0"/>
              </a:rPr>
              <a:t># last</a:t>
            </a:r>
          </a:p>
          <a:p>
            <a:endParaRPr lang="en-IN" sz="2800" b="1" i="1" dirty="0">
              <a:latin typeface="Calibri" panose="020F0502020204030204" pitchFamily="34" charset="0"/>
              <a:cs typeface="Calibri" panose="020F0502020204030204" pitchFamily="34" charset="0"/>
            </a:endParaRPr>
          </a:p>
          <a:p>
            <a:r>
              <a:rPr lang="en-IN" sz="2800" b="1" i="1" dirty="0">
                <a:latin typeface="Calibri" panose="020F0502020204030204" pitchFamily="34" charset="0"/>
                <a:cs typeface="Calibri" panose="020F0502020204030204" pitchFamily="34" charset="0"/>
              </a:rPr>
              <a:t># </a:t>
            </a:r>
            <a:r>
              <a:rPr lang="en-IN" sz="2800" b="1" i="1" dirty="0" err="1">
                <a:latin typeface="Calibri" panose="020F0502020204030204" pitchFamily="34" charset="0"/>
                <a:cs typeface="Calibri" panose="020F0502020204030204" pitchFamily="34" charset="0"/>
              </a:rPr>
              <a:t>lastb</a:t>
            </a:r>
            <a:endParaRPr lang="en-IN" sz="2800" b="1" i="1" dirty="0">
              <a:latin typeface="Calibri" panose="020F0502020204030204" pitchFamily="34" charset="0"/>
              <a:cs typeface="Calibri" panose="020F0502020204030204" pitchFamily="34" charset="0"/>
            </a:endParaRPr>
          </a:p>
        </p:txBody>
      </p:sp>
      <p:sp>
        <p:nvSpPr>
          <p:cNvPr id="4" name="Rectangle 3"/>
          <p:cNvSpPr/>
          <p:nvPr/>
        </p:nvSpPr>
        <p:spPr>
          <a:xfrm>
            <a:off x="3954464" y="-2146"/>
            <a:ext cx="6713537"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2133600"/>
            <a:ext cx="2514599" cy="1844040"/>
          </a:xfrm>
          <a:prstGeom prst="rect">
            <a:avLst/>
          </a:prstGeom>
        </p:spPr>
      </p:pic>
    </p:spTree>
    <p:extLst>
      <p:ext uri="{BB962C8B-B14F-4D97-AF65-F5344CB8AC3E}">
        <p14:creationId xmlns:p14="http://schemas.microsoft.com/office/powerpoint/2010/main" val="3861923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1"/>
            <a:ext cx="9144000" cy="7109639"/>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Default file permission for the super user</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rwx</a:t>
            </a:r>
            <a:r>
              <a:rPr lang="en-IN" sz="2400" dirty="0">
                <a:solidFill>
                  <a:srgbClr val="000000"/>
                </a:solidFill>
                <a:latin typeface="Calibri" panose="020F0502020204030204" pitchFamily="34" charset="0"/>
                <a:cs typeface="Calibri" panose="020F0502020204030204" pitchFamily="34" charset="0"/>
              </a:rPr>
              <a:t>----&gt; owner/user who is created the file or dir</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rx</a:t>
            </a:r>
            <a:r>
              <a:rPr lang="en-IN" sz="2400" dirty="0">
                <a:solidFill>
                  <a:srgbClr val="000000"/>
                </a:solidFill>
                <a:latin typeface="Calibri" panose="020F0502020204030204" pitchFamily="34" charset="0"/>
                <a:cs typeface="Calibri" panose="020F0502020204030204" pitchFamily="34" charset="0"/>
              </a:rPr>
              <a:t>----&gt; group to which owner belongs to</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rx</a:t>
            </a:r>
            <a:r>
              <a:rPr lang="en-US" sz="2400" dirty="0">
                <a:solidFill>
                  <a:srgbClr val="000000"/>
                </a:solidFill>
                <a:latin typeface="Calibri" panose="020F0502020204030204" pitchFamily="34" charset="0"/>
                <a:cs typeface="Calibri" panose="020F0502020204030204" pitchFamily="34" charset="0"/>
              </a:rPr>
              <a:t>----&gt; other people</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b="1" dirty="0">
                <a:solidFill>
                  <a:srgbClr val="000000"/>
                </a:solidFill>
                <a:latin typeface="Calibri" panose="020F0502020204030204" pitchFamily="34" charset="0"/>
                <a:cs typeface="Calibri" panose="020F0502020204030204" pitchFamily="34" charset="0"/>
              </a:rPr>
              <a:t>r----&gt;	read		---&gt;4</a:t>
            </a:r>
          </a:p>
          <a:p>
            <a:pPr defTabSz="457200" eaLnBrk="0" fontAlgn="base" hangingPunct="0">
              <a:spcBef>
                <a:spcPct val="0"/>
              </a:spcBef>
              <a:spcAft>
                <a:spcPct val="0"/>
              </a:spcAft>
              <a:buClr>
                <a:srgbClr val="000000"/>
              </a:buClr>
              <a:buSzPct val="100000"/>
            </a:pPr>
            <a:r>
              <a:rPr lang="en-US" sz="2400" b="1" dirty="0">
                <a:solidFill>
                  <a:srgbClr val="000000"/>
                </a:solidFill>
                <a:latin typeface="Calibri" panose="020F0502020204030204" pitchFamily="34" charset="0"/>
                <a:cs typeface="Calibri" panose="020F0502020204030204" pitchFamily="34" charset="0"/>
              </a:rPr>
              <a:t>w----&gt;	write		---&gt;2</a:t>
            </a:r>
          </a:p>
          <a:p>
            <a:pPr defTabSz="457200" eaLnBrk="0" fontAlgn="base" hangingPunct="0">
              <a:spcBef>
                <a:spcPct val="0"/>
              </a:spcBef>
              <a:spcAft>
                <a:spcPct val="0"/>
              </a:spcAft>
              <a:buClr>
                <a:srgbClr val="000000"/>
              </a:buClr>
              <a:buSzPct val="100000"/>
            </a:pPr>
            <a:r>
              <a:rPr lang="en-US" sz="2400" b="1" dirty="0">
                <a:solidFill>
                  <a:srgbClr val="000000"/>
                </a:solidFill>
                <a:latin typeface="Calibri" panose="020F0502020204030204" pitchFamily="34" charset="0"/>
                <a:cs typeface="Calibri" panose="020F0502020204030204" pitchFamily="34" charset="0"/>
              </a:rPr>
              <a:t>x----&gt;	execute	---&gt;1</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rwxr</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xr</a:t>
            </a:r>
            <a:r>
              <a:rPr lang="en-IN" sz="2400" dirty="0">
                <a:solidFill>
                  <a:srgbClr val="000000"/>
                </a:solidFill>
                <a:latin typeface="Calibri" panose="020F0502020204030204" pitchFamily="34" charset="0"/>
                <a:cs typeface="Calibri" panose="020F0502020204030204" pitchFamily="34" charset="0"/>
              </a:rPr>
              <a:t>-x ------&gt;755----&gt;default permission of directory</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cs typeface="Calibri" panose="020F0502020204030204" pitchFamily="34" charset="0"/>
              </a:rPr>
              <a:t>rw</a:t>
            </a:r>
            <a:r>
              <a:rPr lang="en-US" sz="2400" dirty="0">
                <a:solidFill>
                  <a:srgbClr val="000000"/>
                </a:solidFill>
                <a:latin typeface="Calibri" panose="020F0502020204030204" pitchFamily="34" charset="0"/>
                <a:cs typeface="Calibri" panose="020F0502020204030204" pitchFamily="34" charset="0"/>
              </a:rPr>
              <a:t>-r--r----&gt; 644----&gt; default permission of file</a:t>
            </a:r>
          </a:p>
        </p:txBody>
      </p:sp>
      <p:sp>
        <p:nvSpPr>
          <p:cNvPr id="4" name="Rectangle 3"/>
          <p:cNvSpPr/>
          <p:nvPr/>
        </p:nvSpPr>
        <p:spPr>
          <a:xfrm>
            <a:off x="3886200" y="-2146"/>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spTree>
    <p:extLst>
      <p:ext uri="{BB962C8B-B14F-4D97-AF65-F5344CB8AC3E}">
        <p14:creationId xmlns:p14="http://schemas.microsoft.com/office/powerpoint/2010/main" val="11879773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2980" y="1"/>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sp>
        <p:nvSpPr>
          <p:cNvPr id="5" name="Rectangle 4"/>
          <p:cNvSpPr/>
          <p:nvPr/>
        </p:nvSpPr>
        <p:spPr>
          <a:xfrm>
            <a:off x="1510047" y="1600200"/>
            <a:ext cx="9144000" cy="1938992"/>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File permissions are assigned to:</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1. the owner of a file</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2. the members of the group the file is assigned to</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3. all other users</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4. Permissions under Linux are configured for each file and directory.</a:t>
            </a:r>
          </a:p>
        </p:txBody>
      </p:sp>
    </p:spTree>
    <p:extLst>
      <p:ext uri="{BB962C8B-B14F-4D97-AF65-F5344CB8AC3E}">
        <p14:creationId xmlns:p14="http://schemas.microsoft.com/office/powerpoint/2010/main" val="39583558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9366" y="1447800"/>
            <a:ext cx="9144000" cy="4154984"/>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There are three levels of permissions:</a:t>
            </a:r>
          </a:p>
          <a:p>
            <a:pPr defTabSz="457200" eaLnBrk="0" fontAlgn="base" hangingPunct="0">
              <a:spcBef>
                <a:spcPct val="0"/>
              </a:spcBef>
              <a:spcAft>
                <a:spcPct val="0"/>
              </a:spcAft>
              <a:buClr>
                <a:srgbClr val="000000"/>
              </a:buClr>
              <a:buSzPct val="100000"/>
            </a:pP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1. The permissions that apply to the owner of the file. The owner of a</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file is by default the user that created the file1.</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2. The permissions that apply to all members of the group that is</a:t>
            </a: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associated with the file.</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3. The permissions that apply to all other users on the system.</a:t>
            </a:r>
          </a:p>
          <a:p>
            <a:pPr defTabSz="457200" eaLnBrk="0" fontAlgn="base" hangingPunct="0">
              <a:spcBef>
                <a:spcPct val="0"/>
              </a:spcBef>
              <a:spcAft>
                <a:spcPct val="0"/>
              </a:spcAft>
              <a:buClr>
                <a:srgbClr val="000000"/>
              </a:buClr>
              <a:buSzPct val="100000"/>
            </a:pPr>
            <a:endParaRPr lang="en-IN"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4. Permissions can only be changed by the owner, and root of course.</a:t>
            </a:r>
          </a:p>
        </p:txBody>
      </p:sp>
      <p:sp>
        <p:nvSpPr>
          <p:cNvPr id="4" name="Rectangle 3"/>
          <p:cNvSpPr/>
          <p:nvPr/>
        </p:nvSpPr>
        <p:spPr>
          <a:xfrm>
            <a:off x="3886200" y="-19318"/>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spTree>
    <p:extLst>
      <p:ext uri="{BB962C8B-B14F-4D97-AF65-F5344CB8AC3E}">
        <p14:creationId xmlns:p14="http://schemas.microsoft.com/office/powerpoint/2010/main" val="21309071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0"/>
            <a:ext cx="8915400" cy="3416320"/>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b="1" u="sng" dirty="0">
                <a:solidFill>
                  <a:srgbClr val="000000"/>
                </a:solidFill>
                <a:latin typeface="Calibri" panose="020F0502020204030204" pitchFamily="34" charset="0"/>
                <a:cs typeface="Calibri" panose="020F0502020204030204" pitchFamily="34" charset="0"/>
              </a:rPr>
              <a:t> File permission for the normal user</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err="1">
                <a:solidFill>
                  <a:srgbClr val="000000"/>
                </a:solidFill>
                <a:latin typeface="Calibri" panose="020F0502020204030204" pitchFamily="34" charset="0"/>
                <a:cs typeface="Calibri" panose="020F0502020204030204" pitchFamily="34" charset="0"/>
              </a:rPr>
              <a:t>rwxrwxr</a:t>
            </a:r>
            <a:r>
              <a:rPr lang="en-IN" sz="2400" dirty="0">
                <a:solidFill>
                  <a:srgbClr val="000000"/>
                </a:solidFill>
                <a:latin typeface="Calibri" panose="020F0502020204030204" pitchFamily="34" charset="0"/>
                <a:cs typeface="Calibri" panose="020F0502020204030204" pitchFamily="34" charset="0"/>
              </a:rPr>
              <a:t>-x -----&gt;4+2+1 4+2+1 4+1-----&gt;775----default permission of directory</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rw</a:t>
            </a:r>
            <a:r>
              <a:rPr lang="en-IN" sz="2400" dirty="0">
                <a:solidFill>
                  <a:srgbClr val="000000"/>
                </a:solidFill>
                <a:latin typeface="Calibri" panose="020F0502020204030204" pitchFamily="34" charset="0"/>
                <a:cs typeface="Calibri" panose="020F0502020204030204" pitchFamily="34" charset="0"/>
              </a:rPr>
              <a:t>-</a:t>
            </a:r>
            <a:r>
              <a:rPr lang="en-IN" sz="2400" dirty="0" err="1">
                <a:solidFill>
                  <a:srgbClr val="000000"/>
                </a:solidFill>
                <a:latin typeface="Calibri" panose="020F0502020204030204" pitchFamily="34" charset="0"/>
                <a:cs typeface="Calibri" panose="020F0502020204030204" pitchFamily="34" charset="0"/>
              </a:rPr>
              <a:t>rw</a:t>
            </a:r>
            <a:r>
              <a:rPr lang="en-IN" sz="2400" dirty="0">
                <a:solidFill>
                  <a:srgbClr val="000000"/>
                </a:solidFill>
                <a:latin typeface="Calibri" panose="020F0502020204030204" pitchFamily="34" charset="0"/>
                <a:cs typeface="Calibri" panose="020F0502020204030204" pitchFamily="34" charset="0"/>
              </a:rPr>
              <a:t>-r-- ----&gt;4+2 4+2 4 -----&gt;664----&gt;default permission of a file</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p:txBody>
      </p:sp>
      <p:sp>
        <p:nvSpPr>
          <p:cNvPr id="4" name="Rectangle 3"/>
          <p:cNvSpPr/>
          <p:nvPr/>
        </p:nvSpPr>
        <p:spPr>
          <a:xfrm>
            <a:off x="3954464" y="1"/>
            <a:ext cx="6713536"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spTree>
    <p:extLst>
      <p:ext uri="{BB962C8B-B14F-4D97-AF65-F5344CB8AC3E}">
        <p14:creationId xmlns:p14="http://schemas.microsoft.com/office/powerpoint/2010/main" val="22511069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0"/>
            <a:ext cx="9144000" cy="3785652"/>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read 	=	4</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write	=	2</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execute=	1	</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chmod</a:t>
            </a:r>
            <a:r>
              <a:rPr lang="en-US" sz="2400" dirty="0">
                <a:solidFill>
                  <a:srgbClr val="000000"/>
                </a:solidFill>
                <a:latin typeface="Calibri" panose="020F0502020204030204" pitchFamily="34" charset="0"/>
                <a:cs typeface="Calibri" panose="020F0502020204030204" pitchFamily="34" charset="0"/>
              </a:rPr>
              <a:t> 777 &lt;file&gt;/&lt;directory&gt;</a:t>
            </a: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chmod</a:t>
            </a:r>
            <a:r>
              <a:rPr lang="en-US" sz="2400" dirty="0">
                <a:solidFill>
                  <a:srgbClr val="000000"/>
                </a:solidFill>
                <a:latin typeface="Calibri" panose="020F0502020204030204" pitchFamily="34" charset="0"/>
                <a:cs typeface="Calibri" panose="020F0502020204030204" pitchFamily="34" charset="0"/>
              </a:rPr>
              <a:t> u=</a:t>
            </a:r>
            <a:r>
              <a:rPr lang="en-US" sz="2400" dirty="0" err="1">
                <a:solidFill>
                  <a:srgbClr val="000000"/>
                </a:solidFill>
                <a:latin typeface="Calibri" panose="020F0502020204030204" pitchFamily="34" charset="0"/>
                <a:cs typeface="Calibri" panose="020F0502020204030204" pitchFamily="34" charset="0"/>
              </a:rPr>
              <a:t>rwx,g</a:t>
            </a:r>
            <a:r>
              <a:rPr lang="en-US" sz="2400" dirty="0">
                <a:solidFill>
                  <a:srgbClr val="000000"/>
                </a:solidFill>
                <a:latin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cs typeface="Calibri" panose="020F0502020204030204" pitchFamily="34" charset="0"/>
              </a:rPr>
              <a:t>rwx,o</a:t>
            </a:r>
            <a:r>
              <a:rPr lang="en-US" sz="2400" dirty="0">
                <a:solidFill>
                  <a:srgbClr val="000000"/>
                </a:solidFill>
                <a:latin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cs typeface="Calibri" panose="020F0502020204030204" pitchFamily="34" charset="0"/>
              </a:rPr>
              <a:t>rwx</a:t>
            </a:r>
            <a:r>
              <a:rPr lang="en-US" sz="2400" dirty="0">
                <a:solidFill>
                  <a:srgbClr val="000000"/>
                </a:solidFill>
                <a:latin typeface="Calibri" panose="020F0502020204030204" pitchFamily="34" charset="0"/>
                <a:cs typeface="Calibri" panose="020F0502020204030204" pitchFamily="34" charset="0"/>
              </a:rPr>
              <a:t>  &lt;file&gt;/&lt;directory&gt;</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chmod</a:t>
            </a:r>
            <a:r>
              <a:rPr lang="en-US" sz="2400" dirty="0">
                <a:solidFill>
                  <a:srgbClr val="000000"/>
                </a:solidFill>
                <a:latin typeface="Calibri" panose="020F0502020204030204" pitchFamily="34" charset="0"/>
                <a:cs typeface="Calibri" panose="020F0502020204030204" pitchFamily="34" charset="0"/>
              </a:rPr>
              <a:t> g-</a:t>
            </a:r>
            <a:r>
              <a:rPr lang="en-US" sz="2400" dirty="0" err="1">
                <a:solidFill>
                  <a:srgbClr val="000000"/>
                </a:solidFill>
                <a:latin typeface="Calibri" panose="020F0502020204030204" pitchFamily="34" charset="0"/>
                <a:cs typeface="Calibri" panose="020F0502020204030204" pitchFamily="34" charset="0"/>
              </a:rPr>
              <a:t>w,o</a:t>
            </a:r>
            <a:r>
              <a:rPr lang="en-US" sz="2400" dirty="0">
                <a:solidFill>
                  <a:srgbClr val="000000"/>
                </a:solidFill>
                <a:latin typeface="Calibri" panose="020F0502020204030204" pitchFamily="34" charset="0"/>
                <a:cs typeface="Calibri" panose="020F0502020204030204" pitchFamily="34" charset="0"/>
              </a:rPr>
              <a:t>-w  &lt;file&gt;/&lt;directory&gt;</a:t>
            </a: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chmod</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u+rwx,g+rwx,o+rwx</a:t>
            </a:r>
            <a:r>
              <a:rPr lang="en-US" sz="2400" dirty="0">
                <a:solidFill>
                  <a:srgbClr val="000000"/>
                </a:solidFill>
                <a:latin typeface="Calibri" panose="020F0502020204030204" pitchFamily="34" charset="0"/>
                <a:cs typeface="Calibri" panose="020F0502020204030204" pitchFamily="34" charset="0"/>
              </a:rPr>
              <a:t>  &lt;file&gt;/&lt;directory&gt;</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3886200" y="1"/>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1" y="990600"/>
            <a:ext cx="2514599" cy="1844040"/>
          </a:xfrm>
          <a:prstGeom prst="rect">
            <a:avLst/>
          </a:prstGeom>
        </p:spPr>
      </p:pic>
    </p:spTree>
    <p:extLst>
      <p:ext uri="{BB962C8B-B14F-4D97-AF65-F5344CB8AC3E}">
        <p14:creationId xmlns:p14="http://schemas.microsoft.com/office/powerpoint/2010/main" val="1193055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6879" y="762000"/>
            <a:ext cx="9144000" cy="304698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overwrite </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remove</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append</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chmod</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ugo</a:t>
            </a:r>
            <a:r>
              <a:rPr lang="en-US" sz="2400" dirty="0">
                <a:solidFill>
                  <a:srgbClr val="000000"/>
                </a:solidFill>
                <a:latin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cs typeface="Calibri" panose="020F0502020204030204" pitchFamily="34" charset="0"/>
              </a:rPr>
              <a:t>rwx</a:t>
            </a:r>
            <a:r>
              <a:rPr lang="en-US" sz="2400" dirty="0">
                <a:solidFill>
                  <a:srgbClr val="000000"/>
                </a:solidFill>
                <a:latin typeface="Calibri" panose="020F0502020204030204" pitchFamily="34" charset="0"/>
                <a:cs typeface="Calibri" panose="020F0502020204030204" pitchFamily="34" charset="0"/>
              </a:rPr>
              <a:t> perm</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OR</a:t>
            </a:r>
          </a:p>
          <a:p>
            <a:pPr defTabSz="457200" eaLnBrk="0" fontAlgn="base" hangingPunct="0">
              <a:spcBef>
                <a:spcPct val="0"/>
              </a:spcBef>
              <a:spcAft>
                <a:spcPct val="0"/>
              </a:spcAft>
              <a:buClr>
                <a:srgbClr val="000000"/>
              </a:buClr>
              <a:buSzPct val="100000"/>
            </a:pPr>
            <a:r>
              <a:rPr lang="en-US" sz="2400" dirty="0" err="1">
                <a:solidFill>
                  <a:srgbClr val="000000"/>
                </a:solidFill>
                <a:latin typeface="Calibri" panose="020F0502020204030204" pitchFamily="34" charset="0"/>
                <a:cs typeface="Calibri" panose="020F0502020204030204" pitchFamily="34" charset="0"/>
              </a:rPr>
              <a:t>chmod</a:t>
            </a:r>
            <a:r>
              <a:rPr lang="en-US" sz="2400" dirty="0">
                <a:solidFill>
                  <a:srgbClr val="000000"/>
                </a:solidFill>
                <a:latin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cs typeface="Calibri" panose="020F0502020204030204" pitchFamily="34" charset="0"/>
              </a:rPr>
              <a:t>rwx</a:t>
            </a:r>
            <a:r>
              <a:rPr lang="en-US" sz="2400" dirty="0">
                <a:solidFill>
                  <a:srgbClr val="000000"/>
                </a:solidFill>
                <a:latin typeface="Calibri" panose="020F0502020204030204" pitchFamily="34" charset="0"/>
                <a:cs typeface="Calibri" panose="020F0502020204030204" pitchFamily="34" charset="0"/>
              </a:rPr>
              <a:t> perm</a:t>
            </a:r>
          </a:p>
        </p:txBody>
      </p:sp>
      <p:sp>
        <p:nvSpPr>
          <p:cNvPr id="4" name="Rectangle 3"/>
          <p:cNvSpPr/>
          <p:nvPr/>
        </p:nvSpPr>
        <p:spPr>
          <a:xfrm>
            <a:off x="3886200" y="18246"/>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1" y="797417"/>
            <a:ext cx="2514599" cy="1844040"/>
          </a:xfrm>
          <a:prstGeom prst="rect">
            <a:avLst/>
          </a:prstGeom>
        </p:spPr>
      </p:pic>
    </p:spTree>
    <p:extLst>
      <p:ext uri="{BB962C8B-B14F-4D97-AF65-F5344CB8AC3E}">
        <p14:creationId xmlns:p14="http://schemas.microsoft.com/office/powerpoint/2010/main" val="11410041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4732" y="685801"/>
            <a:ext cx="9144000" cy="5262979"/>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b="1" u="sng" dirty="0">
                <a:solidFill>
                  <a:srgbClr val="000000"/>
                </a:solidFill>
                <a:latin typeface="Calibri" panose="020F0502020204030204" pitchFamily="34" charset="0"/>
                <a:cs typeface="Calibri" panose="020F0502020204030204" pitchFamily="34" charset="0"/>
              </a:rPr>
              <a:t>Changing ownership of folder or file</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chown</a:t>
            </a:r>
            <a:r>
              <a:rPr lang="en-US" sz="2400" dirty="0">
                <a:solidFill>
                  <a:srgbClr val="000000"/>
                </a:solidFill>
                <a:latin typeface="Calibri" panose="020F0502020204030204" pitchFamily="34" charset="0"/>
                <a:cs typeface="Calibri" panose="020F0502020204030204" pitchFamily="34" charset="0"/>
              </a:rPr>
              <a:t> owner &lt;file/folder&gt;</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chown</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sam</a:t>
            </a:r>
            <a:r>
              <a:rPr lang="en-US" sz="2400" dirty="0">
                <a:solidFill>
                  <a:srgbClr val="000000"/>
                </a:solidFill>
                <a:latin typeface="Calibri" panose="020F0502020204030204" pitchFamily="34" charset="0"/>
                <a:cs typeface="Calibri" panose="020F0502020204030204" pitchFamily="34" charset="0"/>
              </a:rPr>
              <a:t> backup  </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Note :- In above example sam is an owner of backup folder</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chown</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owner.groupowner</a:t>
            </a:r>
            <a:r>
              <a:rPr lang="en-US" sz="2400" dirty="0">
                <a:solidFill>
                  <a:srgbClr val="000000"/>
                </a:solidFill>
                <a:latin typeface="Calibri" panose="020F0502020204030204" pitchFamily="34" charset="0"/>
                <a:cs typeface="Calibri" panose="020F0502020204030204" pitchFamily="34" charset="0"/>
              </a:rPr>
              <a:t> &lt;file/folder&gt; 	</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chown</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owner:groupowner</a:t>
            </a:r>
            <a:r>
              <a:rPr lang="en-US" sz="2400" dirty="0">
                <a:solidFill>
                  <a:srgbClr val="000000"/>
                </a:solidFill>
                <a:latin typeface="Calibri" panose="020F0502020204030204" pitchFamily="34" charset="0"/>
                <a:cs typeface="Calibri" panose="020F0502020204030204" pitchFamily="34" charset="0"/>
              </a:rPr>
              <a:t> &lt;file/folder&gt; 	</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chown</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sameer.sameer</a:t>
            </a:r>
            <a:r>
              <a:rPr lang="en-US" sz="2400" dirty="0">
                <a:solidFill>
                  <a:srgbClr val="000000"/>
                </a:solidFill>
                <a:latin typeface="Calibri" panose="020F0502020204030204" pitchFamily="34" charset="0"/>
                <a:cs typeface="Calibri" panose="020F0502020204030204" pitchFamily="34" charset="0"/>
              </a:rPr>
              <a:t> backup</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chown</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sameer:sameer</a:t>
            </a:r>
            <a:r>
              <a:rPr lang="en-US" sz="2400" dirty="0">
                <a:solidFill>
                  <a:srgbClr val="000000"/>
                </a:solidFill>
                <a:latin typeface="Calibri" panose="020F0502020204030204" pitchFamily="34" charset="0"/>
                <a:cs typeface="Calibri" panose="020F0502020204030204" pitchFamily="34" charset="0"/>
              </a:rPr>
              <a:t> backup</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3886201" y="1"/>
            <a:ext cx="6781799"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685800"/>
            <a:ext cx="2514599" cy="1844040"/>
          </a:xfrm>
          <a:prstGeom prst="rect">
            <a:avLst/>
          </a:prstGeom>
        </p:spPr>
      </p:pic>
    </p:spTree>
    <p:extLst>
      <p:ext uri="{BB962C8B-B14F-4D97-AF65-F5344CB8AC3E}">
        <p14:creationId xmlns:p14="http://schemas.microsoft.com/office/powerpoint/2010/main" val="1669966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6096" y="838200"/>
            <a:ext cx="9144000" cy="1938992"/>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b="1" u="sng" dirty="0">
                <a:solidFill>
                  <a:srgbClr val="000000"/>
                </a:solidFill>
                <a:latin typeface="Calibri" panose="020F0502020204030204" pitchFamily="34" charset="0"/>
                <a:cs typeface="Calibri" panose="020F0502020204030204" pitchFamily="34" charset="0"/>
              </a:rPr>
              <a:t>Changing group ownership of folder or file</a:t>
            </a:r>
          </a:p>
          <a:p>
            <a:pPr defTabSz="457200" eaLnBrk="0" fontAlgn="base" hangingPunct="0">
              <a:spcBef>
                <a:spcPct val="0"/>
              </a:spcBef>
              <a:spcAft>
                <a:spcPct val="0"/>
              </a:spcAft>
              <a:buClr>
                <a:srgbClr val="000000"/>
              </a:buClr>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chgrp</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grpname</a:t>
            </a:r>
            <a:r>
              <a:rPr lang="en-US" sz="2400" dirty="0">
                <a:solidFill>
                  <a:srgbClr val="000000"/>
                </a:solidFill>
                <a:latin typeface="Calibri" panose="020F0502020204030204" pitchFamily="34" charset="0"/>
                <a:cs typeface="Calibri" panose="020F0502020204030204" pitchFamily="34" charset="0"/>
              </a:rPr>
              <a:t> &lt;file/folder&gt;</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chgrp</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sam</a:t>
            </a:r>
            <a:r>
              <a:rPr lang="en-US" sz="2400" dirty="0">
                <a:solidFill>
                  <a:srgbClr val="000000"/>
                </a:solidFill>
                <a:latin typeface="Calibri" panose="020F0502020204030204" pitchFamily="34" charset="0"/>
                <a:cs typeface="Calibri" panose="020F0502020204030204" pitchFamily="34" charset="0"/>
              </a:rPr>
              <a:t> backup</a:t>
            </a:r>
          </a:p>
          <a:p>
            <a:pPr defTabSz="457200" eaLnBrk="0" fontAlgn="base" hangingPunct="0">
              <a:spcBef>
                <a:spcPct val="0"/>
              </a:spcBef>
              <a:spcAft>
                <a:spcPct val="0"/>
              </a:spcAft>
              <a:buClr>
                <a:srgbClr val="000000"/>
              </a:buClr>
              <a:buSzPct val="100000"/>
            </a:pPr>
            <a:r>
              <a:rPr lang="en-US" sz="2400" dirty="0">
                <a:solidFill>
                  <a:srgbClr val="000000"/>
                </a:solidFill>
                <a:latin typeface="Calibri" panose="020F0502020204030204" pitchFamily="34" charset="0"/>
                <a:cs typeface="Calibri" panose="020F0502020204030204" pitchFamily="34" charset="0"/>
              </a:rPr>
              <a:t>		</a:t>
            </a:r>
            <a:endParaRPr lang="en-IN" sz="2400" dirty="0">
              <a:solidFill>
                <a:srgbClr val="000000"/>
              </a:solidFill>
              <a:latin typeface="Calibri" panose="020F0502020204030204" pitchFamily="34" charset="0"/>
              <a:cs typeface="Calibri" panose="020F0502020204030204" pitchFamily="34" charset="0"/>
            </a:endParaRPr>
          </a:p>
        </p:txBody>
      </p:sp>
      <p:sp>
        <p:nvSpPr>
          <p:cNvPr id="4" name="Rectangle 3"/>
          <p:cNvSpPr/>
          <p:nvPr/>
        </p:nvSpPr>
        <p:spPr>
          <a:xfrm>
            <a:off x="3954464" y="-15025"/>
            <a:ext cx="6685633"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File Permission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933152"/>
            <a:ext cx="2514599" cy="1844040"/>
          </a:xfrm>
          <a:prstGeom prst="rect">
            <a:avLst/>
          </a:prstGeom>
        </p:spPr>
      </p:pic>
    </p:spTree>
    <p:extLst>
      <p:ext uri="{BB962C8B-B14F-4D97-AF65-F5344CB8AC3E}">
        <p14:creationId xmlns:p14="http://schemas.microsoft.com/office/powerpoint/2010/main" val="1149250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1"/>
          <p:cNvSpPr txBox="1">
            <a:spLocks noChangeArrowheads="1"/>
          </p:cNvSpPr>
          <p:nvPr/>
        </p:nvSpPr>
        <p:spPr bwMode="auto">
          <a:xfrm>
            <a:off x="3886200" y="1"/>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62" tIns="45383" rIns="90762" bIns="45383" numCol="1" anchor="ctr" anchorCtr="0" compatLnSpc="1">
            <a:prstTxWarp prst="textNoShape">
              <a:avLst/>
            </a:prstTxWarp>
          </a:bodyPr>
          <a:lst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Copy and Move Files</a:t>
            </a:r>
          </a:p>
        </p:txBody>
      </p:sp>
      <p:sp>
        <p:nvSpPr>
          <p:cNvPr id="4" name="Rectangle 2"/>
          <p:cNvSpPr txBox="1">
            <a:spLocks noChangeArrowheads="1"/>
          </p:cNvSpPr>
          <p:nvPr/>
        </p:nvSpPr>
        <p:spPr bwMode="auto">
          <a:xfrm>
            <a:off x="2438401" y="1143001"/>
            <a:ext cx="78073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62" tIns="45383" rIns="90762" bIns="45383" numCol="1" anchor="t" anchorCtr="0" compatLnSpc="1">
            <a:prstTxWarp prst="textNoShape">
              <a:avLst/>
            </a:prstTxWarp>
          </a:bodyPr>
          <a:lst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Copy files from source to destination</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err="1">
                <a:latin typeface="Calibri" panose="020F0502020204030204" pitchFamily="34" charset="0"/>
                <a:cs typeface="Calibri" panose="020F0502020204030204" pitchFamily="34" charset="0"/>
              </a:rPr>
              <a:t>cp</a:t>
            </a:r>
            <a:r>
              <a:rPr lang="en-GB" dirty="0">
                <a:latin typeface="Calibri" panose="020F0502020204030204" pitchFamily="34" charset="0"/>
                <a:cs typeface="Calibri" panose="020F0502020204030204" pitchFamily="34" charset="0"/>
              </a:rPr>
              <a:t> source destination</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e.g.</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	</a:t>
            </a:r>
            <a:r>
              <a:rPr lang="en-GB" i="1" dirty="0" err="1">
                <a:latin typeface="Calibri" panose="020F0502020204030204" pitchFamily="34" charset="0"/>
                <a:cs typeface="Calibri" panose="020F0502020204030204" pitchFamily="34" charset="0"/>
              </a:rPr>
              <a:t>cp</a:t>
            </a:r>
            <a:r>
              <a:rPr lang="en-GB" i="1" dirty="0">
                <a:latin typeface="Calibri" panose="020F0502020204030204" pitchFamily="34" charset="0"/>
                <a:cs typeface="Calibri" panose="020F0502020204030204" pitchFamily="34" charset="0"/>
              </a:rPr>
              <a:t> sample.txt	/home/training/</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i="1" dirty="0">
              <a:latin typeface="Calibri" panose="020F0502020204030204" pitchFamily="34" charset="0"/>
              <a:cs typeface="Calibri" panose="020F0502020204030204" pitchFamily="34" charset="0"/>
            </a:endParaRPr>
          </a:p>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sz="2400" dirty="0">
                <a:latin typeface="Calibri" panose="020F0502020204030204" pitchFamily="34" charset="0"/>
                <a:cs typeface="Calibri" panose="020F0502020204030204" pitchFamily="34" charset="0"/>
              </a:rPr>
              <a:t>Move files from source to destination – cut and paste</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mv source destination</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e.g.</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i="1" dirty="0">
                <a:latin typeface="Calibri" panose="020F0502020204030204" pitchFamily="34" charset="0"/>
                <a:cs typeface="Calibri" panose="020F0502020204030204" pitchFamily="34" charset="0"/>
              </a:rPr>
              <a:t>mv sample.txt	/home/training</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dirty="0"/>
          </a:p>
        </p:txBody>
      </p:sp>
    </p:spTree>
    <p:extLst>
      <p:ext uri="{BB962C8B-B14F-4D97-AF65-F5344CB8AC3E}">
        <p14:creationId xmlns:p14="http://schemas.microsoft.com/office/powerpoint/2010/main" val="30392897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990601"/>
            <a:ext cx="9067800" cy="5262979"/>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To add a user to the </a:t>
            </a:r>
            <a:r>
              <a:rPr lang="en-IN" sz="2400" dirty="0" err="1">
                <a:solidFill>
                  <a:srgbClr val="000000"/>
                </a:solidFill>
                <a:latin typeface="Calibri" panose="020F0502020204030204" pitchFamily="34" charset="0"/>
                <a:cs typeface="Calibri" panose="020F0502020204030204" pitchFamily="34" charset="0"/>
              </a:rPr>
              <a:t>sudo</a:t>
            </a:r>
            <a:r>
              <a:rPr lang="en-IN" sz="2400" dirty="0">
                <a:solidFill>
                  <a:srgbClr val="000000"/>
                </a:solidFill>
                <a:latin typeface="Calibri" panose="020F0502020204030204" pitchFamily="34" charset="0"/>
                <a:cs typeface="Calibri" panose="020F0502020204030204" pitchFamily="34" charset="0"/>
              </a:rPr>
              <a:t> list</a:t>
            </a:r>
          </a:p>
          <a:p>
            <a:pPr defTabSz="457200" eaLnBrk="0" fontAlgn="base" hangingPunct="0">
              <a:spcBef>
                <a:spcPct val="0"/>
              </a:spcBef>
              <a:spcAft>
                <a:spcPct val="0"/>
              </a:spcAft>
              <a:buClr>
                <a:srgbClr val="000000"/>
              </a:buClr>
              <a:buSzPct val="100000"/>
            </a:pP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a:t>
            </a:r>
            <a:r>
              <a:rPr lang="en-IN" sz="2400" b="1" dirty="0" err="1">
                <a:solidFill>
                  <a:srgbClr val="000000"/>
                </a:solidFill>
                <a:latin typeface="Calibri" panose="020F0502020204030204" pitchFamily="34" charset="0"/>
                <a:cs typeface="Calibri" panose="020F0502020204030204" pitchFamily="34" charset="0"/>
              </a:rPr>
              <a:t>visudo</a:t>
            </a: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root	ALL=(ALL)		ALL</a:t>
            </a:r>
          </a:p>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Username	ALL=(ALL)	ALL</a:t>
            </a:r>
          </a:p>
          <a:p>
            <a:pPr defTabSz="457200" eaLnBrk="0" fontAlgn="base" hangingPunct="0">
              <a:spcBef>
                <a:spcPct val="0"/>
              </a:spcBef>
              <a:spcAft>
                <a:spcPct val="0"/>
              </a:spcAft>
              <a:buClr>
                <a:srgbClr val="000000"/>
              </a:buClr>
              <a:buSzPct val="100000"/>
            </a:pP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To allow a group to have privileges</a:t>
            </a:r>
          </a:p>
          <a:p>
            <a:pPr defTabSz="457200" eaLnBrk="0" fontAlgn="base" hangingPunct="0">
              <a:spcBef>
                <a:spcPct val="0"/>
              </a:spcBef>
              <a:spcAft>
                <a:spcPct val="0"/>
              </a:spcAft>
              <a:buClr>
                <a:srgbClr val="000000"/>
              </a:buClr>
              <a:buSzPct val="100000"/>
            </a:pPr>
            <a:r>
              <a:rPr lang="en-IN" sz="2400" b="1" dirty="0">
                <a:solidFill>
                  <a:srgbClr val="000000"/>
                </a:solidFill>
                <a:latin typeface="Calibri" panose="020F0502020204030204" pitchFamily="34" charset="0"/>
                <a:cs typeface="Calibri" panose="020F0502020204030204" pitchFamily="34" charset="0"/>
              </a:rPr>
              <a:t>%group	ALL=(ALL)	ALL</a:t>
            </a:r>
          </a:p>
          <a:p>
            <a:pPr defTabSz="457200" eaLnBrk="0" fontAlgn="base" hangingPunct="0">
              <a:spcBef>
                <a:spcPct val="0"/>
              </a:spcBef>
              <a:spcAft>
                <a:spcPct val="0"/>
              </a:spcAft>
              <a:buClr>
                <a:srgbClr val="000000"/>
              </a:buClr>
              <a:buSzPct val="100000"/>
            </a:pP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Save the file</a:t>
            </a:r>
          </a:p>
          <a:p>
            <a:pPr defTabSz="457200" eaLnBrk="0" fontAlgn="base" hangingPunct="0">
              <a:spcBef>
                <a:spcPct val="0"/>
              </a:spcBef>
              <a:spcAft>
                <a:spcPct val="0"/>
              </a:spcAft>
              <a:buClr>
                <a:srgbClr val="000000"/>
              </a:buClr>
              <a:buSzPct val="100000"/>
            </a:pPr>
            <a:endParaRPr lang="en-IN" sz="24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dirty="0">
                <a:solidFill>
                  <a:srgbClr val="000000"/>
                </a:solidFill>
                <a:latin typeface="Calibri" panose="020F0502020204030204" pitchFamily="34" charset="0"/>
                <a:cs typeface="Calibri" panose="020F0502020204030204" pitchFamily="34" charset="0"/>
              </a:rPr>
              <a:t>Now when you’re logged in as </a:t>
            </a:r>
            <a:r>
              <a:rPr lang="en-IN" sz="2400" b="1" dirty="0">
                <a:solidFill>
                  <a:srgbClr val="000000"/>
                </a:solidFill>
                <a:latin typeface="Calibri" panose="020F0502020204030204" pitchFamily="34" charset="0"/>
                <a:cs typeface="Calibri" panose="020F0502020204030204" pitchFamily="34" charset="0"/>
              </a:rPr>
              <a:t>Username</a:t>
            </a:r>
            <a:r>
              <a:rPr lang="en-IN" sz="2400" dirty="0">
                <a:solidFill>
                  <a:srgbClr val="000000"/>
                </a:solidFill>
                <a:latin typeface="Calibri" panose="020F0502020204030204" pitchFamily="34" charset="0"/>
                <a:cs typeface="Calibri" panose="020F0502020204030204" pitchFamily="34" charset="0"/>
              </a:rPr>
              <a:t> you can use the </a:t>
            </a:r>
            <a:r>
              <a:rPr lang="en-IN" sz="2400" b="1" dirty="0" err="1">
                <a:solidFill>
                  <a:srgbClr val="000000"/>
                </a:solidFill>
                <a:latin typeface="Calibri" panose="020F0502020204030204" pitchFamily="34" charset="0"/>
                <a:cs typeface="Calibri" panose="020F0502020204030204" pitchFamily="34" charset="0"/>
              </a:rPr>
              <a:t>sudo</a:t>
            </a:r>
            <a:r>
              <a:rPr lang="en-IN" sz="2400" dirty="0">
                <a:solidFill>
                  <a:srgbClr val="000000"/>
                </a:solidFill>
                <a:latin typeface="Calibri" panose="020F0502020204030204" pitchFamily="34" charset="0"/>
                <a:cs typeface="Calibri" panose="020F0502020204030204" pitchFamily="34" charset="0"/>
              </a:rPr>
              <a:t> command</a:t>
            </a:r>
          </a:p>
        </p:txBody>
      </p:sp>
      <p:sp>
        <p:nvSpPr>
          <p:cNvPr id="4" name="Rectangle 3"/>
          <p:cNvSpPr/>
          <p:nvPr/>
        </p:nvSpPr>
        <p:spPr>
          <a:xfrm>
            <a:off x="3954464" y="-14193"/>
            <a:ext cx="6713537"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User &amp; Group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838200"/>
            <a:ext cx="2514599" cy="1844040"/>
          </a:xfrm>
          <a:prstGeom prst="rect">
            <a:avLst/>
          </a:prstGeom>
        </p:spPr>
      </p:pic>
    </p:spTree>
    <p:extLst>
      <p:ext uri="{BB962C8B-B14F-4D97-AF65-F5344CB8AC3E}">
        <p14:creationId xmlns:p14="http://schemas.microsoft.com/office/powerpoint/2010/main" val="27603458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F369F6AD-D4DC-47F3-8513-D66BC97638F0}" type="slidenum">
              <a:rPr lang="en-US" sz="1000"/>
              <a:pPr algn="r" defTabSz="457200" eaLnBrk="0" fontAlgn="base" hangingPunct="0">
                <a:spcBef>
                  <a:spcPct val="0"/>
                </a:spcBef>
                <a:spcAft>
                  <a:spcPct val="0"/>
                </a:spcAft>
                <a:buSzPct val="100000"/>
              </a:pPr>
              <a:t>71</a:t>
            </a:fld>
            <a:endParaRPr lang="en-US" sz="1000"/>
          </a:p>
        </p:txBody>
      </p:sp>
      <p:sp>
        <p:nvSpPr>
          <p:cNvPr id="30722" name="Text Box 2"/>
          <p:cNvSpPr txBox="1">
            <a:spLocks noChangeArrowheads="1"/>
          </p:cNvSpPr>
          <p:nvPr/>
        </p:nvSpPr>
        <p:spPr bwMode="auto">
          <a:xfrm>
            <a:off x="3886200" y="0"/>
            <a:ext cx="6769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Link</a:t>
            </a:r>
          </a:p>
        </p:txBody>
      </p:sp>
      <p:sp>
        <p:nvSpPr>
          <p:cNvPr id="30723"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A3F78CCB-3CCA-4859-AF14-6362895E75FE}" type="slidenum">
              <a:rPr lang="en-US" sz="1000"/>
              <a:pPr algn="r" defTabSz="457200" eaLnBrk="0" fontAlgn="base" hangingPunct="0">
                <a:spcBef>
                  <a:spcPct val="0"/>
                </a:spcBef>
                <a:spcAft>
                  <a:spcPct val="0"/>
                </a:spcAft>
                <a:buSzPct val="100000"/>
              </a:pPr>
              <a:t>71</a:t>
            </a:fld>
            <a:endParaRPr lang="en-US" sz="1000"/>
          </a:p>
        </p:txBody>
      </p:sp>
      <p:sp>
        <p:nvSpPr>
          <p:cNvPr id="30724" name="Text Box 4"/>
          <p:cNvSpPr txBox="1">
            <a:spLocks noChangeArrowheads="1"/>
          </p:cNvSpPr>
          <p:nvPr/>
        </p:nvSpPr>
        <p:spPr bwMode="auto">
          <a:xfrm>
            <a:off x="1524000" y="609601"/>
            <a:ext cx="9144000" cy="6111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2400" b="1" dirty="0">
                <a:latin typeface="Calibri" panose="020F0502020204030204" pitchFamily="34" charset="0"/>
                <a:cs typeface="Calibri" panose="020F0502020204030204" pitchFamily="34" charset="0"/>
              </a:rPr>
              <a:t>Softlink/symbolic link</a:t>
            </a:r>
            <a:r>
              <a:rPr lang="en-US" sz="2400" dirty="0">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b="1" dirty="0">
                <a:latin typeface="Calibri" panose="020F0502020204030204" pitchFamily="34" charset="0"/>
                <a:cs typeface="Calibri" panose="020F0502020204030204" pitchFamily="34" charset="0"/>
              </a:rPr>
              <a:t>ln –s &lt;abs path of </a:t>
            </a:r>
            <a:r>
              <a:rPr lang="en-US" sz="2400" b="1" dirty="0" err="1">
                <a:latin typeface="Calibri" panose="020F0502020204030204" pitchFamily="34" charset="0"/>
                <a:cs typeface="Calibri" panose="020F0502020204030204" pitchFamily="34" charset="0"/>
              </a:rPr>
              <a:t>sourcefile</a:t>
            </a:r>
            <a:r>
              <a:rPr lang="en-US" sz="2400" b="1" dirty="0">
                <a:latin typeface="Calibri" panose="020F0502020204030204" pitchFamily="34" charset="0"/>
                <a:cs typeface="Calibri" panose="020F0502020204030204" pitchFamily="34" charset="0"/>
              </a:rPr>
              <a:t>&gt;  &lt;path and/or name of </a:t>
            </a:r>
            <a:r>
              <a:rPr lang="en-US" sz="2400" b="1" dirty="0" err="1">
                <a:latin typeface="Calibri" panose="020F0502020204030204" pitchFamily="34" charset="0"/>
                <a:cs typeface="Calibri" panose="020F0502020204030204" pitchFamily="34" charset="0"/>
              </a:rPr>
              <a:t>sym</a:t>
            </a:r>
            <a:r>
              <a:rPr lang="en-US" sz="2400" b="1" dirty="0">
                <a:latin typeface="Calibri" panose="020F0502020204030204" pitchFamily="34" charset="0"/>
                <a:cs typeface="Calibri" panose="020F0502020204030204" pitchFamily="34" charset="0"/>
              </a:rPr>
              <a:t> link&gt;</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SzPct val="100000"/>
            </a:pPr>
            <a:r>
              <a:rPr lang="en-IN" sz="2400" b="1" dirty="0" err="1">
                <a:latin typeface="Calibri" panose="020F0502020204030204" pitchFamily="34" charset="0"/>
                <a:cs typeface="Calibri" panose="020F0502020204030204" pitchFamily="34" charset="0"/>
              </a:rPr>
              <a:t>ln</a:t>
            </a:r>
            <a:r>
              <a:rPr lang="en-IN" sz="2400" b="1" dirty="0">
                <a:latin typeface="Calibri" panose="020F0502020204030204" pitchFamily="34" charset="0"/>
                <a:cs typeface="Calibri" panose="020F0502020204030204" pitchFamily="34" charset="0"/>
              </a:rPr>
              <a:t> -s /</a:t>
            </a:r>
            <a:r>
              <a:rPr lang="en-IN" sz="2400" b="1" dirty="0" err="1">
                <a:latin typeface="Calibri" panose="020F0502020204030204" pitchFamily="34" charset="0"/>
                <a:cs typeface="Calibri" panose="020F0502020204030204" pitchFamily="34" charset="0"/>
              </a:rPr>
              <a:t>webroot</a:t>
            </a:r>
            <a:r>
              <a:rPr lang="en-IN" sz="2400" b="1" dirty="0">
                <a:latin typeface="Calibri" panose="020F0502020204030204" pitchFamily="34" charset="0"/>
                <a:cs typeface="Calibri" panose="020F0502020204030204" pitchFamily="34" charset="0"/>
              </a:rPr>
              <a:t>/home/</a:t>
            </a:r>
            <a:r>
              <a:rPr lang="en-IN" sz="2400" b="1" dirty="0" err="1">
                <a:latin typeface="Calibri" panose="020F0502020204030204" pitchFamily="34" charset="0"/>
                <a:cs typeface="Calibri" panose="020F0502020204030204" pitchFamily="34" charset="0"/>
              </a:rPr>
              <a:t>httpd</a:t>
            </a:r>
            <a:r>
              <a:rPr lang="en-IN" sz="2400" b="1" dirty="0">
                <a:latin typeface="Calibri" panose="020F0502020204030204" pitchFamily="34" charset="0"/>
                <a:cs typeface="Calibri" panose="020F0502020204030204" pitchFamily="34" charset="0"/>
              </a:rPr>
              <a:t>/test.com/</a:t>
            </a:r>
            <a:r>
              <a:rPr lang="en-IN" sz="2400" b="1" dirty="0" err="1">
                <a:latin typeface="Calibri" panose="020F0502020204030204" pitchFamily="34" charset="0"/>
                <a:cs typeface="Calibri" panose="020F0502020204030204" pitchFamily="34" charset="0"/>
              </a:rPr>
              <a:t>index.php</a:t>
            </a:r>
            <a:r>
              <a:rPr lang="en-IN" sz="2400" b="1" dirty="0">
                <a:latin typeface="Calibri" panose="020F0502020204030204" pitchFamily="34" charset="0"/>
                <a:cs typeface="Calibri" panose="020F0502020204030204" pitchFamily="34" charset="0"/>
              </a:rPr>
              <a:t> /home/</a:t>
            </a:r>
            <a:r>
              <a:rPr lang="en-IN" sz="2400" b="1" dirty="0" err="1">
                <a:latin typeface="Calibri" panose="020F0502020204030204" pitchFamily="34" charset="0"/>
                <a:cs typeface="Calibri" panose="020F0502020204030204" pitchFamily="34" charset="0"/>
              </a:rPr>
              <a:t>vivek</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index.php</a:t>
            </a:r>
            <a:endParaRPr lang="en-IN" sz="2400" b="1"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IN" sz="2400" b="1"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IN" sz="2400" b="1" dirty="0" err="1">
                <a:latin typeface="Calibri" panose="020F0502020204030204" pitchFamily="34" charset="0"/>
                <a:cs typeface="Calibri" panose="020F0502020204030204" pitchFamily="34" charset="0"/>
              </a:rPr>
              <a:t>ls</a:t>
            </a:r>
            <a:r>
              <a:rPr lang="en-IN" sz="2400" b="1" dirty="0">
                <a:latin typeface="Calibri" panose="020F0502020204030204" pitchFamily="34" charset="0"/>
                <a:cs typeface="Calibri" panose="020F0502020204030204" pitchFamily="34" charset="0"/>
              </a:rPr>
              <a:t> –l</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457200" indent="-457200" defTabSz="457200" eaLnBrk="0" fontAlgn="base" hangingPunct="0">
              <a:spcBef>
                <a:spcPct val="0"/>
              </a:spcBef>
              <a:spcAft>
                <a:spcPct val="0"/>
              </a:spcAft>
              <a:buSzPct val="100000"/>
              <a:buFont typeface="+mj-lt"/>
              <a:buAutoNum type="arabicPeriod"/>
            </a:pPr>
            <a:r>
              <a:rPr lang="en-US" sz="2400" dirty="0">
                <a:latin typeface="Calibri" panose="020F0502020204030204" pitchFamily="34" charset="0"/>
                <a:cs typeface="Calibri" panose="020F0502020204030204" pitchFamily="34" charset="0"/>
              </a:rPr>
              <a:t>  It has it's own inode number. </a:t>
            </a:r>
          </a:p>
          <a:p>
            <a:pPr marL="457200" indent="-457200" defTabSz="457200" eaLnBrk="0" fontAlgn="base" hangingPunct="0">
              <a:spcBef>
                <a:spcPct val="0"/>
              </a:spcBef>
              <a:spcAft>
                <a:spcPct val="0"/>
              </a:spcAft>
              <a:buSzPct val="100000"/>
              <a:buFont typeface="+mj-lt"/>
              <a:buAutoNum type="arabicPeriod"/>
            </a:pPr>
            <a:endParaRPr lang="en-US" sz="2400" dirty="0">
              <a:latin typeface="Calibri" panose="020F0502020204030204" pitchFamily="34" charset="0"/>
              <a:cs typeface="Calibri" panose="020F0502020204030204" pitchFamily="34" charset="0"/>
            </a:endParaRPr>
          </a:p>
          <a:p>
            <a:pPr marL="457200" indent="-457200" defTabSz="457200" eaLnBrk="0" fontAlgn="base" hangingPunct="0">
              <a:spcBef>
                <a:spcPct val="0"/>
              </a:spcBef>
              <a:spcAft>
                <a:spcPct val="0"/>
              </a:spcAft>
              <a:buSzPct val="100000"/>
              <a:buFont typeface="+mj-lt"/>
              <a:buAutoNum type="arabicPeriod"/>
            </a:pPr>
            <a:r>
              <a:rPr lang="en-US" sz="2400" dirty="0">
                <a:latin typeface="Calibri" panose="020F0502020204030204" pitchFamily="34" charset="0"/>
                <a:cs typeface="Calibri" panose="020F0502020204030204" pitchFamily="34" charset="0"/>
              </a:rPr>
              <a:t>  A symlink file is separate file from the original file. </a:t>
            </a:r>
          </a:p>
          <a:p>
            <a:pPr marL="457200" indent="-457200" defTabSz="457200" eaLnBrk="0" fontAlgn="base" hangingPunct="0">
              <a:spcBef>
                <a:spcPct val="0"/>
              </a:spcBef>
              <a:spcAft>
                <a:spcPct val="0"/>
              </a:spcAft>
              <a:buSzPct val="100000"/>
              <a:buFont typeface="+mj-lt"/>
              <a:buAutoNum type="arabicPeriod"/>
            </a:pPr>
            <a:endParaRPr lang="en-US" sz="2400" dirty="0">
              <a:latin typeface="Calibri" panose="020F0502020204030204" pitchFamily="34" charset="0"/>
              <a:cs typeface="Calibri" panose="020F0502020204030204" pitchFamily="34" charset="0"/>
            </a:endParaRPr>
          </a:p>
          <a:p>
            <a:pPr marL="457200" indent="-457200" defTabSz="457200" eaLnBrk="0" fontAlgn="base" hangingPunct="0">
              <a:spcBef>
                <a:spcPct val="0"/>
              </a:spcBef>
              <a:spcAft>
                <a:spcPct val="0"/>
              </a:spcAft>
              <a:buSzPct val="100000"/>
              <a:buFont typeface="+mj-lt"/>
              <a:buAutoNum type="arabicPeriod"/>
            </a:pPr>
            <a:r>
              <a:rPr lang="en-US" sz="2400" dirty="0">
                <a:latin typeface="Calibri" panose="020F0502020204030204" pitchFamily="34" charset="0"/>
                <a:cs typeface="Calibri" panose="020F0502020204030204" pitchFamily="34" charset="0"/>
              </a:rPr>
              <a:t>  A symlink file is a special type of file &amp; so it has its own file type indicator   i.e. 'l'. </a:t>
            </a:r>
          </a:p>
          <a:p>
            <a:pPr marL="457200" indent="-457200" defTabSz="457200" eaLnBrk="0" fontAlgn="base" hangingPunct="0">
              <a:spcBef>
                <a:spcPct val="0"/>
              </a:spcBef>
              <a:spcAft>
                <a:spcPct val="0"/>
              </a:spcAft>
              <a:buSzPct val="100000"/>
              <a:buFont typeface="+mj-lt"/>
              <a:buAutoNum type="arabicPeriod"/>
            </a:pPr>
            <a:endParaRPr lang="en-US" sz="2400" dirty="0">
              <a:latin typeface="Calibri" panose="020F0502020204030204" pitchFamily="34" charset="0"/>
              <a:cs typeface="Calibri" panose="020F0502020204030204" pitchFamily="34" charset="0"/>
            </a:endParaRPr>
          </a:p>
          <a:p>
            <a:pPr marL="457200" indent="-457200" defTabSz="457200" eaLnBrk="0" fontAlgn="base" hangingPunct="0">
              <a:spcBef>
                <a:spcPct val="0"/>
              </a:spcBef>
              <a:spcAft>
                <a:spcPct val="0"/>
              </a:spcAft>
              <a:buSzPct val="100000"/>
              <a:buFont typeface="+mj-lt"/>
              <a:buAutoNum type="arabicPeriod"/>
            </a:pPr>
            <a:r>
              <a:rPr lang="en-US" sz="2400" dirty="0">
                <a:latin typeface="Calibri" panose="020F0502020204030204" pitchFamily="34" charset="0"/>
                <a:cs typeface="Calibri" panose="020F0502020204030204" pitchFamily="34" charset="0"/>
              </a:rPr>
              <a:t> By default , symlinks are given fully permissions so as to allow all users to receive the chance to request for the original file.</a:t>
            </a: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63696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8AD53660-7450-49AC-8D4F-B38BB9F904D4}" type="slidenum">
              <a:rPr lang="en-US" sz="1000"/>
              <a:pPr algn="r" defTabSz="457200" eaLnBrk="0" fontAlgn="base" hangingPunct="0">
                <a:spcBef>
                  <a:spcPct val="0"/>
                </a:spcBef>
                <a:spcAft>
                  <a:spcPct val="0"/>
                </a:spcAft>
                <a:buSzPct val="100000"/>
              </a:pPr>
              <a:t>72</a:t>
            </a:fld>
            <a:endParaRPr lang="en-US" sz="1000"/>
          </a:p>
        </p:txBody>
      </p:sp>
      <p:sp>
        <p:nvSpPr>
          <p:cNvPr id="31746" name="Text Box 2"/>
          <p:cNvSpPr txBox="1">
            <a:spLocks noChangeArrowheads="1"/>
          </p:cNvSpPr>
          <p:nvPr/>
        </p:nvSpPr>
        <p:spPr bwMode="auto">
          <a:xfrm>
            <a:off x="1524000" y="0"/>
            <a:ext cx="9144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3200" b="1" dirty="0">
              <a:solidFill>
                <a:srgbClr val="FFFFFF"/>
              </a:solidFill>
              <a:latin typeface="Calibri" panose="020F0502020204030204" pitchFamily="34" charset="0"/>
            </a:endParaRPr>
          </a:p>
        </p:txBody>
      </p:sp>
      <p:sp>
        <p:nvSpPr>
          <p:cNvPr id="31747"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87C81865-6A95-4495-865F-24907B1EE7AD}" type="slidenum">
              <a:rPr lang="en-US" sz="1000"/>
              <a:pPr algn="r" defTabSz="457200" eaLnBrk="0" fontAlgn="base" hangingPunct="0">
                <a:spcBef>
                  <a:spcPct val="0"/>
                </a:spcBef>
                <a:spcAft>
                  <a:spcPct val="0"/>
                </a:spcAft>
                <a:buSzPct val="100000"/>
              </a:pPr>
              <a:t>72</a:t>
            </a:fld>
            <a:endParaRPr lang="en-US" sz="1000"/>
          </a:p>
        </p:txBody>
      </p:sp>
      <p:sp>
        <p:nvSpPr>
          <p:cNvPr id="31748" name="Text Box 4"/>
          <p:cNvSpPr txBox="1">
            <a:spLocks noChangeArrowheads="1"/>
          </p:cNvSpPr>
          <p:nvPr/>
        </p:nvSpPr>
        <p:spPr bwMode="auto">
          <a:xfrm>
            <a:off x="1524000" y="661356"/>
            <a:ext cx="91440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Note: Users in effect gets the permission from the original file.</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err="1">
                <a:latin typeface="Calibri" panose="020F0502020204030204" pitchFamily="34" charset="0"/>
                <a:cs typeface="Calibri" panose="020F0502020204030204" pitchFamily="34" charset="0"/>
              </a:rPr>
              <a:t>lrwxrwxrwx</a:t>
            </a:r>
            <a:r>
              <a:rPr lang="en-US" sz="2400" dirty="0">
                <a:latin typeface="Calibri" panose="020F0502020204030204" pitchFamily="34" charset="0"/>
                <a:cs typeface="Calibri" panose="020F0502020204030204" pitchFamily="34" charset="0"/>
              </a:rPr>
              <a:t>  1 root </a:t>
            </a:r>
            <a:r>
              <a:rPr lang="en-US" sz="2400" dirty="0" err="1">
                <a:latin typeface="Calibri" panose="020F0502020204030204" pitchFamily="34" charset="0"/>
                <a:cs typeface="Calibri" panose="020F0502020204030204" pitchFamily="34" charset="0"/>
              </a:rPr>
              <a:t>root</a:t>
            </a:r>
            <a:r>
              <a:rPr lang="en-US" sz="2400" dirty="0">
                <a:latin typeface="Calibri" panose="020F0502020204030204" pitchFamily="34" charset="0"/>
                <a:cs typeface="Calibri" panose="020F0502020204030204" pitchFamily="34" charset="0"/>
              </a:rPr>
              <a:t> 22 May 14 17:04 /</a:t>
            </a:r>
            <a:r>
              <a:rPr lang="en-US" sz="2400" dirty="0" err="1">
                <a:latin typeface="Calibri" panose="020F0502020204030204" pitchFamily="34" charset="0"/>
                <a:cs typeface="Calibri" panose="020F0502020204030204" pitchFamily="34" charset="0"/>
              </a:rPr>
              <a:t>etc</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grub.conf</a:t>
            </a:r>
            <a:r>
              <a:rPr lang="en-US" sz="2400" dirty="0">
                <a:latin typeface="Calibri" panose="020F0502020204030204" pitchFamily="34" charset="0"/>
                <a:cs typeface="Calibri" panose="020F0502020204030204" pitchFamily="34" charset="0"/>
              </a:rPr>
              <a:t> -&gt; ../boot/grub/</a:t>
            </a:r>
            <a:r>
              <a:rPr lang="en-US" sz="2400" dirty="0" err="1">
                <a:latin typeface="Calibri" panose="020F0502020204030204" pitchFamily="34" charset="0"/>
                <a:cs typeface="Calibri" panose="020F0502020204030204" pitchFamily="34" charset="0"/>
              </a:rPr>
              <a:t>grub.conf</a:t>
            </a: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457200" indent="-457200" defTabSz="457200" eaLnBrk="0" fontAlgn="base" hangingPunct="0">
              <a:spcBef>
                <a:spcPct val="0"/>
              </a:spcBef>
              <a:spcAft>
                <a:spcPct val="0"/>
              </a:spcAft>
              <a:buSzPct val="100000"/>
              <a:buFont typeface="+mj-lt"/>
              <a:buAutoNum type="arabicPeriod" startAt="5"/>
            </a:pPr>
            <a:r>
              <a:rPr lang="en-US" sz="2400" dirty="0">
                <a:latin typeface="Calibri" panose="020F0502020204030204" pitchFamily="34" charset="0"/>
                <a:cs typeface="Calibri" panose="020F0502020204030204" pitchFamily="34" charset="0"/>
              </a:rPr>
              <a:t>Note the size of symlink file.</a:t>
            </a:r>
          </a:p>
          <a:p>
            <a:pPr marL="457200" indent="-457200" defTabSz="457200" eaLnBrk="0" fontAlgn="base" hangingPunct="0">
              <a:spcBef>
                <a:spcPct val="0"/>
              </a:spcBef>
              <a:spcAft>
                <a:spcPct val="0"/>
              </a:spcAft>
              <a:buSzPct val="100000"/>
              <a:buFont typeface="+mj-lt"/>
              <a:buAutoNum type="arabicPeriod" startAt="5"/>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-rw-------  1 root </a:t>
            </a:r>
            <a:r>
              <a:rPr lang="en-US" sz="2400" dirty="0" err="1">
                <a:latin typeface="Calibri" panose="020F0502020204030204" pitchFamily="34" charset="0"/>
                <a:cs typeface="Calibri" panose="020F0502020204030204" pitchFamily="34" charset="0"/>
              </a:rPr>
              <a:t>root</a:t>
            </a:r>
            <a:r>
              <a:rPr lang="en-US" sz="2400" dirty="0">
                <a:latin typeface="Calibri" panose="020F0502020204030204" pitchFamily="34" charset="0"/>
                <a:cs typeface="Calibri" panose="020F0502020204030204" pitchFamily="34" charset="0"/>
              </a:rPr>
              <a:t> 966 Jun 29 07:59 /boot/grub/</a:t>
            </a:r>
            <a:r>
              <a:rPr lang="en-US" sz="2400" dirty="0" err="1">
                <a:latin typeface="Calibri" panose="020F0502020204030204" pitchFamily="34" charset="0"/>
                <a:cs typeface="Calibri" panose="020F0502020204030204" pitchFamily="34" charset="0"/>
              </a:rPr>
              <a:t>grub.conf</a:t>
            </a: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lrwxrwxrwx  1 root </a:t>
            </a:r>
            <a:r>
              <a:rPr lang="en-US" sz="2400" dirty="0" err="1">
                <a:latin typeface="Calibri" panose="020F0502020204030204" pitchFamily="34" charset="0"/>
                <a:cs typeface="Calibri" panose="020F0502020204030204" pitchFamily="34" charset="0"/>
              </a:rPr>
              <a:t>root</a:t>
            </a:r>
            <a:r>
              <a:rPr lang="en-US" sz="2400" dirty="0">
                <a:latin typeface="Calibri" panose="020F0502020204030204" pitchFamily="34" charset="0"/>
                <a:cs typeface="Calibri" panose="020F0502020204030204" pitchFamily="34" charset="0"/>
              </a:rPr>
              <a:t> 22 May 14 17:04 /etc/</a:t>
            </a:r>
            <a:r>
              <a:rPr lang="en-US" sz="2400" dirty="0" err="1">
                <a:latin typeface="Calibri" panose="020F0502020204030204" pitchFamily="34" charset="0"/>
                <a:cs typeface="Calibri" panose="020F0502020204030204" pitchFamily="34" charset="0"/>
              </a:rPr>
              <a:t>grub.conf</a:t>
            </a:r>
            <a:r>
              <a:rPr lang="en-US" sz="2400" dirty="0">
                <a:latin typeface="Calibri" panose="020F0502020204030204" pitchFamily="34" charset="0"/>
                <a:cs typeface="Calibri" panose="020F0502020204030204" pitchFamily="34" charset="0"/>
              </a:rPr>
              <a:t> -&gt; ../boot/grub/</a:t>
            </a:r>
            <a:r>
              <a:rPr lang="en-US" sz="2400" dirty="0" err="1">
                <a:latin typeface="Calibri" panose="020F0502020204030204" pitchFamily="34" charset="0"/>
                <a:cs typeface="Calibri" panose="020F0502020204030204" pitchFamily="34" charset="0"/>
              </a:rPr>
              <a:t>grub.conf</a:t>
            </a: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32276 -rw-------  1 root </a:t>
            </a:r>
            <a:r>
              <a:rPr lang="en-US" sz="2400" dirty="0" err="1">
                <a:latin typeface="Calibri" panose="020F0502020204030204" pitchFamily="34" charset="0"/>
                <a:cs typeface="Calibri" panose="020F0502020204030204" pitchFamily="34" charset="0"/>
              </a:rPr>
              <a:t>root</a:t>
            </a:r>
            <a:r>
              <a:rPr lang="en-US" sz="2400" dirty="0">
                <a:latin typeface="Calibri" panose="020F0502020204030204" pitchFamily="34" charset="0"/>
                <a:cs typeface="Calibri" panose="020F0502020204030204" pitchFamily="34" charset="0"/>
              </a:rPr>
              <a:t> 966 Jun 29 07:59 /boot/grub/</a:t>
            </a:r>
            <a:r>
              <a:rPr lang="en-US" sz="2400" dirty="0" err="1">
                <a:latin typeface="Calibri" panose="020F0502020204030204" pitchFamily="34" charset="0"/>
                <a:cs typeface="Calibri" panose="020F0502020204030204" pitchFamily="34" charset="0"/>
              </a:rPr>
              <a:t>grub.conf</a:t>
            </a: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479483 lrwxrwxrwx  1 root </a:t>
            </a:r>
            <a:r>
              <a:rPr lang="en-US" sz="2400" dirty="0" err="1">
                <a:latin typeface="Calibri" panose="020F0502020204030204" pitchFamily="34" charset="0"/>
                <a:cs typeface="Calibri" panose="020F0502020204030204" pitchFamily="34" charset="0"/>
              </a:rPr>
              <a:t>root</a:t>
            </a:r>
            <a:r>
              <a:rPr lang="en-US" sz="2400" dirty="0">
                <a:latin typeface="Calibri" panose="020F0502020204030204" pitchFamily="34" charset="0"/>
                <a:cs typeface="Calibri" panose="020F0502020204030204" pitchFamily="34" charset="0"/>
              </a:rPr>
              <a:t> 22 May 14 17:04 /etc/</a:t>
            </a:r>
            <a:r>
              <a:rPr lang="en-US" sz="2400" dirty="0" err="1">
                <a:latin typeface="Calibri" panose="020F0502020204030204" pitchFamily="34" charset="0"/>
                <a:cs typeface="Calibri" panose="020F0502020204030204" pitchFamily="34" charset="0"/>
              </a:rPr>
              <a:t>grub.conf</a:t>
            </a:r>
            <a:r>
              <a:rPr lang="en-US" sz="2400" dirty="0">
                <a:latin typeface="Calibri" panose="020F0502020204030204" pitchFamily="34" charset="0"/>
                <a:cs typeface="Calibri" panose="020F0502020204030204" pitchFamily="34" charset="0"/>
              </a:rPr>
              <a:t> -&gt; ../boot/grub/</a:t>
            </a:r>
            <a:r>
              <a:rPr lang="en-US" sz="2400" dirty="0" err="1">
                <a:latin typeface="Calibri" panose="020F0502020204030204" pitchFamily="34" charset="0"/>
                <a:cs typeface="Calibri" panose="020F0502020204030204" pitchFamily="34" charset="0"/>
              </a:rPr>
              <a:t>grub.conf</a:t>
            </a: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p:txBody>
      </p:sp>
      <p:sp>
        <p:nvSpPr>
          <p:cNvPr id="2" name="Rectangle 1"/>
          <p:cNvSpPr/>
          <p:nvPr/>
        </p:nvSpPr>
        <p:spPr>
          <a:xfrm>
            <a:off x="3886200" y="1"/>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Link</a:t>
            </a:r>
            <a:endParaRPr lang="en-IN" sz="3600" dirty="0">
              <a:solidFill>
                <a:srgbClr val="FFFFFF"/>
              </a:solidFill>
              <a:latin typeface="Arial" panose="020B0604020202020204" pitchFamily="34" charset="0"/>
            </a:endParaRPr>
          </a:p>
        </p:txBody>
      </p:sp>
    </p:spTree>
    <p:extLst>
      <p:ext uri="{BB962C8B-B14F-4D97-AF65-F5344CB8AC3E}">
        <p14:creationId xmlns:p14="http://schemas.microsoft.com/office/powerpoint/2010/main" val="237616536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EECDEBDF-DD16-40BA-A1D0-DAF44D5A2658}" type="slidenum">
              <a:rPr lang="en-US" sz="1000"/>
              <a:pPr algn="r" defTabSz="457200" eaLnBrk="0" fontAlgn="base" hangingPunct="0">
                <a:spcBef>
                  <a:spcPct val="0"/>
                </a:spcBef>
                <a:spcAft>
                  <a:spcPct val="0"/>
                </a:spcAft>
                <a:buSzPct val="100000"/>
              </a:pPr>
              <a:t>73</a:t>
            </a:fld>
            <a:endParaRPr lang="en-US" sz="1000"/>
          </a:p>
        </p:txBody>
      </p:sp>
      <p:sp>
        <p:nvSpPr>
          <p:cNvPr id="32770" name="Text Box 2"/>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Link</a:t>
            </a:r>
            <a:endParaRPr lang="en-IN" sz="3600" dirty="0">
              <a:solidFill>
                <a:srgbClr val="FFFFFF"/>
              </a:solidFill>
              <a:latin typeface="Arial" panose="020B0604020202020204" pitchFamily="34" charset="0"/>
            </a:endParaRPr>
          </a:p>
        </p:txBody>
      </p:sp>
      <p:sp>
        <p:nvSpPr>
          <p:cNvPr id="32771"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8F91E81C-98DE-43C5-A33F-44A6D55BFA24}" type="slidenum">
              <a:rPr lang="en-US" sz="1000"/>
              <a:pPr algn="r" defTabSz="457200" eaLnBrk="0" fontAlgn="base" hangingPunct="0">
                <a:spcBef>
                  <a:spcPct val="0"/>
                </a:spcBef>
                <a:spcAft>
                  <a:spcPct val="0"/>
                </a:spcAft>
                <a:buSzPct val="100000"/>
              </a:pPr>
              <a:t>73</a:t>
            </a:fld>
            <a:endParaRPr lang="en-US" sz="1000"/>
          </a:p>
        </p:txBody>
      </p:sp>
      <p:sp>
        <p:nvSpPr>
          <p:cNvPr id="32772" name="Text Box 4"/>
          <p:cNvSpPr txBox="1">
            <a:spLocks noChangeArrowheads="1"/>
          </p:cNvSpPr>
          <p:nvPr/>
        </p:nvSpPr>
        <p:spPr bwMode="auto">
          <a:xfrm>
            <a:off x="1524000" y="609601"/>
            <a:ext cx="9144000" cy="6248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marL="457200" indent="-457200" defTabSz="457200" eaLnBrk="0" fontAlgn="base" hangingPunct="0">
              <a:spcBef>
                <a:spcPct val="0"/>
              </a:spcBef>
              <a:spcAft>
                <a:spcPct val="0"/>
              </a:spcAft>
              <a:buSzPct val="100000"/>
              <a:buFont typeface="Times New Roman" panose="02020603050405020304" pitchFamily="18" charset="0"/>
              <a:buAutoNum type="arabicPeriod" startAt="6"/>
            </a:pPr>
            <a:r>
              <a:rPr lang="en-US" sz="2400" dirty="0">
                <a:latin typeface="Calibri" panose="020F0502020204030204" pitchFamily="34" charset="0"/>
                <a:cs typeface="Calibri" panose="020F0502020204030204" pitchFamily="34" charset="0"/>
              </a:rPr>
              <a:t>The size of </a:t>
            </a:r>
            <a:r>
              <a:rPr lang="en-US" sz="2400" dirty="0" err="1">
                <a:latin typeface="Calibri" panose="020F0502020204030204" pitchFamily="34" charset="0"/>
                <a:cs typeface="Calibri" panose="020F0502020204030204" pitchFamily="34" charset="0"/>
              </a:rPr>
              <a:t>symlink</a:t>
            </a:r>
            <a:r>
              <a:rPr lang="en-US" sz="2400" dirty="0">
                <a:latin typeface="Calibri" panose="020F0502020204030204" pitchFamily="34" charset="0"/>
                <a:cs typeface="Calibri" panose="020F0502020204030204" pitchFamily="34" charset="0"/>
              </a:rPr>
              <a:t> is always the number  of characters in the path name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in above case 22 --&gt; indicates 22 characters in a file  </a:t>
            </a: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latin typeface="Calibri" panose="020F0502020204030204" pitchFamily="34" charset="0"/>
                <a:cs typeface="Calibri" panose="020F0502020204030204" pitchFamily="34" charset="0"/>
              </a:rPr>
              <a:t>7.   </a:t>
            </a:r>
            <a:r>
              <a:rPr lang="en-US" sz="2400" dirty="0" err="1">
                <a:latin typeface="Calibri" panose="020F0502020204030204" pitchFamily="34" charset="0"/>
                <a:cs typeface="Calibri" panose="020F0502020204030204" pitchFamily="34" charset="0"/>
              </a:rPr>
              <a:t>symlinks</a:t>
            </a:r>
            <a:r>
              <a:rPr lang="en-US" sz="2400" dirty="0">
                <a:latin typeface="Calibri" panose="020F0502020204030204" pitchFamily="34" charset="0"/>
                <a:cs typeface="Calibri" panose="020F0502020204030204" pitchFamily="34" charset="0"/>
              </a:rPr>
              <a:t> can be made between two directories &amp; partition of same FS .</a:t>
            </a:r>
            <a:endParaRPr lang="en-US" sz="2400" b="1"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b="1" dirty="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24981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12846"/>
            <a:ext cx="9144000" cy="4524315"/>
          </a:xfrm>
          <a:prstGeom prst="rect">
            <a:avLst/>
          </a:prstGeom>
        </p:spPr>
        <p:txBody>
          <a:bodyPr wrap="square">
            <a:spAutoFit/>
          </a:bodyPr>
          <a:lstStyle/>
          <a:p>
            <a:pPr defTabSz="457200" eaLnBrk="0" fontAlgn="base" hangingPunct="0">
              <a:spcBef>
                <a:spcPct val="0"/>
              </a:spcBef>
              <a:spcAft>
                <a:spcPct val="0"/>
              </a:spcAft>
              <a:buSzPct val="100000"/>
            </a:pPr>
            <a:r>
              <a:rPr lang="en-US" sz="2400" b="1" dirty="0">
                <a:solidFill>
                  <a:srgbClr val="000000"/>
                </a:solidFill>
                <a:latin typeface="Calibri" panose="020F0502020204030204" pitchFamily="34" charset="0"/>
                <a:cs typeface="Calibri" panose="020F0502020204030204" pitchFamily="34" charset="0"/>
              </a:rPr>
              <a:t>Hard Links</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 </a:t>
            </a:r>
            <a:r>
              <a:rPr lang="en-US" sz="2400" b="1" dirty="0">
                <a:solidFill>
                  <a:srgbClr val="000000"/>
                </a:solidFill>
                <a:latin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cs typeface="Calibri" panose="020F0502020204030204" pitchFamily="34" charset="0"/>
              </a:rPr>
              <a:t>ln</a:t>
            </a:r>
            <a:r>
              <a:rPr lang="en-US" sz="2400" b="1" dirty="0">
                <a:solidFill>
                  <a:srgbClr val="000000"/>
                </a:solidFill>
                <a:latin typeface="Calibri" panose="020F0502020204030204" pitchFamily="34" charset="0"/>
                <a:cs typeface="Calibri" panose="020F0502020204030204" pitchFamily="34" charset="0"/>
              </a:rPr>
              <a:t> filename [</a:t>
            </a:r>
            <a:r>
              <a:rPr lang="en-US" sz="2400" b="1" dirty="0" err="1">
                <a:solidFill>
                  <a:srgbClr val="000000"/>
                </a:solidFill>
                <a:latin typeface="Calibri" panose="020F0502020204030204" pitchFamily="34" charset="0"/>
                <a:cs typeface="Calibri" panose="020F0502020204030204" pitchFamily="34" charset="0"/>
              </a:rPr>
              <a:t>linkname</a:t>
            </a:r>
            <a:r>
              <a:rPr lang="en-US" sz="2400" b="1" dirty="0">
                <a:solidFill>
                  <a:srgbClr val="000000"/>
                </a:solidFill>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cs typeface="Calibri" panose="020F0502020204030204" pitchFamily="34" charset="0"/>
              </a:rPr>
              <a:t>--&gt; This is known as hard link </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 1&gt; It is possible a file can be hard linked more than one</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cs typeface="Calibri" panose="020F0502020204030204" pitchFamily="34" charset="0"/>
              </a:rPr>
              <a:t>rw</a:t>
            </a:r>
            <a:r>
              <a:rPr lang="en-US" sz="2400" dirty="0">
                <a:solidFill>
                  <a:srgbClr val="000000"/>
                </a:solidFill>
                <a:latin typeface="Calibri" panose="020F0502020204030204" pitchFamily="34" charset="0"/>
                <a:cs typeface="Calibri" panose="020F0502020204030204" pitchFamily="34" charset="0"/>
              </a:rPr>
              <a:t>-r-----  3 root </a:t>
            </a:r>
            <a:r>
              <a:rPr lang="en-US" sz="2400" dirty="0" err="1">
                <a:solidFill>
                  <a:srgbClr val="000000"/>
                </a:solidFill>
                <a:latin typeface="Calibri" panose="020F0502020204030204" pitchFamily="34" charset="0"/>
                <a:cs typeface="Calibri" panose="020F0502020204030204" pitchFamily="34" charset="0"/>
              </a:rPr>
              <a:t>root</a:t>
            </a:r>
            <a:r>
              <a:rPr lang="en-US" sz="2400" dirty="0">
                <a:solidFill>
                  <a:srgbClr val="000000"/>
                </a:solidFill>
                <a:latin typeface="Calibri" panose="020F0502020204030204" pitchFamily="34" charset="0"/>
                <a:cs typeface="Calibri" panose="020F0502020204030204" pitchFamily="34" charset="0"/>
              </a:rPr>
              <a:t> 115438 Jul  1 15:25 </a:t>
            </a:r>
            <a:r>
              <a:rPr lang="en-US" sz="2400" dirty="0" err="1">
                <a:solidFill>
                  <a:srgbClr val="000000"/>
                </a:solidFill>
                <a:latin typeface="Calibri" panose="020F0502020204030204" pitchFamily="34" charset="0"/>
                <a:cs typeface="Calibri" panose="020F0502020204030204" pitchFamily="34" charset="0"/>
              </a:rPr>
              <a:t>squid.conf</a:t>
            </a: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cs typeface="Calibri" panose="020F0502020204030204" pitchFamily="34" charset="0"/>
              </a:rPr>
              <a:t>rw</a:t>
            </a:r>
            <a:r>
              <a:rPr lang="en-US" sz="2400" dirty="0">
                <a:solidFill>
                  <a:srgbClr val="000000"/>
                </a:solidFill>
                <a:latin typeface="Calibri" panose="020F0502020204030204" pitchFamily="34" charset="0"/>
                <a:cs typeface="Calibri" panose="020F0502020204030204" pitchFamily="34" charset="0"/>
              </a:rPr>
              <a:t>-r-----  3 root </a:t>
            </a:r>
            <a:r>
              <a:rPr lang="en-US" sz="2400" dirty="0" err="1">
                <a:solidFill>
                  <a:srgbClr val="000000"/>
                </a:solidFill>
                <a:latin typeface="Calibri" panose="020F0502020204030204" pitchFamily="34" charset="0"/>
                <a:cs typeface="Calibri" panose="020F0502020204030204" pitchFamily="34" charset="0"/>
              </a:rPr>
              <a:t>root</a:t>
            </a:r>
            <a:r>
              <a:rPr lang="en-US" sz="2400" dirty="0">
                <a:solidFill>
                  <a:srgbClr val="000000"/>
                </a:solidFill>
                <a:latin typeface="Calibri" panose="020F0502020204030204" pitchFamily="34" charset="0"/>
                <a:cs typeface="Calibri" panose="020F0502020204030204" pitchFamily="34" charset="0"/>
              </a:rPr>
              <a:t> 115438 Jul  1 15:25 sam2.conf</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1465963 -</a:t>
            </a:r>
            <a:r>
              <a:rPr lang="en-US" sz="2400" dirty="0" err="1">
                <a:solidFill>
                  <a:srgbClr val="000000"/>
                </a:solidFill>
                <a:latin typeface="Calibri" panose="020F0502020204030204" pitchFamily="34" charset="0"/>
                <a:cs typeface="Calibri" panose="020F0502020204030204" pitchFamily="34" charset="0"/>
              </a:rPr>
              <a:t>rw</a:t>
            </a:r>
            <a:r>
              <a:rPr lang="en-US" sz="2400" dirty="0">
                <a:solidFill>
                  <a:srgbClr val="000000"/>
                </a:solidFill>
                <a:latin typeface="Calibri" panose="020F0502020204030204" pitchFamily="34" charset="0"/>
                <a:cs typeface="Calibri" panose="020F0502020204030204" pitchFamily="34" charset="0"/>
              </a:rPr>
              <a:t>-r-----  3 root </a:t>
            </a:r>
            <a:r>
              <a:rPr lang="en-US" sz="2400" dirty="0" err="1">
                <a:solidFill>
                  <a:srgbClr val="000000"/>
                </a:solidFill>
                <a:latin typeface="Calibri" panose="020F0502020204030204" pitchFamily="34" charset="0"/>
                <a:cs typeface="Calibri" panose="020F0502020204030204" pitchFamily="34" charset="0"/>
              </a:rPr>
              <a:t>root</a:t>
            </a:r>
            <a:r>
              <a:rPr lang="en-US" sz="2400" dirty="0">
                <a:solidFill>
                  <a:srgbClr val="000000"/>
                </a:solidFill>
                <a:latin typeface="Calibri" panose="020F0502020204030204" pitchFamily="34" charset="0"/>
                <a:cs typeface="Calibri" panose="020F0502020204030204" pitchFamily="34" charset="0"/>
              </a:rPr>
              <a:t> 115438 Jul  1 15:25 </a:t>
            </a:r>
            <a:r>
              <a:rPr lang="en-US" sz="2400" dirty="0" err="1">
                <a:solidFill>
                  <a:srgbClr val="000000"/>
                </a:solidFill>
                <a:latin typeface="Calibri" panose="020F0502020204030204" pitchFamily="34" charset="0"/>
                <a:cs typeface="Calibri" panose="020F0502020204030204" pitchFamily="34" charset="0"/>
              </a:rPr>
              <a:t>squid.conf</a:t>
            </a: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1465963 -</a:t>
            </a:r>
            <a:r>
              <a:rPr lang="en-US" sz="2400" dirty="0" err="1">
                <a:solidFill>
                  <a:srgbClr val="000000"/>
                </a:solidFill>
                <a:latin typeface="Calibri" panose="020F0502020204030204" pitchFamily="34" charset="0"/>
                <a:cs typeface="Calibri" panose="020F0502020204030204" pitchFamily="34" charset="0"/>
              </a:rPr>
              <a:t>rw</a:t>
            </a:r>
            <a:r>
              <a:rPr lang="en-US" sz="2400" dirty="0">
                <a:solidFill>
                  <a:srgbClr val="000000"/>
                </a:solidFill>
                <a:latin typeface="Calibri" panose="020F0502020204030204" pitchFamily="34" charset="0"/>
                <a:cs typeface="Calibri" panose="020F0502020204030204" pitchFamily="34" charset="0"/>
              </a:rPr>
              <a:t>-r-----  3 root </a:t>
            </a:r>
            <a:r>
              <a:rPr lang="en-US" sz="2400" dirty="0" err="1">
                <a:solidFill>
                  <a:srgbClr val="000000"/>
                </a:solidFill>
                <a:latin typeface="Calibri" panose="020F0502020204030204" pitchFamily="34" charset="0"/>
                <a:cs typeface="Calibri" panose="020F0502020204030204" pitchFamily="34" charset="0"/>
              </a:rPr>
              <a:t>root</a:t>
            </a:r>
            <a:r>
              <a:rPr lang="en-US" sz="2400" dirty="0">
                <a:solidFill>
                  <a:srgbClr val="000000"/>
                </a:solidFill>
                <a:latin typeface="Calibri" panose="020F0502020204030204" pitchFamily="34" charset="0"/>
                <a:cs typeface="Calibri" panose="020F0502020204030204" pitchFamily="34" charset="0"/>
              </a:rPr>
              <a:t> 115438 Jul  1 15:25 sam2.conf</a:t>
            </a: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 </a:t>
            </a:r>
            <a:endParaRPr lang="en-IN" sz="2400" dirty="0">
              <a:solidFill>
                <a:srgbClr val="000000"/>
              </a:solidFill>
              <a:latin typeface="Arial" panose="020B0604020202020204" pitchFamily="34" charset="0"/>
            </a:endParaRPr>
          </a:p>
        </p:txBody>
      </p:sp>
      <p:sp>
        <p:nvSpPr>
          <p:cNvPr id="4" name="Rectangle 3"/>
          <p:cNvSpPr/>
          <p:nvPr/>
        </p:nvSpPr>
        <p:spPr>
          <a:xfrm>
            <a:off x="3886200" y="31125"/>
            <a:ext cx="6781800" cy="64633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Link</a:t>
            </a:r>
            <a:endParaRPr lang="en-IN" sz="3600" dirty="0">
              <a:solidFill>
                <a:srgbClr val="FFFFFF"/>
              </a:solidFill>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4796861"/>
            <a:ext cx="2514599" cy="1844040"/>
          </a:xfrm>
          <a:prstGeom prst="rect">
            <a:avLst/>
          </a:prstGeom>
        </p:spPr>
      </p:pic>
    </p:spTree>
    <p:extLst>
      <p:ext uri="{BB962C8B-B14F-4D97-AF65-F5344CB8AC3E}">
        <p14:creationId xmlns:p14="http://schemas.microsoft.com/office/powerpoint/2010/main" val="39590874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025" y="685800"/>
            <a:ext cx="9144000" cy="3046988"/>
          </a:xfrm>
          <a:prstGeom prst="rect">
            <a:avLst/>
          </a:prstGeom>
        </p:spPr>
        <p:txBody>
          <a:bodyPr wrap="square">
            <a:spAutoFit/>
          </a:bodyPr>
          <a:lstStyle/>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2&gt; All the files will have exact same inode number.</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3&gt; Note that both the files will be treat as regular </a:t>
            </a: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     files.</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5&gt; It doesn't maintain an additional separate file</a:t>
            </a:r>
          </a:p>
          <a:p>
            <a:pPr defTabSz="457200" eaLnBrk="0" fontAlgn="base" hangingPunct="0">
              <a:spcBef>
                <a:spcPct val="0"/>
              </a:spcBef>
              <a:spcAft>
                <a:spcPct val="0"/>
              </a:spcAft>
              <a:buSzPct val="100000"/>
            </a:pPr>
            <a:r>
              <a:rPr lang="en-US" sz="2400" dirty="0">
                <a:solidFill>
                  <a:srgbClr val="000000"/>
                </a:solidFill>
                <a:latin typeface="Calibri" panose="020F0502020204030204" pitchFamily="34" charset="0"/>
                <a:cs typeface="Calibri" panose="020F0502020204030204" pitchFamily="34" charset="0"/>
              </a:rPr>
              <a:t>     type. 	 </a:t>
            </a:r>
          </a:p>
          <a:p>
            <a:pPr defTabSz="457200" eaLnBrk="0" fontAlgn="base" hangingPunct="0">
              <a:spcBef>
                <a:spcPct val="0"/>
              </a:spcBef>
              <a:spcAft>
                <a:spcPct val="0"/>
              </a:spcAft>
              <a:buSzPct val="100000"/>
            </a:pPr>
            <a:endParaRPr lang="en-US" sz="2400" dirty="0">
              <a:solidFill>
                <a:srgbClr val="000000"/>
              </a:solidFill>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Link</a:t>
            </a:r>
            <a:endParaRPr lang="en-IN" sz="3600" dirty="0">
              <a:solidFill>
                <a:srgbClr val="FFFFFF"/>
              </a:solidFill>
              <a:latin typeface="Arial" panose="020B0604020202020204" pitchFamily="34" charset="0"/>
            </a:endParaRPr>
          </a:p>
        </p:txBody>
      </p:sp>
    </p:spTree>
    <p:extLst>
      <p:ext uri="{BB962C8B-B14F-4D97-AF65-F5344CB8AC3E}">
        <p14:creationId xmlns:p14="http://schemas.microsoft.com/office/powerpoint/2010/main" val="560367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10733"/>
            <a:ext cx="4040914"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US" sz="3600" b="1" dirty="0">
                <a:solidFill>
                  <a:srgbClr val="FFFFFF"/>
                </a:solidFill>
                <a:latin typeface="Calibri" panose="020F0502020204030204" pitchFamily="34" charset="0"/>
                <a:cs typeface="Calibri" panose="020F0502020204030204" pitchFamily="34" charset="0"/>
              </a:rPr>
              <a:t>Tar --&gt; Tape Archive </a:t>
            </a:r>
            <a:endParaRPr lang="en-IN" sz="3600" b="1" dirty="0">
              <a:solidFill>
                <a:srgbClr val="FFFFFF"/>
              </a:solidFill>
              <a:latin typeface="Calibri" panose="020F0502020204030204" pitchFamily="34" charset="0"/>
              <a:cs typeface="Calibri" panose="020F0502020204030204" pitchFamily="34" charset="0"/>
            </a:endParaRPr>
          </a:p>
        </p:txBody>
      </p:sp>
      <p:sp>
        <p:nvSpPr>
          <p:cNvPr id="4" name="Rectangle 3"/>
          <p:cNvSpPr/>
          <p:nvPr/>
        </p:nvSpPr>
        <p:spPr>
          <a:xfrm>
            <a:off x="1524000" y="688187"/>
            <a:ext cx="9144000" cy="4154984"/>
          </a:xfrm>
          <a:prstGeom prst="rect">
            <a:avLst/>
          </a:prstGeom>
        </p:spPr>
        <p:txBody>
          <a:bodyPr wrap="square">
            <a:spAutoFit/>
          </a:bodyPr>
          <a:lstStyle/>
          <a:p>
            <a:r>
              <a:rPr lang="nb-NO" sz="2400" dirty="0">
                <a:latin typeface="Calibri" panose="020F0502020204030204" pitchFamily="34" charset="0"/>
                <a:cs typeface="Calibri" panose="020F0502020204030204" pitchFamily="34" charset="0"/>
              </a:rPr>
              <a:t># tar -cvf sam.tar /etc  [To create tar file]</a:t>
            </a:r>
          </a:p>
          <a:p>
            <a:endParaRPr lang="nb-NO" sz="2400" dirty="0">
              <a:latin typeface="Calibri" panose="020F0502020204030204" pitchFamily="34" charset="0"/>
              <a:cs typeface="Calibri" panose="020F0502020204030204" pitchFamily="34" charset="0"/>
            </a:endParaRPr>
          </a:p>
          <a:p>
            <a:r>
              <a:rPr lang="nb-NO" sz="2400" dirty="0">
                <a:latin typeface="Calibri" panose="020F0502020204030204" pitchFamily="34" charset="0"/>
                <a:cs typeface="Calibri" panose="020F0502020204030204" pitchFamily="34" charset="0"/>
              </a:rPr>
              <a:t># tar  cvf sam.tar /etc  [To create tar file]</a:t>
            </a:r>
          </a:p>
          <a:p>
            <a:endParaRPr lang="nb-NO"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tar </a:t>
            </a:r>
            <a:r>
              <a:rPr lang="en-US" sz="2400" dirty="0" err="1">
                <a:latin typeface="Calibri" panose="020F0502020204030204" pitchFamily="34" charset="0"/>
                <a:cs typeface="Calibri" panose="020F0502020204030204" pitchFamily="34" charset="0"/>
              </a:rPr>
              <a:t>cvf</a:t>
            </a:r>
            <a:r>
              <a:rPr lang="en-US" sz="2400" dirty="0">
                <a:latin typeface="Calibri" panose="020F0502020204030204" pitchFamily="34" charset="0"/>
                <a:cs typeface="Calibri" panose="020F0502020204030204" pitchFamily="34" charset="0"/>
              </a:rPr>
              <a:t> /backup/sam1.tar /boot/ [To create tar file]</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Options </a:t>
            </a:r>
          </a:p>
          <a:p>
            <a:r>
              <a:rPr lang="en-US" sz="2400" dirty="0">
                <a:latin typeface="Calibri" panose="020F0502020204030204" pitchFamily="34" charset="0"/>
                <a:cs typeface="Calibri" panose="020F0502020204030204" pitchFamily="34" charset="0"/>
              </a:rPr>
              <a:t>-c ---&gt; create</a:t>
            </a:r>
          </a:p>
          <a:p>
            <a:r>
              <a:rPr lang="en-US" sz="2400" dirty="0">
                <a:latin typeface="Calibri" panose="020F0502020204030204" pitchFamily="34" charset="0"/>
                <a:cs typeface="Calibri" panose="020F0502020204030204" pitchFamily="34" charset="0"/>
              </a:rPr>
              <a:t>-v ---&gt; verbose</a:t>
            </a:r>
          </a:p>
          <a:p>
            <a:r>
              <a:rPr lang="en-US" sz="2400" dirty="0">
                <a:latin typeface="Calibri" panose="020F0502020204030204" pitchFamily="34" charset="0"/>
                <a:cs typeface="Calibri" panose="020F0502020204030204" pitchFamily="34" charset="0"/>
              </a:rPr>
              <a:t>-f ---&gt; filename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1" y="2590800"/>
            <a:ext cx="3876675" cy="3048000"/>
          </a:xfrm>
          <a:prstGeom prst="rect">
            <a:avLst/>
          </a:prstGeom>
        </p:spPr>
      </p:pic>
    </p:spTree>
    <p:extLst>
      <p:ext uri="{BB962C8B-B14F-4D97-AF65-F5344CB8AC3E}">
        <p14:creationId xmlns:p14="http://schemas.microsoft.com/office/powerpoint/2010/main" val="29594058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0"/>
            <a:ext cx="9144000" cy="4154984"/>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 tar  -</a:t>
            </a:r>
            <a:r>
              <a:rPr lang="en-IN" sz="2400" dirty="0" err="1">
                <a:latin typeface="Calibri" panose="020F0502020204030204" pitchFamily="34" charset="0"/>
                <a:cs typeface="Calibri" panose="020F0502020204030204" pitchFamily="34" charset="0"/>
              </a:rPr>
              <a:t>tvf</a:t>
            </a:r>
            <a:r>
              <a:rPr lang="en-IN" sz="2400" dirty="0">
                <a:latin typeface="Calibri" panose="020F0502020204030204" pitchFamily="34" charset="0"/>
                <a:cs typeface="Calibri" panose="020F0502020204030204" pitchFamily="34" charset="0"/>
              </a:rPr>
              <a:t> sam.tar       [To view content of file]</a:t>
            </a:r>
          </a:p>
          <a:p>
            <a:r>
              <a:rPr lang="en-IN" sz="2400" dirty="0">
                <a:latin typeface="Calibri" panose="020F0502020204030204" pitchFamily="34" charset="0"/>
                <a:cs typeface="Calibri" panose="020F0502020204030204" pitchFamily="34" charset="0"/>
              </a:rPr>
              <a:t># tar   </a:t>
            </a:r>
            <a:r>
              <a:rPr lang="en-IN" sz="2400" dirty="0" err="1">
                <a:latin typeface="Calibri" panose="020F0502020204030204" pitchFamily="34" charset="0"/>
                <a:cs typeface="Calibri" panose="020F0502020204030204" pitchFamily="34" charset="0"/>
              </a:rPr>
              <a:t>tvf</a:t>
            </a:r>
            <a:r>
              <a:rPr lang="en-IN" sz="2400" dirty="0">
                <a:latin typeface="Calibri" panose="020F0502020204030204" pitchFamily="34" charset="0"/>
                <a:cs typeface="Calibri" panose="020F0502020204030204" pitchFamily="34" charset="0"/>
              </a:rPr>
              <a:t> sam.tar       [To view content of file]</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tar   -</a:t>
            </a:r>
            <a:r>
              <a:rPr lang="en-IN" sz="2400" dirty="0" err="1">
                <a:latin typeface="Calibri" panose="020F0502020204030204" pitchFamily="34" charset="0"/>
                <a:cs typeface="Calibri" panose="020F0502020204030204" pitchFamily="34" charset="0"/>
              </a:rPr>
              <a:t>xvf</a:t>
            </a:r>
            <a:r>
              <a:rPr lang="en-IN" sz="2400" dirty="0">
                <a:latin typeface="Calibri" panose="020F0502020204030204" pitchFamily="34" charset="0"/>
                <a:cs typeface="Calibri" panose="020F0502020204030204" pitchFamily="34" charset="0"/>
              </a:rPr>
              <a:t> sam.tar       [To extract tar file]</a:t>
            </a:r>
          </a:p>
          <a:p>
            <a:r>
              <a:rPr lang="en-IN" sz="2400" dirty="0">
                <a:latin typeface="Calibri" panose="020F0502020204030204" pitchFamily="34" charset="0"/>
                <a:cs typeface="Calibri" panose="020F0502020204030204" pitchFamily="34" charset="0"/>
              </a:rPr>
              <a:t># tar    </a:t>
            </a:r>
            <a:r>
              <a:rPr lang="en-IN" sz="2400" dirty="0" err="1">
                <a:latin typeface="Calibri" panose="020F0502020204030204" pitchFamily="34" charset="0"/>
                <a:cs typeface="Calibri" panose="020F0502020204030204" pitchFamily="34" charset="0"/>
              </a:rPr>
              <a:t>xvf</a:t>
            </a:r>
            <a:r>
              <a:rPr lang="en-IN" sz="2400" dirty="0">
                <a:latin typeface="Calibri" panose="020F0502020204030204" pitchFamily="34" charset="0"/>
                <a:cs typeface="Calibri" panose="020F0502020204030204" pitchFamily="34" charset="0"/>
              </a:rPr>
              <a:t> sam.tar       [To extract tar file]</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Note : - When you use option [</a:t>
            </a:r>
            <a:r>
              <a:rPr lang="en-IN" sz="2400" dirty="0" err="1">
                <a:latin typeface="Calibri" panose="020F0502020204030204" pitchFamily="34" charset="0"/>
                <a:cs typeface="Calibri" panose="020F0502020204030204" pitchFamily="34" charset="0"/>
              </a:rPr>
              <a:t>xvf</a:t>
            </a:r>
            <a:r>
              <a:rPr lang="en-IN" sz="2400" dirty="0">
                <a:latin typeface="Calibri" panose="020F0502020204030204" pitchFamily="34" charset="0"/>
                <a:cs typeface="Calibri" panose="020F0502020204030204" pitchFamily="34" charset="0"/>
              </a:rPr>
              <a:t>] make sure you need be into destination location</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
        <p:nvSpPr>
          <p:cNvPr id="2" name="Rectangle 1"/>
          <p:cNvSpPr/>
          <p:nvPr/>
        </p:nvSpPr>
        <p:spPr>
          <a:xfrm>
            <a:off x="3886201" y="9419"/>
            <a:ext cx="4230257" cy="646331"/>
          </a:xfrm>
          <a:prstGeom prst="rect">
            <a:avLst/>
          </a:prstGeom>
        </p:spPr>
        <p:txBody>
          <a:bodyPr wrap="square">
            <a:spAutoFit/>
          </a:bodyPr>
          <a:lstStyle/>
          <a:p>
            <a:pPr lvl="0"/>
            <a:r>
              <a:rPr lang="en-US" sz="3600" b="1" dirty="0">
                <a:solidFill>
                  <a:srgbClr val="FFFFFF"/>
                </a:solidFill>
                <a:latin typeface="Calibri" panose="020F0502020204030204" pitchFamily="34" charset="0"/>
                <a:cs typeface="Calibri" panose="020F0502020204030204" pitchFamily="34" charset="0"/>
              </a:rPr>
              <a:t>Tar --&gt; Tape Archive </a:t>
            </a:r>
            <a:endParaRPr lang="en-IN" sz="36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76492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1"/>
            <a:ext cx="9144000" cy="5262979"/>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 tar --append --file=sam.tar  /root/sam.txt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tar </a:t>
            </a:r>
            <a:r>
              <a:rPr lang="en-US" sz="2400" dirty="0" err="1">
                <a:latin typeface="Calibri" panose="020F0502020204030204" pitchFamily="34" charset="0"/>
                <a:cs typeface="Calibri" panose="020F0502020204030204" pitchFamily="34" charset="0"/>
              </a:rPr>
              <a:t>rvf</a:t>
            </a:r>
            <a:r>
              <a:rPr lang="en-US" sz="2400" dirty="0">
                <a:latin typeface="Calibri" panose="020F0502020204030204" pitchFamily="34" charset="0"/>
                <a:cs typeface="Calibri" panose="020F0502020204030204" pitchFamily="34" charset="0"/>
              </a:rPr>
              <a:t> sam.tar /root/sam.txt</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tar -</a:t>
            </a:r>
            <a:r>
              <a:rPr lang="en-IN" sz="2400" dirty="0" err="1">
                <a:latin typeface="Calibri" panose="020F0502020204030204" pitchFamily="34" charset="0"/>
                <a:cs typeface="Calibri" panose="020F0502020204030204" pitchFamily="34" charset="0"/>
              </a:rPr>
              <a:t>cvf</a:t>
            </a:r>
            <a:r>
              <a:rPr lang="en-IN" sz="2400" dirty="0">
                <a:latin typeface="Calibri" panose="020F0502020204030204" pitchFamily="34" charset="0"/>
                <a:cs typeface="Calibri" panose="020F0502020204030204" pitchFamily="34" charset="0"/>
              </a:rPr>
              <a:t> /root/sam.tar   -P             (Retain absolute Path of files ) </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tar -</a:t>
            </a:r>
            <a:r>
              <a:rPr lang="en-IN" sz="2400" dirty="0" err="1">
                <a:latin typeface="Calibri" panose="020F0502020204030204" pitchFamily="34" charset="0"/>
                <a:cs typeface="Calibri" panose="020F0502020204030204" pitchFamily="34" charset="0"/>
              </a:rPr>
              <a:t>xvf</a:t>
            </a:r>
            <a:r>
              <a:rPr lang="en-IN" sz="2400" dirty="0">
                <a:latin typeface="Calibri" panose="020F0502020204030204" pitchFamily="34" charset="0"/>
                <a:cs typeface="Calibri" panose="020F0502020204030204" pitchFamily="34" charset="0"/>
              </a:rPr>
              <a:t> /root/sam.tar   -P             (Extract into absolute Path )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tar --delete --file=sam.tar  root/sam.txt</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Note :- While deleting some files from tar file make sure you define the same </a:t>
            </a:r>
            <a:r>
              <a:rPr lang="en-IN" sz="2400" dirty="0"/>
              <a:t>path &amp; filename which it displays in the output of tar -</a:t>
            </a:r>
            <a:r>
              <a:rPr lang="en-IN" sz="2400" dirty="0" err="1"/>
              <a:t>tvf</a:t>
            </a:r>
            <a:r>
              <a:rPr lang="en-IN" sz="2400" dirty="0"/>
              <a:t>  command</a:t>
            </a:r>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
        <p:nvSpPr>
          <p:cNvPr id="2" name="Rectangle 1"/>
          <p:cNvSpPr/>
          <p:nvPr/>
        </p:nvSpPr>
        <p:spPr>
          <a:xfrm>
            <a:off x="3886201" y="39470"/>
            <a:ext cx="4230257" cy="646331"/>
          </a:xfrm>
          <a:prstGeom prst="rect">
            <a:avLst/>
          </a:prstGeom>
        </p:spPr>
        <p:txBody>
          <a:bodyPr wrap="square">
            <a:spAutoFit/>
          </a:bodyPr>
          <a:lstStyle/>
          <a:p>
            <a:pPr lvl="0"/>
            <a:r>
              <a:rPr lang="en-US" sz="3600" b="1" dirty="0">
                <a:solidFill>
                  <a:srgbClr val="FFFFFF"/>
                </a:solidFill>
                <a:latin typeface="Calibri" panose="020F0502020204030204" pitchFamily="34" charset="0"/>
                <a:cs typeface="Calibri" panose="020F0502020204030204" pitchFamily="34" charset="0"/>
              </a:rPr>
              <a:t>Tar --&gt; Tape Archive </a:t>
            </a:r>
            <a:endParaRPr lang="en-IN" sz="36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3464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025" y="685800"/>
            <a:ext cx="9144000" cy="2308324"/>
          </a:xfrm>
          <a:prstGeom prst="rect">
            <a:avLst/>
          </a:prstGeom>
        </p:spPr>
        <p:txBody>
          <a:bodyPr wrap="square">
            <a:spAutoFit/>
          </a:bodyPr>
          <a:lstStyle/>
          <a:p>
            <a:pPr>
              <a:buClrTx/>
              <a:buFontTx/>
              <a:buNone/>
            </a:pPr>
            <a:r>
              <a:rPr lang="en-IN" sz="2400" b="1" dirty="0">
                <a:latin typeface="Calibri" panose="020F0502020204030204" pitchFamily="34" charset="0"/>
                <a:cs typeface="Calibri" panose="020F0502020204030204" pitchFamily="34" charset="0"/>
              </a:rPr>
              <a:t>DF</a:t>
            </a:r>
          </a:p>
          <a:p>
            <a:pPr>
              <a:buClrTx/>
              <a:buFontTx/>
              <a:buNone/>
            </a:pPr>
            <a:endParaRPr lang="en-IN" sz="2400" dirty="0">
              <a:latin typeface="Calibri" panose="020F0502020204030204" pitchFamily="34" charset="0"/>
              <a:cs typeface="Calibri" panose="020F0502020204030204" pitchFamily="34" charset="0"/>
            </a:endParaRPr>
          </a:p>
          <a:p>
            <a:pPr>
              <a:buClrTx/>
              <a:buFontTx/>
              <a:buNone/>
            </a:pPr>
            <a:r>
              <a:rPr lang="en-IN" sz="2400" dirty="0">
                <a:latin typeface="Calibri" panose="020F0502020204030204" pitchFamily="34" charset="0"/>
                <a:cs typeface="Calibri" panose="020F0502020204030204" pitchFamily="34" charset="0"/>
              </a:rPr>
              <a:t>The </a:t>
            </a:r>
            <a:r>
              <a:rPr lang="en-IN" sz="2400" dirty="0" err="1">
                <a:latin typeface="Calibri" panose="020F0502020204030204" pitchFamily="34" charset="0"/>
                <a:cs typeface="Calibri" panose="020F0502020204030204" pitchFamily="34" charset="0"/>
              </a:rPr>
              <a:t>df</a:t>
            </a:r>
            <a:r>
              <a:rPr lang="en-IN" sz="2400" dirty="0">
                <a:latin typeface="Calibri" panose="020F0502020204030204" pitchFamily="34" charset="0"/>
                <a:cs typeface="Calibri" panose="020F0502020204030204" pitchFamily="34" charset="0"/>
              </a:rPr>
              <a:t> (disk free) program shows you the size, used space, and free</a:t>
            </a:r>
          </a:p>
          <a:p>
            <a:pPr>
              <a:buClrTx/>
              <a:buFontTx/>
              <a:buNone/>
            </a:pPr>
            <a:r>
              <a:rPr lang="en-IN" sz="2400" dirty="0">
                <a:latin typeface="Calibri" panose="020F0502020204030204" pitchFamily="34" charset="0"/>
                <a:cs typeface="Calibri" panose="020F0502020204030204" pitchFamily="34" charset="0"/>
              </a:rPr>
              <a:t>space on a given disk partition. If you supply a file or directory, </a:t>
            </a:r>
            <a:r>
              <a:rPr lang="en-IN" sz="2400" dirty="0" err="1">
                <a:latin typeface="Calibri" panose="020F0502020204030204" pitchFamily="34" charset="0"/>
                <a:cs typeface="Calibri" panose="020F0502020204030204" pitchFamily="34" charset="0"/>
              </a:rPr>
              <a:t>df</a:t>
            </a:r>
            <a:endParaRPr lang="en-IN" sz="2400" dirty="0">
              <a:latin typeface="Calibri" panose="020F0502020204030204" pitchFamily="34" charset="0"/>
              <a:cs typeface="Calibri" panose="020F0502020204030204" pitchFamily="34" charset="0"/>
            </a:endParaRPr>
          </a:p>
          <a:p>
            <a:pPr>
              <a:buClrTx/>
              <a:buFontTx/>
              <a:buNone/>
            </a:pPr>
            <a:r>
              <a:rPr lang="en-IN" sz="2400" dirty="0">
                <a:latin typeface="Calibri" panose="020F0502020204030204" pitchFamily="34" charset="0"/>
                <a:cs typeface="Calibri" panose="020F0502020204030204" pitchFamily="34" charset="0"/>
              </a:rPr>
              <a:t>describes the disk device on which that file or directory resides.</a:t>
            </a:r>
          </a:p>
          <a:p>
            <a:pPr>
              <a:buClrTx/>
              <a:buFontTx/>
              <a:buNone/>
            </a:pPr>
            <a:r>
              <a:rPr lang="en-IN" sz="2400" dirty="0">
                <a:latin typeface="Calibri" panose="020F0502020204030204" pitchFamily="34" charset="0"/>
                <a:cs typeface="Calibri" panose="020F0502020204030204" pitchFamily="34" charset="0"/>
              </a:rPr>
              <a:t>With no arguments, </a:t>
            </a:r>
            <a:r>
              <a:rPr lang="en-IN" sz="2400" dirty="0" err="1">
                <a:latin typeface="Calibri" panose="020F0502020204030204" pitchFamily="34" charset="0"/>
                <a:cs typeface="Calibri" panose="020F0502020204030204" pitchFamily="34" charset="0"/>
              </a:rPr>
              <a:t>df</a:t>
            </a:r>
            <a:r>
              <a:rPr lang="en-IN" sz="2400" dirty="0">
                <a:latin typeface="Calibri" panose="020F0502020204030204" pitchFamily="34" charset="0"/>
                <a:cs typeface="Calibri" panose="020F0502020204030204" pitchFamily="34" charset="0"/>
              </a:rPr>
              <a:t> reports on all mounted filesystems.</a:t>
            </a:r>
            <a:endParaRPr lang="en-US" sz="2400" dirty="0">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3886200" y="0"/>
            <a:ext cx="6781800" cy="646331"/>
          </a:xfrm>
          <a:prstGeom prst="rect">
            <a:avLst/>
          </a:prstGeom>
          <a:extLst/>
        </p:spPr>
        <p:txBody>
          <a:bodyPr wrap="square">
            <a:spAutoFit/>
          </a:bodyPr>
          <a:lstStyle>
            <a:defPPr>
              <a:defRPr lang="en-US"/>
            </a:defPPr>
            <a:lvl1pPr lvl="0">
              <a:defRPr sz="3600" b="1">
                <a:solidFill>
                  <a:srgbClr val="FFFFFF"/>
                </a:solidFill>
                <a:latin typeface="Calibri" panose="020F0502020204030204" pitchFamily="34" charset="0"/>
                <a:cs typeface="Calibri" panose="020F0502020204030204" pitchFamily="34" charset="0"/>
              </a:defRPr>
            </a:lvl1pPr>
          </a:lstStyle>
          <a:p>
            <a:r>
              <a:rPr lang="en-US" dirty="0"/>
              <a:t>Disks and Filesystems</a:t>
            </a:r>
            <a:endParaRPr lang="en-IN" dirty="0"/>
          </a:p>
        </p:txBody>
      </p:sp>
      <p:graphicFrame>
        <p:nvGraphicFramePr>
          <p:cNvPr id="5" name="Object 9"/>
          <p:cNvGraphicFramePr>
            <a:graphicFrameLocks noChangeAspect="1"/>
          </p:cNvGraphicFramePr>
          <p:nvPr>
            <p:extLst/>
          </p:nvPr>
        </p:nvGraphicFramePr>
        <p:xfrm>
          <a:off x="3024925" y="3411416"/>
          <a:ext cx="6172200" cy="3446585"/>
        </p:xfrm>
        <a:graphic>
          <a:graphicData uri="http://schemas.openxmlformats.org/presentationml/2006/ole">
            <mc:AlternateContent xmlns:mc="http://schemas.openxmlformats.org/markup-compatibility/2006">
              <mc:Choice xmlns:v="urn:schemas-microsoft-com:vml" Requires="v">
                <p:oleObj spid="_x0000_s2078" name="Bitmap Image" r:id="rId3" imgW="5372850" imgH="3134162" progId="Paint.Picture">
                  <p:embed/>
                </p:oleObj>
              </mc:Choice>
              <mc:Fallback>
                <p:oleObj name="Bitmap Image" r:id="rId3" imgW="5372850" imgH="31341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925" y="3411416"/>
                        <a:ext cx="6172200" cy="344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4989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1"/>
          <p:cNvSpPr txBox="1">
            <a:spLocks noChangeArrowheads="1"/>
          </p:cNvSpPr>
          <p:nvPr/>
        </p:nvSpPr>
        <p:spPr bwMode="auto">
          <a:xfrm>
            <a:off x="3886200" y="1"/>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62" tIns="45383" rIns="90762" bIns="45383" numCol="1" anchor="ctr" anchorCtr="0" compatLnSpc="1">
            <a:prstTxWarp prst="textNoShape">
              <a:avLst/>
            </a:prstTxWarp>
          </a:bodyPr>
          <a:lst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FFFFFF"/>
                </a:solidFill>
                <a:latin typeface="Trebuchet MS" panose="020B0603020202020204" pitchFamily="34" charset="0"/>
                <a:ea typeface="ＭＳ Ｐゴシック" panose="020B0600070205080204" pitchFamily="34" charset="-128"/>
              </a:defRPr>
            </a:lvl9pPr>
          </a:lstStyle>
          <a:p>
            <a:pPr>
              <a:tabLst>
                <a:tab pos="656650" algn="l"/>
                <a:tab pos="1313299" algn="l"/>
                <a:tab pos="1969949" algn="l"/>
                <a:tab pos="2626599" algn="l"/>
                <a:tab pos="3283248" algn="l"/>
                <a:tab pos="3939898" algn="l"/>
                <a:tab pos="4595108" algn="l"/>
                <a:tab pos="5253198" algn="l"/>
                <a:tab pos="5909847" algn="l"/>
                <a:tab pos="6563617" algn="l"/>
                <a:tab pos="7214506" algn="l"/>
              </a:tabLst>
            </a:pPr>
            <a:r>
              <a:rPr lang="en-GB" dirty="0"/>
              <a:t>Copy and Move Files</a:t>
            </a:r>
          </a:p>
        </p:txBody>
      </p:sp>
      <p:sp>
        <p:nvSpPr>
          <p:cNvPr id="4" name="Rectangle 2"/>
          <p:cNvSpPr txBox="1">
            <a:spLocks noChangeArrowheads="1"/>
          </p:cNvSpPr>
          <p:nvPr/>
        </p:nvSpPr>
        <p:spPr bwMode="auto">
          <a:xfrm>
            <a:off x="2209801" y="1143001"/>
            <a:ext cx="78073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62" tIns="45383" rIns="90762" bIns="45383" numCol="1" anchor="t" anchorCtr="0" compatLnSpc="1">
            <a:prstTxWarp prst="textNoShape">
              <a:avLst/>
            </a:prstTxWarp>
          </a:bodyPr>
          <a:lst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IN" sz="2000" i="1" dirty="0" err="1">
                <a:latin typeface="Calibri" panose="020F0502020204030204" pitchFamily="34" charset="0"/>
                <a:cs typeface="Calibri" panose="020F0502020204030204" pitchFamily="34" charset="0"/>
              </a:rPr>
              <a:t>i</a:t>
            </a:r>
            <a:r>
              <a:rPr lang="en-IN" sz="2000" i="1" dirty="0">
                <a:latin typeface="Calibri" panose="020F0502020204030204" pitchFamily="34" charset="0"/>
                <a:cs typeface="Calibri" panose="020F0502020204030204" pitchFamily="34" charset="0"/>
              </a:rPr>
              <a:t> -- interactive. Prompts you to confirm if the file is going to overwrite a file in your destination. This is a handy option because it can help prevent you from making mistakes.</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IN" sz="2000"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IN" sz="2000" i="1" dirty="0">
                <a:latin typeface="Calibri" panose="020F0502020204030204" pitchFamily="34" charset="0"/>
                <a:cs typeface="Calibri" panose="020F0502020204030204" pitchFamily="34" charset="0"/>
              </a:rPr>
              <a:t>-r -- recursive. Rather than just copying all the files and directories, copies the whole directory tree, subdirectories and all, to another location.</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IN" sz="2000"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IN" sz="2000" i="1" dirty="0">
                <a:latin typeface="Calibri" panose="020F0502020204030204" pitchFamily="34" charset="0"/>
                <a:cs typeface="Calibri" panose="020F0502020204030204" pitchFamily="34" charset="0"/>
              </a:rPr>
              <a:t>-f -- force. Copies without prompting you for confirmation that the file should be overwritten. Unless you're sure you want to force the copy, you probably don't want to make friends with this option right now.</a:t>
            </a: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IN" sz="2000"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r>
              <a:rPr lang="en-IN" sz="2000" i="1" dirty="0">
                <a:latin typeface="Calibri" panose="020F0502020204030204" pitchFamily="34" charset="0"/>
                <a:cs typeface="Calibri" panose="020F0502020204030204" pitchFamily="34" charset="0"/>
              </a:rPr>
              <a:t>-v - verbose. Will show the progress of the files being copied.</a:t>
            </a:r>
            <a:endParaRPr lang="en-GB" sz="2000"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sz="2000" i="1" dirty="0">
              <a:latin typeface="Calibri" panose="020F0502020204030204" pitchFamily="34" charset="0"/>
              <a:cs typeface="Calibri" panose="020F0502020204030204" pitchFamily="34" charset="0"/>
            </a:endParaRPr>
          </a:p>
          <a:p>
            <a:pPr lvl="1">
              <a:tabLst>
                <a:tab pos="656650" algn="l"/>
                <a:tab pos="1313299" algn="l"/>
                <a:tab pos="1969949" algn="l"/>
                <a:tab pos="2626599" algn="l"/>
                <a:tab pos="3283248" algn="l"/>
                <a:tab pos="3939898" algn="l"/>
                <a:tab pos="4595108" algn="l"/>
                <a:tab pos="5253198" algn="l"/>
                <a:tab pos="5909847" algn="l"/>
                <a:tab pos="6563617" algn="l"/>
                <a:tab pos="7214506" algn="l"/>
              </a:tabLst>
            </a:pPr>
            <a:endParaRPr lang="en-GB" sz="2000" dirty="0"/>
          </a:p>
        </p:txBody>
      </p:sp>
    </p:spTree>
    <p:extLst>
      <p:ext uri="{BB962C8B-B14F-4D97-AF65-F5344CB8AC3E}">
        <p14:creationId xmlns:p14="http://schemas.microsoft.com/office/powerpoint/2010/main" val="850113658"/>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025" y="685801"/>
            <a:ext cx="9144000" cy="6370975"/>
          </a:xfrm>
          <a:prstGeom prst="rect">
            <a:avLst/>
          </a:prstGeom>
        </p:spPr>
        <p:txBody>
          <a:bodyPr wrap="square">
            <a:spAutoFit/>
          </a:bodyPr>
          <a:lstStyle/>
          <a:p>
            <a:pPr>
              <a:buClrTx/>
              <a:buFontTx/>
              <a:buNone/>
            </a:pPr>
            <a:r>
              <a:rPr lang="en-IN" sz="2400" b="1" dirty="0">
                <a:latin typeface="Calibri" panose="020F0502020204030204" pitchFamily="34" charset="0"/>
                <a:cs typeface="Calibri" panose="020F0502020204030204" pitchFamily="34" charset="0"/>
              </a:rPr>
              <a:t>mount </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mount [options] device | directory</a:t>
            </a:r>
          </a:p>
          <a:p>
            <a:pPr>
              <a:buClrTx/>
              <a:buFontTx/>
              <a:buNone/>
            </a:pPr>
            <a:r>
              <a:rPr lang="en-IN" sz="2400" dirty="0">
                <a:latin typeface="Calibri" panose="020F0502020204030204" pitchFamily="34" charset="0"/>
                <a:cs typeface="Calibri" panose="020F0502020204030204" pitchFamily="34" charset="0"/>
              </a:rPr>
              <a:t>The mount command makes a partition accessible. Most commonly</a:t>
            </a:r>
          </a:p>
          <a:p>
            <a:pPr>
              <a:buClrTx/>
              <a:buFontTx/>
              <a:buNone/>
            </a:pPr>
            <a:r>
              <a:rPr lang="en-IN" sz="2400" dirty="0">
                <a:latin typeface="Calibri" panose="020F0502020204030204" pitchFamily="34" charset="0"/>
                <a:cs typeface="Calibri" panose="020F0502020204030204" pitchFamily="34" charset="0"/>
              </a:rPr>
              <a:t>it handles disk drives (say, /dev/sda1) and removal media (e.g., USB</a:t>
            </a:r>
          </a:p>
          <a:p>
            <a:pPr>
              <a:buClrTx/>
              <a:buFontTx/>
              <a:buNone/>
            </a:pPr>
            <a:r>
              <a:rPr lang="en-IN" sz="2400" dirty="0">
                <a:latin typeface="Calibri" panose="020F0502020204030204" pitchFamily="34" charset="0"/>
                <a:cs typeface="Calibri" panose="020F0502020204030204" pitchFamily="34" charset="0"/>
              </a:rPr>
              <a:t>keys), making them accessible via an existing directory (say, /</a:t>
            </a:r>
            <a:r>
              <a:rPr lang="en-IN" sz="2400" dirty="0" err="1">
                <a:latin typeface="Calibri" panose="020F0502020204030204" pitchFamily="34" charset="0"/>
                <a:cs typeface="Calibri" panose="020F0502020204030204" pitchFamily="34" charset="0"/>
              </a:rPr>
              <a:t>mnt</a:t>
            </a:r>
            <a:r>
              <a:rPr lang="en-IN" sz="2400" dirty="0">
                <a:latin typeface="Calibri" panose="020F0502020204030204" pitchFamily="34" charset="0"/>
                <a:cs typeface="Calibri" panose="020F0502020204030204" pitchFamily="34" charset="0"/>
              </a:rPr>
              <a:t>/</a:t>
            </a:r>
          </a:p>
          <a:p>
            <a:pPr>
              <a:buClrTx/>
              <a:buFontTx/>
              <a:buNone/>
            </a:pPr>
            <a:r>
              <a:rPr lang="en-IN" sz="2400" dirty="0" err="1">
                <a:latin typeface="Calibri" panose="020F0502020204030204" pitchFamily="34" charset="0"/>
                <a:cs typeface="Calibri" panose="020F0502020204030204" pitchFamily="34" charset="0"/>
              </a:rPr>
              <a:t>mydir</a:t>
            </a:r>
            <a:r>
              <a:rPr lang="en-IN" sz="2400" dirty="0">
                <a:latin typeface="Calibri" panose="020F0502020204030204" pitchFamily="34" charset="0"/>
                <a:cs typeface="Calibri" panose="020F0502020204030204" pitchFamily="34" charset="0"/>
              </a:rPr>
              <a:t>):</a:t>
            </a:r>
          </a:p>
          <a:p>
            <a:pPr>
              <a:buClrTx/>
              <a:buFontTx/>
              <a:buNone/>
            </a:pP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mkdir</a:t>
            </a: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mnt</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mydir</a:t>
            </a: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 ls /</a:t>
            </a:r>
            <a:r>
              <a:rPr lang="en-IN" sz="2400" b="1" dirty="0" err="1">
                <a:latin typeface="Calibri" panose="020F0502020204030204" pitchFamily="34" charset="0"/>
                <a:cs typeface="Calibri" panose="020F0502020204030204" pitchFamily="34" charset="0"/>
              </a:rPr>
              <a:t>mnt</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mydir</a:t>
            </a:r>
            <a:r>
              <a:rPr lang="en-IN" sz="2400" b="1" dirty="0">
                <a:latin typeface="Calibri" panose="020F0502020204030204" pitchFamily="34" charset="0"/>
                <a:cs typeface="Calibri" panose="020F0502020204030204" pitchFamily="34" charset="0"/>
              </a:rPr>
              <a:t> Notice it’s empty</a:t>
            </a:r>
          </a:p>
          <a:p>
            <a:pPr>
              <a:buClrTx/>
              <a:buFontTx/>
              <a:buNone/>
            </a:pPr>
            <a:r>
              <a:rPr lang="en-IN" sz="2400" b="1" dirty="0">
                <a:latin typeface="Calibri" panose="020F0502020204030204" pitchFamily="34" charset="0"/>
                <a:cs typeface="Calibri" panose="020F0502020204030204" pitchFamily="34" charset="0"/>
              </a:rPr>
              <a:t># mount /dev/sda1 /</a:t>
            </a:r>
            <a:r>
              <a:rPr lang="en-IN" sz="2400" b="1" dirty="0" err="1">
                <a:latin typeface="Calibri" panose="020F0502020204030204" pitchFamily="34" charset="0"/>
                <a:cs typeface="Calibri" panose="020F0502020204030204" pitchFamily="34" charset="0"/>
              </a:rPr>
              <a:t>mnt</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mydir</a:t>
            </a: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 ls /</a:t>
            </a:r>
            <a:r>
              <a:rPr lang="en-IN" sz="2400" b="1" dirty="0" err="1">
                <a:latin typeface="Calibri" panose="020F0502020204030204" pitchFamily="34" charset="0"/>
                <a:cs typeface="Calibri" panose="020F0502020204030204" pitchFamily="34" charset="0"/>
              </a:rPr>
              <a:t>mnt</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mydir</a:t>
            </a: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file1 file2 file3 Files on the mounted partition</a:t>
            </a:r>
          </a:p>
          <a:p>
            <a:pPr>
              <a:buClrTx/>
              <a:buFontTx/>
              <a:buNone/>
            </a:pP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df</a:t>
            </a: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mnt</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mydir</a:t>
            </a: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Or </a:t>
            </a:r>
          </a:p>
          <a:p>
            <a:pPr>
              <a:buClrTx/>
              <a:buFontTx/>
              <a:buNone/>
            </a:pP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df</a:t>
            </a:r>
            <a:r>
              <a:rPr lang="en-IN" sz="2400" b="1" dirty="0">
                <a:latin typeface="Calibri" panose="020F0502020204030204" pitchFamily="34" charset="0"/>
                <a:cs typeface="Calibri" panose="020F0502020204030204" pitchFamily="34" charset="0"/>
              </a:rPr>
              <a:t> -h</a:t>
            </a:r>
          </a:p>
          <a:p>
            <a:pPr>
              <a:buClrTx/>
              <a:buFontTx/>
              <a:buNone/>
            </a:pPr>
            <a:r>
              <a:rPr lang="en-IN" sz="2400" b="1" dirty="0">
                <a:latin typeface="Calibri" panose="020F0502020204030204" pitchFamily="34" charset="0"/>
                <a:cs typeface="Calibri" panose="020F0502020204030204" pitchFamily="34" charset="0"/>
              </a:rPr>
              <a:t>Filesystem 1K-blocks Used Available Use% Mounted on</a:t>
            </a:r>
          </a:p>
          <a:p>
            <a:pPr>
              <a:buClrTx/>
              <a:buFontTx/>
              <a:buNone/>
            </a:pPr>
            <a:r>
              <a:rPr lang="en-IN" sz="2400" b="1" dirty="0">
                <a:latin typeface="Calibri" panose="020F0502020204030204" pitchFamily="34" charset="0"/>
                <a:cs typeface="Calibri" panose="020F0502020204030204" pitchFamily="34" charset="0"/>
              </a:rPr>
              <a:t>/dev/sda1 1011928 285744 674780 30% /</a:t>
            </a:r>
            <a:r>
              <a:rPr lang="en-IN" sz="2400" b="1" dirty="0" err="1">
                <a:latin typeface="Calibri" panose="020F0502020204030204" pitchFamily="34" charset="0"/>
                <a:cs typeface="Calibri" panose="020F0502020204030204" pitchFamily="34" charset="0"/>
              </a:rPr>
              <a:t>mnt</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mydir</a:t>
            </a:r>
            <a:endParaRPr lang="en-US" sz="2400" dirty="0">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3886200" y="0"/>
            <a:ext cx="6781800" cy="646331"/>
          </a:xfrm>
          <a:prstGeom prst="rect">
            <a:avLst/>
          </a:prstGeom>
          <a:extLst/>
        </p:spPr>
        <p:txBody>
          <a:bodyPr wrap="square">
            <a:spAutoFit/>
          </a:bodyPr>
          <a:lstStyle>
            <a:defPPr>
              <a:defRPr lang="en-US"/>
            </a:defPPr>
            <a:lvl1pPr lvl="0">
              <a:defRPr sz="3600" b="1">
                <a:solidFill>
                  <a:srgbClr val="FFFFFF"/>
                </a:solidFill>
                <a:latin typeface="Calibri" panose="020F0502020204030204" pitchFamily="34" charset="0"/>
                <a:cs typeface="Calibri" panose="020F0502020204030204" pitchFamily="34" charset="0"/>
              </a:defRPr>
            </a:lvl1pPr>
          </a:lstStyle>
          <a:p>
            <a:r>
              <a:rPr lang="en-US" dirty="0"/>
              <a:t>Disks and Filesystems</a:t>
            </a:r>
            <a:endParaRPr lang="en-IN" dirty="0"/>
          </a:p>
        </p:txBody>
      </p:sp>
    </p:spTree>
    <p:extLst>
      <p:ext uri="{BB962C8B-B14F-4D97-AF65-F5344CB8AC3E}">
        <p14:creationId xmlns:p14="http://schemas.microsoft.com/office/powerpoint/2010/main" val="33802122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025" y="685800"/>
            <a:ext cx="9144000" cy="2677656"/>
          </a:xfrm>
          <a:prstGeom prst="rect">
            <a:avLst/>
          </a:prstGeom>
        </p:spPr>
        <p:txBody>
          <a:bodyPr wrap="square">
            <a:spAutoFit/>
          </a:bodyPr>
          <a:lstStyle/>
          <a:p>
            <a:pPr>
              <a:buClrTx/>
              <a:buFontTx/>
              <a:buNone/>
            </a:pPr>
            <a:r>
              <a:rPr lang="en-IN" sz="2400" b="1" dirty="0">
                <a:latin typeface="Calibri" panose="020F0502020204030204" pitchFamily="34" charset="0"/>
                <a:cs typeface="Calibri" panose="020F0502020204030204" pitchFamily="34" charset="0"/>
              </a:rPr>
              <a:t>mount </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dirty="0">
                <a:latin typeface="Calibri" panose="020F0502020204030204" pitchFamily="34" charset="0"/>
                <a:cs typeface="Calibri" panose="020F0502020204030204" pitchFamily="34" charset="0"/>
              </a:rPr>
              <a:t>mount is run typically by the </a:t>
            </a:r>
            <a:r>
              <a:rPr lang="en-IN" sz="2400" dirty="0" err="1">
                <a:latin typeface="Calibri" panose="020F0502020204030204" pitchFamily="34" charset="0"/>
                <a:cs typeface="Calibri" panose="020F0502020204030204" pitchFamily="34" charset="0"/>
              </a:rPr>
              <a:t>superuser</a:t>
            </a:r>
            <a:r>
              <a:rPr lang="en-IN" sz="2400" dirty="0">
                <a:latin typeface="Calibri" panose="020F0502020204030204" pitchFamily="34" charset="0"/>
                <a:cs typeface="Calibri" panose="020F0502020204030204" pitchFamily="34" charset="0"/>
              </a:rPr>
              <a:t>, but common devices like</a:t>
            </a:r>
          </a:p>
          <a:p>
            <a:pPr>
              <a:buClrTx/>
              <a:buFontTx/>
              <a:buNone/>
            </a:pPr>
            <a:r>
              <a:rPr lang="en-IN" sz="2400" dirty="0">
                <a:latin typeface="Calibri" panose="020F0502020204030204" pitchFamily="34" charset="0"/>
                <a:cs typeface="Calibri" panose="020F0502020204030204" pitchFamily="34" charset="0"/>
              </a:rPr>
              <a:t>USB and CD-ROM drives often can be mounted and unmounted</a:t>
            </a:r>
          </a:p>
          <a:p>
            <a:pPr>
              <a:buClrTx/>
              <a:buFontTx/>
              <a:buNone/>
            </a:pPr>
            <a:r>
              <a:rPr lang="en-IN" sz="2400" dirty="0">
                <a:latin typeface="Calibri" panose="020F0502020204030204" pitchFamily="34" charset="0"/>
                <a:cs typeface="Calibri" panose="020F0502020204030204" pitchFamily="34" charset="0"/>
              </a:rPr>
              <a:t>by any user.</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 mount /media/</a:t>
            </a:r>
            <a:r>
              <a:rPr lang="en-IN" sz="2400" b="1" dirty="0" err="1">
                <a:latin typeface="Calibri" panose="020F0502020204030204" pitchFamily="34" charset="0"/>
                <a:cs typeface="Calibri" panose="020F0502020204030204" pitchFamily="34" charset="0"/>
              </a:rPr>
              <a:t>cdrom</a:t>
            </a:r>
            <a:endParaRPr lang="en-US" sz="2400" dirty="0">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3886200" y="0"/>
            <a:ext cx="6781800" cy="646331"/>
          </a:xfrm>
          <a:prstGeom prst="rect">
            <a:avLst/>
          </a:prstGeom>
          <a:extLst/>
        </p:spPr>
        <p:txBody>
          <a:bodyPr wrap="square">
            <a:spAutoFit/>
          </a:bodyPr>
          <a:lstStyle>
            <a:defPPr>
              <a:defRPr lang="en-US"/>
            </a:defPPr>
            <a:lvl1pPr lvl="0">
              <a:defRPr sz="3600" b="1">
                <a:solidFill>
                  <a:srgbClr val="FFFFFF"/>
                </a:solidFill>
                <a:latin typeface="Calibri" panose="020F0502020204030204" pitchFamily="34" charset="0"/>
                <a:cs typeface="Calibri" panose="020F0502020204030204" pitchFamily="34" charset="0"/>
              </a:defRPr>
            </a:lvl1pPr>
          </a:lstStyle>
          <a:p>
            <a:r>
              <a:rPr lang="en-US" dirty="0"/>
              <a:t>Disks and Filesystems</a:t>
            </a:r>
            <a:endParaRPr lang="en-IN" dirty="0"/>
          </a:p>
        </p:txBody>
      </p:sp>
    </p:spTree>
    <p:extLst>
      <p:ext uri="{BB962C8B-B14F-4D97-AF65-F5344CB8AC3E}">
        <p14:creationId xmlns:p14="http://schemas.microsoft.com/office/powerpoint/2010/main" val="5706809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025" y="685801"/>
            <a:ext cx="9144000" cy="5632311"/>
          </a:xfrm>
          <a:prstGeom prst="rect">
            <a:avLst/>
          </a:prstGeom>
        </p:spPr>
        <p:txBody>
          <a:bodyPr wrap="square">
            <a:spAutoFit/>
          </a:bodyPr>
          <a:lstStyle/>
          <a:p>
            <a:pPr>
              <a:buClrTx/>
              <a:buFontTx/>
              <a:buNone/>
            </a:pPr>
            <a:r>
              <a:rPr lang="en-IN" sz="2400" b="1" dirty="0" err="1">
                <a:latin typeface="Calibri" panose="020F0502020204030204" pitchFamily="34" charset="0"/>
                <a:cs typeface="Calibri" panose="020F0502020204030204" pitchFamily="34" charset="0"/>
              </a:rPr>
              <a:t>umount</a:t>
            </a:r>
            <a:r>
              <a:rPr lang="en-IN" sz="2400" b="1" dirty="0">
                <a:latin typeface="Calibri" panose="020F0502020204030204" pitchFamily="34" charset="0"/>
                <a:cs typeface="Calibri" panose="020F0502020204030204" pitchFamily="34" charset="0"/>
              </a:rPr>
              <a:t> </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b="1" dirty="0" err="1">
                <a:latin typeface="Calibri" panose="020F0502020204030204" pitchFamily="34" charset="0"/>
                <a:cs typeface="Calibri" panose="020F0502020204030204" pitchFamily="34" charset="0"/>
              </a:rPr>
              <a:t>umount</a:t>
            </a:r>
            <a:r>
              <a:rPr lang="en-IN" sz="2400" b="1" dirty="0">
                <a:latin typeface="Calibri" panose="020F0502020204030204" pitchFamily="34" charset="0"/>
                <a:cs typeface="Calibri" panose="020F0502020204030204" pitchFamily="34" charset="0"/>
              </a:rPr>
              <a:t> [options] [device | directory]</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dirty="0" err="1">
                <a:latin typeface="Calibri" panose="020F0502020204030204" pitchFamily="34" charset="0"/>
                <a:cs typeface="Calibri" panose="020F0502020204030204" pitchFamily="34" charset="0"/>
              </a:rPr>
              <a:t>umount</a:t>
            </a:r>
            <a:r>
              <a:rPr lang="en-IN" sz="2400" dirty="0">
                <a:latin typeface="Calibri" panose="020F0502020204030204" pitchFamily="34" charset="0"/>
                <a:cs typeface="Calibri" panose="020F0502020204030204" pitchFamily="34" charset="0"/>
              </a:rPr>
              <a:t> does the opposite of mount: it makes a disk partition unavailable via the filesystem. For instance, if you’ve mounted a</a:t>
            </a:r>
          </a:p>
          <a:p>
            <a:pPr>
              <a:buClrTx/>
              <a:buFontTx/>
              <a:buNone/>
            </a:pPr>
            <a:r>
              <a:rPr lang="en-IN" sz="2400" dirty="0">
                <a:latin typeface="Calibri" panose="020F0502020204030204" pitchFamily="34" charset="0"/>
                <a:cs typeface="Calibri" panose="020F0502020204030204" pitchFamily="34" charset="0"/>
              </a:rPr>
              <a:t>CD-ROM disc, you can’t eject it until it’s </a:t>
            </a:r>
            <a:r>
              <a:rPr lang="en-IN" sz="2400" dirty="0" err="1">
                <a:latin typeface="Calibri" panose="020F0502020204030204" pitchFamily="34" charset="0"/>
                <a:cs typeface="Calibri" panose="020F0502020204030204" pitchFamily="34" charset="0"/>
              </a:rPr>
              <a:t>umounted</a:t>
            </a:r>
            <a:r>
              <a:rPr lang="en-IN" sz="2400" dirty="0">
                <a:latin typeface="Calibri" panose="020F0502020204030204" pitchFamily="34" charset="0"/>
                <a:cs typeface="Calibri" panose="020F0502020204030204" pitchFamily="34" charset="0"/>
              </a:rPr>
              <a:t>:</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umount</a:t>
            </a:r>
            <a:r>
              <a:rPr lang="en-IN" sz="2400" b="1" dirty="0">
                <a:latin typeface="Calibri" panose="020F0502020204030204" pitchFamily="34" charset="0"/>
                <a:cs typeface="Calibri" panose="020F0502020204030204" pitchFamily="34" charset="0"/>
              </a:rPr>
              <a:t> /media/</a:t>
            </a:r>
            <a:r>
              <a:rPr lang="en-IN" sz="2400" b="1" dirty="0" err="1">
                <a:latin typeface="Calibri" panose="020F0502020204030204" pitchFamily="34" charset="0"/>
                <a:cs typeface="Calibri" panose="020F0502020204030204" pitchFamily="34" charset="0"/>
              </a:rPr>
              <a:t>cdrom</a:t>
            </a:r>
            <a:endParaRPr lang="en-IN" sz="2400" b="1" dirty="0">
              <a:latin typeface="Calibri" panose="020F0502020204030204" pitchFamily="34" charset="0"/>
              <a:cs typeface="Calibri" panose="020F0502020204030204" pitchFamily="34" charset="0"/>
            </a:endParaRPr>
          </a:p>
          <a:p>
            <a:pPr>
              <a:buClrTx/>
              <a:buFontTx/>
              <a:buNone/>
            </a:pPr>
            <a:r>
              <a:rPr lang="en-IN" sz="2400" dirty="0">
                <a:latin typeface="Calibri" panose="020F0502020204030204" pitchFamily="34" charset="0"/>
                <a:cs typeface="Calibri" panose="020F0502020204030204" pitchFamily="34" charset="0"/>
              </a:rPr>
              <a:t>Always unmount a removable medium before ejecting it or you risk</a:t>
            </a:r>
          </a:p>
          <a:p>
            <a:pPr>
              <a:buClrTx/>
              <a:buFontTx/>
              <a:buNone/>
            </a:pPr>
            <a:r>
              <a:rPr lang="en-IN" sz="2400" dirty="0">
                <a:latin typeface="Calibri" panose="020F0502020204030204" pitchFamily="34" charset="0"/>
                <a:cs typeface="Calibri" panose="020F0502020204030204" pitchFamily="34" charset="0"/>
              </a:rPr>
              <a:t>damage to its filesystem. To unmount all mounted devices:</a:t>
            </a:r>
          </a:p>
          <a:p>
            <a:pPr>
              <a:buClrTx/>
              <a:buFontTx/>
              <a:buNone/>
            </a:pPr>
            <a:endParaRPr lang="en-IN" sz="2400" b="1" dirty="0">
              <a:latin typeface="Calibri" panose="020F0502020204030204" pitchFamily="34" charset="0"/>
              <a:cs typeface="Calibri" panose="020F0502020204030204" pitchFamily="34" charset="0"/>
            </a:endParaRPr>
          </a:p>
          <a:p>
            <a:pPr>
              <a:buClrTx/>
              <a:buFontTx/>
              <a:buNone/>
            </a:pP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umount</a:t>
            </a:r>
            <a:r>
              <a:rPr lang="en-IN" sz="2400" b="1" dirty="0">
                <a:latin typeface="Calibri" panose="020F0502020204030204" pitchFamily="34" charset="0"/>
                <a:cs typeface="Calibri" panose="020F0502020204030204" pitchFamily="34" charset="0"/>
              </a:rPr>
              <a:t> -a</a:t>
            </a:r>
          </a:p>
          <a:p>
            <a:pPr>
              <a:buClrTx/>
              <a:buFontTx/>
              <a:buNone/>
            </a:pPr>
            <a:r>
              <a:rPr lang="en-IN" sz="2400" dirty="0">
                <a:latin typeface="Calibri" panose="020F0502020204030204" pitchFamily="34" charset="0"/>
                <a:cs typeface="Calibri" panose="020F0502020204030204" pitchFamily="34" charset="0"/>
              </a:rPr>
              <a:t>Don’t unmount a filesystem that’s in use; in fact, the </a:t>
            </a:r>
            <a:r>
              <a:rPr lang="en-IN" sz="2400" dirty="0" err="1">
                <a:latin typeface="Calibri" panose="020F0502020204030204" pitchFamily="34" charset="0"/>
                <a:cs typeface="Calibri" panose="020F0502020204030204" pitchFamily="34" charset="0"/>
              </a:rPr>
              <a:t>umount</a:t>
            </a:r>
            <a:r>
              <a:rPr lang="en-IN" sz="2400" dirty="0">
                <a:latin typeface="Calibri" panose="020F0502020204030204" pitchFamily="34" charset="0"/>
                <a:cs typeface="Calibri" panose="020F0502020204030204" pitchFamily="34" charset="0"/>
              </a:rPr>
              <a:t> command will refuse to do so for safety reasons.</a:t>
            </a:r>
            <a:endParaRPr lang="en-US" sz="2400" dirty="0">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3886200" y="0"/>
            <a:ext cx="6781800" cy="646331"/>
          </a:xfrm>
          <a:prstGeom prst="rect">
            <a:avLst/>
          </a:prstGeom>
          <a:extLst/>
        </p:spPr>
        <p:txBody>
          <a:bodyPr wrap="square">
            <a:spAutoFit/>
          </a:bodyPr>
          <a:lstStyle>
            <a:defPPr>
              <a:defRPr lang="en-US"/>
            </a:defPPr>
            <a:lvl1pPr lvl="0">
              <a:defRPr sz="3600" b="1">
                <a:solidFill>
                  <a:srgbClr val="FFFFFF"/>
                </a:solidFill>
                <a:latin typeface="Calibri" panose="020F0502020204030204" pitchFamily="34" charset="0"/>
                <a:cs typeface="Calibri" panose="020F0502020204030204" pitchFamily="34" charset="0"/>
              </a:defRPr>
            </a:lvl1pPr>
          </a:lstStyle>
          <a:p>
            <a:r>
              <a:rPr lang="en-US" dirty="0"/>
              <a:t>Disks and Filesystems</a:t>
            </a:r>
            <a:endParaRPr lang="en-IN" dirty="0"/>
          </a:p>
        </p:txBody>
      </p:sp>
    </p:spTree>
    <p:extLst>
      <p:ext uri="{BB962C8B-B14F-4D97-AF65-F5344CB8AC3E}">
        <p14:creationId xmlns:p14="http://schemas.microsoft.com/office/powerpoint/2010/main" val="2512734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8686800" cy="3976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38" name="Text Box 2"/>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3600" b="1" dirty="0">
                <a:solidFill>
                  <a:schemeClr val="bg1"/>
                </a:solidFill>
                <a:latin typeface="Calibri" panose="020F0502020204030204" pitchFamily="34" charset="0"/>
                <a:cs typeface="Calibri" panose="020F0502020204030204" pitchFamily="34" charset="0"/>
              </a:rPr>
              <a:t>FSTAB</a:t>
            </a:r>
          </a:p>
        </p:txBody>
      </p:sp>
      <p:sp>
        <p:nvSpPr>
          <p:cNvPr id="2" name="Rectangle 1"/>
          <p:cNvSpPr/>
          <p:nvPr/>
        </p:nvSpPr>
        <p:spPr>
          <a:xfrm>
            <a:off x="1498242" y="645018"/>
            <a:ext cx="9144000" cy="120032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etc</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fstab</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file is used to control what file systems are mounted when the system boots, as well as to supply default values for other file systems that may be mounted manually from time to time</a:t>
            </a:r>
          </a:p>
        </p:txBody>
      </p:sp>
    </p:spTree>
    <p:extLst>
      <p:ext uri="{BB962C8B-B14F-4D97-AF65-F5344CB8AC3E}">
        <p14:creationId xmlns:p14="http://schemas.microsoft.com/office/powerpoint/2010/main" val="365059247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1"/>
            <a:ext cx="9144000" cy="4893647"/>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1st Column :</a:t>
            </a:r>
          </a:p>
          <a:p>
            <a:r>
              <a:rPr lang="en-IN" sz="2400" b="1" dirty="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The first column contains the </a:t>
            </a:r>
            <a:r>
              <a:rPr lang="en-IN" sz="2400" dirty="0" err="1">
                <a:latin typeface="Calibri" panose="020F0502020204030204" pitchFamily="34" charset="0"/>
                <a:cs typeface="Calibri" panose="020F0502020204030204" pitchFamily="34" charset="0"/>
              </a:rPr>
              <a:t>partitions's</a:t>
            </a:r>
            <a:r>
              <a:rPr lang="en-IN" sz="2400" dirty="0">
                <a:latin typeface="Calibri" panose="020F0502020204030204" pitchFamily="34" charset="0"/>
                <a:cs typeface="Calibri" panose="020F0502020204030204" pitchFamily="34" charset="0"/>
              </a:rPr>
              <a:t> label, eg. "LABEL=/boot" or</a:t>
            </a:r>
          </a:p>
          <a:p>
            <a:r>
              <a:rPr lang="en-IN" sz="2400" dirty="0">
                <a:latin typeface="Calibri" panose="020F0502020204030204" pitchFamily="34" charset="0"/>
                <a:cs typeface="Calibri" panose="020F0502020204030204" pitchFamily="34" charset="0"/>
              </a:rPr>
              <a:t>driver's path, eg. "/</a:t>
            </a:r>
            <a:r>
              <a:rPr lang="en-IN" sz="2400" dirty="0" err="1">
                <a:latin typeface="Calibri" panose="020F0502020204030204" pitchFamily="34" charset="0"/>
                <a:cs typeface="Calibri" panose="020F0502020204030204" pitchFamily="34" charset="0"/>
              </a:rPr>
              <a:t>dev</a:t>
            </a:r>
            <a:r>
              <a:rPr lang="en-IN" sz="2400" dirty="0">
                <a:latin typeface="Calibri" panose="020F0502020204030204" pitchFamily="34" charset="0"/>
                <a:cs typeface="Calibri" panose="020F0502020204030204" pitchFamily="34" charset="0"/>
              </a:rPr>
              <a:t>/</a:t>
            </a:r>
            <a:r>
              <a:rPr lang="en-IN" sz="2400" dirty="0" err="1">
                <a:latin typeface="Calibri" panose="020F0502020204030204" pitchFamily="34" charset="0"/>
                <a:cs typeface="Calibri" panose="020F0502020204030204" pitchFamily="34" charset="0"/>
              </a:rPr>
              <a:t>cdrom</a:t>
            </a:r>
            <a:r>
              <a:rPr lang="en-IN" sz="2400" dirty="0">
                <a:latin typeface="Calibri" panose="020F0502020204030204" pitchFamily="34" charset="0"/>
                <a:cs typeface="Calibri" panose="020F0502020204030204" pitchFamily="34" charset="0"/>
              </a:rPr>
              <a:t>". Device driver's path tells the system to</a:t>
            </a:r>
          </a:p>
          <a:p>
            <a:r>
              <a:rPr lang="en-IN" sz="2400" dirty="0">
                <a:latin typeface="Calibri" panose="020F0502020204030204" pitchFamily="34" charset="0"/>
                <a:cs typeface="Calibri" panose="020F0502020204030204" pitchFamily="34" charset="0"/>
              </a:rPr>
              <a:t>mount the device with the mentioned device driver.</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2nd Column :</a:t>
            </a:r>
          </a:p>
          <a:p>
            <a:r>
              <a:rPr lang="en-IN" sz="2400" b="1" dirty="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The second field (</a:t>
            </a:r>
            <a:r>
              <a:rPr lang="en-IN" sz="2400" dirty="0" err="1">
                <a:latin typeface="Calibri" panose="020F0502020204030204" pitchFamily="34" charset="0"/>
                <a:cs typeface="Calibri" panose="020F0502020204030204" pitchFamily="34" charset="0"/>
              </a:rPr>
              <a:t>fs_file</a:t>
            </a:r>
            <a:r>
              <a:rPr lang="en-IN" sz="2400" dirty="0">
                <a:latin typeface="Calibri" panose="020F0502020204030204" pitchFamily="34" charset="0"/>
                <a:cs typeface="Calibri" panose="020F0502020204030204" pitchFamily="34" charset="0"/>
              </a:rPr>
              <a:t>) describes the mount point for the</a:t>
            </a:r>
          </a:p>
          <a:p>
            <a:r>
              <a:rPr lang="en-IN" sz="2400" dirty="0" err="1">
                <a:latin typeface="Calibri" panose="020F0502020204030204" pitchFamily="34" charset="0"/>
                <a:cs typeface="Calibri" panose="020F0502020204030204" pitchFamily="34" charset="0"/>
              </a:rPr>
              <a:t>filesystem.For</a:t>
            </a:r>
            <a:r>
              <a:rPr lang="en-IN" sz="2400" dirty="0">
                <a:latin typeface="Calibri" panose="020F0502020204030204" pitchFamily="34" charset="0"/>
                <a:cs typeface="Calibri" panose="020F0502020204030204" pitchFamily="34" charset="0"/>
              </a:rPr>
              <a:t> swap partitions, this field should be specified as `none'.</a:t>
            </a:r>
          </a:p>
          <a:p>
            <a:r>
              <a:rPr lang="en-IN" sz="2400" dirty="0">
                <a:latin typeface="Calibri" panose="020F0502020204030204" pitchFamily="34" charset="0"/>
                <a:cs typeface="Calibri" panose="020F0502020204030204" pitchFamily="34" charset="0"/>
              </a:rPr>
              <a:t>If the name of the mount point contains spaces these can be escaped as</a:t>
            </a:r>
          </a:p>
          <a:p>
            <a:r>
              <a:rPr lang="en-IN" sz="2400" dirty="0">
                <a:latin typeface="Calibri" panose="020F0502020204030204" pitchFamily="34" charset="0"/>
                <a:cs typeface="Calibri" panose="020F0502020204030204" pitchFamily="34" charset="0"/>
              </a:rPr>
              <a:t>`\040'.</a:t>
            </a:r>
          </a:p>
        </p:txBody>
      </p:sp>
      <p:sp>
        <p:nvSpPr>
          <p:cNvPr id="5" name="Rectangle 4"/>
          <p:cNvSpPr/>
          <p:nvPr/>
        </p:nvSpPr>
        <p:spPr>
          <a:xfrm>
            <a:off x="3886200"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FSTAB</a:t>
            </a:r>
            <a:endParaRPr lang="en-IN" sz="3600" dirty="0"/>
          </a:p>
        </p:txBody>
      </p:sp>
    </p:spTree>
    <p:extLst>
      <p:ext uri="{BB962C8B-B14F-4D97-AF65-F5344CB8AC3E}">
        <p14:creationId xmlns:p14="http://schemas.microsoft.com/office/powerpoint/2010/main" val="22984116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85801"/>
            <a:ext cx="9144000" cy="563231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3rd Column :</a:t>
            </a:r>
          </a:p>
          <a:p>
            <a:r>
              <a:rPr lang="en-IN" sz="2400" b="1" dirty="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The third column in the file specifies the file system type of the</a:t>
            </a:r>
          </a:p>
          <a:p>
            <a:r>
              <a:rPr lang="en-IN" sz="2400" dirty="0">
                <a:latin typeface="Calibri" panose="020F0502020204030204" pitchFamily="34" charset="0"/>
                <a:cs typeface="Calibri" panose="020F0502020204030204" pitchFamily="34" charset="0"/>
              </a:rPr>
              <a:t>device or partition. Many </a:t>
            </a:r>
            <a:r>
              <a:rPr lang="en-IN" sz="2400" dirty="0" err="1">
                <a:latin typeface="Calibri" panose="020F0502020204030204" pitchFamily="34" charset="0"/>
                <a:cs typeface="Calibri" panose="020F0502020204030204" pitchFamily="34" charset="0"/>
              </a:rPr>
              <a:t>diffrent</a:t>
            </a:r>
            <a:r>
              <a:rPr lang="en-IN" sz="2400" dirty="0">
                <a:latin typeface="Calibri" panose="020F0502020204030204" pitchFamily="34" charset="0"/>
                <a:cs typeface="Calibri" panose="020F0502020204030204" pitchFamily="34" charset="0"/>
              </a:rPr>
              <a:t> file systems are supported by Linux and most common ones are,</a:t>
            </a:r>
          </a:p>
          <a:p>
            <a:r>
              <a:rPr lang="en-IN" sz="2400" dirty="0">
                <a:latin typeface="Calibri" panose="020F0502020204030204" pitchFamily="34" charset="0"/>
                <a:cs typeface="Calibri" panose="020F0502020204030204" pitchFamily="34" charset="0"/>
              </a:rPr>
              <a:t>1) </a:t>
            </a:r>
            <a:r>
              <a:rPr lang="en-IN" sz="2400" dirty="0" err="1">
                <a:latin typeface="Calibri" panose="020F0502020204030204" pitchFamily="34" charset="0"/>
                <a:cs typeface="Calibri" panose="020F0502020204030204" pitchFamily="34" charset="0"/>
              </a:rPr>
              <a:t>autofs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2) </a:t>
            </a:r>
            <a:r>
              <a:rPr lang="en-IN" sz="2400" dirty="0" err="1">
                <a:latin typeface="Calibri" panose="020F0502020204030204" pitchFamily="34" charset="0"/>
                <a:cs typeface="Calibri" panose="020F0502020204030204" pitchFamily="34" charset="0"/>
              </a:rPr>
              <a:t>devpts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3) ext2</a:t>
            </a:r>
          </a:p>
          <a:p>
            <a:r>
              <a:rPr lang="en-IN" sz="2400" dirty="0">
                <a:latin typeface="Calibri" panose="020F0502020204030204" pitchFamily="34" charset="0"/>
                <a:cs typeface="Calibri" panose="020F0502020204030204" pitchFamily="34" charset="0"/>
              </a:rPr>
              <a:t>4) ext3</a:t>
            </a:r>
          </a:p>
          <a:p>
            <a:r>
              <a:rPr lang="en-IN" sz="2400" dirty="0">
                <a:latin typeface="Calibri" panose="020F0502020204030204" pitchFamily="34" charset="0"/>
                <a:cs typeface="Calibri" panose="020F0502020204030204" pitchFamily="34" charset="0"/>
              </a:rPr>
              <a:t>5) iso9660</a:t>
            </a:r>
          </a:p>
          <a:p>
            <a:r>
              <a:rPr lang="en-IN" sz="2400" dirty="0">
                <a:latin typeface="Calibri" panose="020F0502020204030204" pitchFamily="34" charset="0"/>
                <a:cs typeface="Calibri" panose="020F0502020204030204" pitchFamily="34" charset="0"/>
              </a:rPr>
              <a:t>6) </a:t>
            </a:r>
            <a:r>
              <a:rPr lang="en-IN" sz="2400" dirty="0" err="1">
                <a:latin typeface="Calibri" panose="020F0502020204030204" pitchFamily="34" charset="0"/>
                <a:cs typeface="Calibri" panose="020F0502020204030204" pitchFamily="34" charset="0"/>
              </a:rPr>
              <a:t>nfs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7) </a:t>
            </a:r>
            <a:r>
              <a:rPr lang="en-IN" sz="2400" dirty="0" err="1">
                <a:latin typeface="Calibri" panose="020F0502020204030204" pitchFamily="34" charset="0"/>
                <a:cs typeface="Calibri" panose="020F0502020204030204" pitchFamily="34" charset="0"/>
              </a:rPr>
              <a:t>Ntfs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8) </a:t>
            </a:r>
            <a:r>
              <a:rPr lang="en-IN" sz="2400" dirty="0" err="1">
                <a:latin typeface="Calibri" panose="020F0502020204030204" pitchFamily="34" charset="0"/>
                <a:cs typeface="Calibri" panose="020F0502020204030204" pitchFamily="34" charset="0"/>
              </a:rPr>
              <a:t>proc</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9) swap</a:t>
            </a:r>
          </a:p>
          <a:p>
            <a:endParaRPr lang="en-IN" sz="2400" dirty="0">
              <a:latin typeface="Calibri" panose="020F0502020204030204" pitchFamily="34" charset="0"/>
              <a:cs typeface="Calibri" panose="020F0502020204030204" pitchFamily="34" charset="0"/>
            </a:endParaRPr>
          </a:p>
        </p:txBody>
      </p:sp>
      <p:sp>
        <p:nvSpPr>
          <p:cNvPr id="4" name="Rectangle 3"/>
          <p:cNvSpPr/>
          <p:nvPr/>
        </p:nvSpPr>
        <p:spPr>
          <a:xfrm>
            <a:off x="3886200" y="-15025"/>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FSTAB</a:t>
            </a:r>
            <a:endParaRPr lang="en-IN"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1" y="2743200"/>
            <a:ext cx="2514599" cy="1844040"/>
          </a:xfrm>
          <a:prstGeom prst="rect">
            <a:avLst/>
          </a:prstGeom>
        </p:spPr>
      </p:pic>
    </p:spTree>
    <p:extLst>
      <p:ext uri="{BB962C8B-B14F-4D97-AF65-F5344CB8AC3E}">
        <p14:creationId xmlns:p14="http://schemas.microsoft.com/office/powerpoint/2010/main" val="28327108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6096" y="609600"/>
            <a:ext cx="9144000" cy="3785652"/>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10) </a:t>
            </a:r>
            <a:r>
              <a:rPr lang="en-IN" sz="2400" dirty="0" err="1">
                <a:latin typeface="Calibri" panose="020F0502020204030204" pitchFamily="34" charset="0"/>
                <a:cs typeface="Calibri" panose="020F0502020204030204" pitchFamily="34" charset="0"/>
              </a:rPr>
              <a:t>tmpfs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11) </a:t>
            </a:r>
            <a:r>
              <a:rPr lang="en-IN" sz="2400" dirty="0" err="1">
                <a:latin typeface="Calibri" panose="020F0502020204030204" pitchFamily="34" charset="0"/>
                <a:cs typeface="Calibri" panose="020F0502020204030204" pitchFamily="34" charset="0"/>
              </a:rPr>
              <a:t>udf</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12) </a:t>
            </a:r>
            <a:r>
              <a:rPr lang="en-IN" sz="2400" dirty="0" err="1">
                <a:latin typeface="Calibri" panose="020F0502020204030204" pitchFamily="34" charset="0"/>
                <a:cs typeface="Calibri" panose="020F0502020204030204" pitchFamily="34" charset="0"/>
              </a:rPr>
              <a:t>ufs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13) </a:t>
            </a:r>
            <a:r>
              <a:rPr lang="en-IN" sz="2400" dirty="0" err="1">
                <a:latin typeface="Calibri" panose="020F0502020204030204" pitchFamily="34" charset="0"/>
                <a:cs typeface="Calibri" panose="020F0502020204030204" pitchFamily="34" charset="0"/>
              </a:rPr>
              <a:t>vfat</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14) </a:t>
            </a:r>
            <a:r>
              <a:rPr lang="en-IN" sz="2400" dirty="0" err="1">
                <a:latin typeface="Calibri" panose="020F0502020204030204" pitchFamily="34" charset="0"/>
                <a:cs typeface="Calibri" panose="020F0502020204030204" pitchFamily="34" charset="0"/>
              </a:rPr>
              <a:t>xfs</a:t>
            </a:r>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If you are not sure of the file system type of the device then set the</a:t>
            </a:r>
          </a:p>
          <a:p>
            <a:r>
              <a:rPr lang="en-IN" sz="2400" dirty="0">
                <a:latin typeface="Calibri" panose="020F0502020204030204" pitchFamily="34" charset="0"/>
                <a:cs typeface="Calibri" panose="020F0502020204030204" pitchFamily="34" charset="0"/>
              </a:rPr>
              <a:t>value to "auto" and the system will itself determine the file system type</a:t>
            </a:r>
          </a:p>
          <a:p>
            <a:r>
              <a:rPr lang="en-IN" sz="2400" dirty="0" err="1">
                <a:latin typeface="Calibri" panose="020F0502020204030204" pitchFamily="34" charset="0"/>
                <a:cs typeface="Calibri" panose="020F0502020204030204" pitchFamily="34" charset="0"/>
              </a:rPr>
              <a:t>andwill</a:t>
            </a:r>
            <a:r>
              <a:rPr lang="en-IN" sz="2400" dirty="0">
                <a:latin typeface="Calibri" panose="020F0502020204030204" pitchFamily="34" charset="0"/>
                <a:cs typeface="Calibri" panose="020F0502020204030204" pitchFamily="34" charset="0"/>
              </a:rPr>
              <a:t> mount the device with that file system.</a:t>
            </a:r>
          </a:p>
        </p:txBody>
      </p:sp>
      <p:sp>
        <p:nvSpPr>
          <p:cNvPr id="4" name="Rectangle 3"/>
          <p:cNvSpPr/>
          <p:nvPr/>
        </p:nvSpPr>
        <p:spPr>
          <a:xfrm>
            <a:off x="3954464" y="12880"/>
            <a:ext cx="6713536"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FSTAB</a:t>
            </a:r>
            <a:endParaRPr lang="en-IN" sz="3600" dirty="0"/>
          </a:p>
        </p:txBody>
      </p:sp>
    </p:spTree>
    <p:extLst>
      <p:ext uri="{BB962C8B-B14F-4D97-AF65-F5344CB8AC3E}">
        <p14:creationId xmlns:p14="http://schemas.microsoft.com/office/powerpoint/2010/main" val="33933907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1"/>
            <a:ext cx="9144000" cy="600164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4th Column :</a:t>
            </a:r>
          </a:p>
          <a:p>
            <a:r>
              <a:rPr lang="en-IN" sz="2400" b="1" dirty="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The fourth column is for permissions to be given to the partition at</a:t>
            </a:r>
          </a:p>
          <a:p>
            <a:r>
              <a:rPr lang="en-IN" sz="2400" dirty="0">
                <a:latin typeface="Calibri" panose="020F0502020204030204" pitchFamily="34" charset="0"/>
                <a:cs typeface="Calibri" panose="020F0502020204030204" pitchFamily="34" charset="0"/>
              </a:rPr>
              <a:t>the</a:t>
            </a:r>
          </a:p>
          <a:p>
            <a:r>
              <a:rPr lang="en-IN" sz="2400" dirty="0">
                <a:latin typeface="Calibri" panose="020F0502020204030204" pitchFamily="34" charset="0"/>
                <a:cs typeface="Calibri" panose="020F0502020204030204" pitchFamily="34" charset="0"/>
              </a:rPr>
              <a:t>time of booting. There are many options which constitutes the forth column.</a:t>
            </a:r>
          </a:p>
          <a:p>
            <a:r>
              <a:rPr lang="en-IN" sz="2400" dirty="0">
                <a:latin typeface="Calibri" panose="020F0502020204030204" pitchFamily="34" charset="0"/>
                <a:cs typeface="Calibri" panose="020F0502020204030204" pitchFamily="34" charset="0"/>
              </a:rPr>
              <a:t>They are as follows : -</a:t>
            </a:r>
          </a:p>
          <a:p>
            <a:r>
              <a:rPr lang="en-IN" sz="2400" dirty="0">
                <a:latin typeface="Calibri" panose="020F0502020204030204" pitchFamily="34" charset="0"/>
                <a:cs typeface="Calibri" panose="020F0502020204030204" pitchFamily="34" charset="0"/>
              </a:rPr>
              <a:t>1) </a:t>
            </a:r>
            <a:r>
              <a:rPr lang="en-IN" sz="2400" b="1" dirty="0" err="1">
                <a:latin typeface="Calibri" panose="020F0502020204030204" pitchFamily="34" charset="0"/>
                <a:cs typeface="Calibri" panose="020F0502020204030204" pitchFamily="34" charset="0"/>
              </a:rPr>
              <a:t>ro</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Read Only</a:t>
            </a:r>
          </a:p>
          <a:p>
            <a:r>
              <a:rPr lang="en-IN" sz="2400" dirty="0">
                <a:latin typeface="Calibri" panose="020F0502020204030204" pitchFamily="34" charset="0"/>
                <a:cs typeface="Calibri" panose="020F0502020204030204" pitchFamily="34" charset="0"/>
              </a:rPr>
              <a:t>2) </a:t>
            </a:r>
            <a:r>
              <a:rPr lang="en-IN" sz="2400" b="1" dirty="0" err="1">
                <a:latin typeface="Calibri" panose="020F0502020204030204" pitchFamily="34" charset="0"/>
                <a:cs typeface="Calibri" panose="020F0502020204030204" pitchFamily="34" charset="0"/>
              </a:rPr>
              <a:t>rw</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Read Write</a:t>
            </a:r>
          </a:p>
          <a:p>
            <a:r>
              <a:rPr lang="en-IN" sz="2400" dirty="0">
                <a:latin typeface="Calibri" panose="020F0502020204030204" pitchFamily="34" charset="0"/>
                <a:cs typeface="Calibri" panose="020F0502020204030204" pitchFamily="34" charset="0"/>
              </a:rPr>
              <a:t>3) </a:t>
            </a:r>
            <a:r>
              <a:rPr lang="en-IN" sz="2400" b="1" dirty="0">
                <a:latin typeface="Calibri" panose="020F0502020204030204" pitchFamily="34" charset="0"/>
                <a:cs typeface="Calibri" panose="020F0502020204030204" pitchFamily="34" charset="0"/>
              </a:rPr>
              <a:t>auto </a:t>
            </a:r>
            <a:r>
              <a:rPr lang="en-IN" sz="2400" dirty="0">
                <a:latin typeface="Calibri" panose="020F0502020204030204" pitchFamily="34" charset="0"/>
                <a:cs typeface="Calibri" panose="020F0502020204030204" pitchFamily="34" charset="0"/>
              </a:rPr>
              <a:t>- Mount on </a:t>
            </a:r>
            <a:r>
              <a:rPr lang="en-IN" sz="2400" dirty="0" err="1">
                <a:latin typeface="Calibri" panose="020F0502020204030204" pitchFamily="34" charset="0"/>
                <a:cs typeface="Calibri" panose="020F0502020204030204" pitchFamily="34" charset="0"/>
              </a:rPr>
              <a:t>startup</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4) </a:t>
            </a:r>
            <a:r>
              <a:rPr lang="en-IN" sz="2400" b="1" dirty="0" err="1">
                <a:latin typeface="Calibri" panose="020F0502020204030204" pitchFamily="34" charset="0"/>
                <a:cs typeface="Calibri" panose="020F0502020204030204" pitchFamily="34" charset="0"/>
              </a:rPr>
              <a:t>noauto</a:t>
            </a:r>
            <a:r>
              <a:rPr lang="en-IN" sz="2400" dirty="0">
                <a:latin typeface="Calibri" panose="020F0502020204030204" pitchFamily="34" charset="0"/>
                <a:cs typeface="Calibri" panose="020F0502020204030204" pitchFamily="34" charset="0"/>
              </a:rPr>
              <a:t>- Do not mount on </a:t>
            </a:r>
            <a:r>
              <a:rPr lang="en-IN" sz="2400" dirty="0" err="1">
                <a:latin typeface="Calibri" panose="020F0502020204030204" pitchFamily="34" charset="0"/>
                <a:cs typeface="Calibri" panose="020F0502020204030204" pitchFamily="34" charset="0"/>
              </a:rPr>
              <a:t>startup</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5) </a:t>
            </a:r>
            <a:r>
              <a:rPr lang="en-IN" sz="2400" b="1" dirty="0">
                <a:latin typeface="Calibri" panose="020F0502020204030204" pitchFamily="34" charset="0"/>
                <a:cs typeface="Calibri" panose="020F0502020204030204" pitchFamily="34" charset="0"/>
              </a:rPr>
              <a:t>user </a:t>
            </a:r>
            <a:r>
              <a:rPr lang="en-IN" sz="2400" dirty="0">
                <a:latin typeface="Calibri" panose="020F0502020204030204" pitchFamily="34" charset="0"/>
                <a:cs typeface="Calibri" panose="020F0502020204030204" pitchFamily="34" charset="0"/>
              </a:rPr>
              <a:t>- Any user can mount, but only </a:t>
            </a:r>
            <a:r>
              <a:rPr lang="en-IN" sz="2400" dirty="0" err="1">
                <a:latin typeface="Calibri" panose="020F0502020204030204" pitchFamily="34" charset="0"/>
                <a:cs typeface="Calibri" panose="020F0502020204030204" pitchFamily="34" charset="0"/>
              </a:rPr>
              <a:t>unmount</a:t>
            </a:r>
            <a:r>
              <a:rPr lang="en-IN" sz="2400" dirty="0">
                <a:latin typeface="Calibri" panose="020F0502020204030204" pitchFamily="34" charset="0"/>
                <a:cs typeface="Calibri" panose="020F0502020204030204" pitchFamily="34" charset="0"/>
              </a:rPr>
              <a:t> device mounted by him</a:t>
            </a:r>
          </a:p>
          <a:p>
            <a:r>
              <a:rPr lang="en-IN" sz="2400" dirty="0">
                <a:latin typeface="Calibri" panose="020F0502020204030204" pitchFamily="34" charset="0"/>
                <a:cs typeface="Calibri" panose="020F0502020204030204" pitchFamily="34" charset="0"/>
              </a:rPr>
              <a:t>6) </a:t>
            </a:r>
            <a:r>
              <a:rPr lang="en-IN" sz="2400" b="1" dirty="0" err="1">
                <a:latin typeface="Calibri" panose="020F0502020204030204" pitchFamily="34" charset="0"/>
                <a:cs typeface="Calibri" panose="020F0502020204030204" pitchFamily="34" charset="0"/>
              </a:rPr>
              <a:t>nouser</a:t>
            </a:r>
            <a:r>
              <a:rPr lang="en-IN" sz="2400" dirty="0">
                <a:latin typeface="Calibri" panose="020F0502020204030204" pitchFamily="34" charset="0"/>
                <a:cs typeface="Calibri" panose="020F0502020204030204" pitchFamily="34" charset="0"/>
              </a:rPr>
              <a:t>- Only root can mount &amp; </a:t>
            </a:r>
            <a:r>
              <a:rPr lang="en-IN" sz="2400" dirty="0" err="1">
                <a:latin typeface="Calibri" panose="020F0502020204030204" pitchFamily="34" charset="0"/>
                <a:cs typeface="Calibri" panose="020F0502020204030204" pitchFamily="34" charset="0"/>
              </a:rPr>
              <a:t>unmount</a:t>
            </a:r>
            <a:r>
              <a:rPr lang="en-IN" sz="2400" dirty="0">
                <a:latin typeface="Calibri" panose="020F0502020204030204" pitchFamily="34" charset="0"/>
                <a:cs typeface="Calibri" panose="020F0502020204030204" pitchFamily="34" charset="0"/>
              </a:rPr>
              <a:t> the device</a:t>
            </a:r>
          </a:p>
          <a:p>
            <a:r>
              <a:rPr lang="en-IN" sz="2400" dirty="0">
                <a:latin typeface="Calibri" panose="020F0502020204030204" pitchFamily="34" charset="0"/>
                <a:cs typeface="Calibri" panose="020F0502020204030204" pitchFamily="34" charset="0"/>
              </a:rPr>
              <a:t>7) </a:t>
            </a:r>
            <a:r>
              <a:rPr lang="en-IN" sz="2400" b="1" dirty="0">
                <a:latin typeface="Calibri" panose="020F0502020204030204" pitchFamily="34" charset="0"/>
                <a:cs typeface="Calibri" panose="020F0502020204030204" pitchFamily="34" charset="0"/>
              </a:rPr>
              <a:t>users </a:t>
            </a:r>
            <a:r>
              <a:rPr lang="en-IN" sz="2400" dirty="0">
                <a:latin typeface="Calibri" panose="020F0502020204030204" pitchFamily="34" charset="0"/>
                <a:cs typeface="Calibri" panose="020F0502020204030204" pitchFamily="34" charset="0"/>
              </a:rPr>
              <a:t>- Every user can mount and also </a:t>
            </a:r>
            <a:r>
              <a:rPr lang="en-IN" sz="2400" dirty="0" err="1">
                <a:latin typeface="Calibri" panose="020F0502020204030204" pitchFamily="34" charset="0"/>
                <a:cs typeface="Calibri" panose="020F0502020204030204" pitchFamily="34" charset="0"/>
              </a:rPr>
              <a:t>unmount</a:t>
            </a:r>
            <a:r>
              <a:rPr lang="en-IN" sz="2400" dirty="0">
                <a:latin typeface="Calibri" panose="020F0502020204030204" pitchFamily="34" charset="0"/>
                <a:cs typeface="Calibri" panose="020F0502020204030204" pitchFamily="34" charset="0"/>
              </a:rPr>
              <a:t> the device mounted by others</a:t>
            </a:r>
          </a:p>
          <a:p>
            <a:r>
              <a:rPr lang="en-IN" sz="2400" dirty="0">
                <a:latin typeface="Calibri" panose="020F0502020204030204" pitchFamily="34" charset="0"/>
                <a:cs typeface="Calibri" panose="020F0502020204030204" pitchFamily="34" charset="0"/>
              </a:rPr>
              <a:t>8) </a:t>
            </a:r>
            <a:r>
              <a:rPr lang="en-IN" sz="2400" b="1" dirty="0">
                <a:latin typeface="Calibri" panose="020F0502020204030204" pitchFamily="34" charset="0"/>
                <a:cs typeface="Calibri" panose="020F0502020204030204" pitchFamily="34" charset="0"/>
              </a:rPr>
              <a:t>owner </a:t>
            </a:r>
            <a:r>
              <a:rPr lang="en-IN" sz="2400" dirty="0">
                <a:latin typeface="Calibri" panose="020F0502020204030204" pitchFamily="34" charset="0"/>
                <a:cs typeface="Calibri" panose="020F0502020204030204" pitchFamily="34" charset="0"/>
              </a:rPr>
              <a:t>- Same as user (above no. 5)</a:t>
            </a:r>
          </a:p>
        </p:txBody>
      </p:sp>
      <p:sp>
        <p:nvSpPr>
          <p:cNvPr id="4" name="Rectangle 3"/>
          <p:cNvSpPr/>
          <p:nvPr/>
        </p:nvSpPr>
        <p:spPr>
          <a:xfrm>
            <a:off x="3886200" y="1"/>
            <a:ext cx="6781800"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FSTAB</a:t>
            </a:r>
            <a:endParaRPr lang="en-IN" sz="3600" dirty="0"/>
          </a:p>
        </p:txBody>
      </p:sp>
    </p:spTree>
    <p:extLst>
      <p:ext uri="{BB962C8B-B14F-4D97-AF65-F5344CB8AC3E}">
        <p14:creationId xmlns:p14="http://schemas.microsoft.com/office/powerpoint/2010/main" val="3474061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19501"/>
            <a:ext cx="9144000" cy="5262979"/>
          </a:xfrm>
          <a:prstGeom prst="rect">
            <a:avLst/>
          </a:prstGeom>
        </p:spPr>
        <p:txBody>
          <a:bodyPr wrap="square">
            <a:spAutoFit/>
          </a:bodyPr>
          <a:lstStyle/>
          <a:p>
            <a:r>
              <a:rPr lang="en-IN" sz="2400" dirty="0">
                <a:latin typeface="Calibri" panose="020F0502020204030204" pitchFamily="34" charset="0"/>
                <a:cs typeface="Calibri" panose="020F0502020204030204" pitchFamily="34" charset="0"/>
              </a:rPr>
              <a:t> 9) </a:t>
            </a:r>
            <a:r>
              <a:rPr lang="en-IN" sz="2400" b="1" dirty="0" err="1">
                <a:latin typeface="Calibri" panose="020F0502020204030204" pitchFamily="34" charset="0"/>
                <a:cs typeface="Calibri" panose="020F0502020204030204" pitchFamily="34" charset="0"/>
              </a:rPr>
              <a:t>dev</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User can use device driver to mount the device</a:t>
            </a:r>
          </a:p>
          <a:p>
            <a:r>
              <a:rPr lang="en-IN" sz="2400" dirty="0">
                <a:latin typeface="Calibri" panose="020F0502020204030204" pitchFamily="34" charset="0"/>
                <a:cs typeface="Calibri" panose="020F0502020204030204" pitchFamily="34" charset="0"/>
              </a:rPr>
              <a:t>10) </a:t>
            </a:r>
            <a:r>
              <a:rPr lang="en-IN" sz="2400" b="1" dirty="0" err="1">
                <a:latin typeface="Calibri" panose="020F0502020204030204" pitchFamily="34" charset="0"/>
                <a:cs typeface="Calibri" panose="020F0502020204030204" pitchFamily="34" charset="0"/>
              </a:rPr>
              <a:t>nodev</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User cannot use device driver to mount the device</a:t>
            </a:r>
          </a:p>
          <a:p>
            <a:r>
              <a:rPr lang="en-IN" sz="2400" dirty="0">
                <a:latin typeface="Calibri" panose="020F0502020204030204" pitchFamily="34" charset="0"/>
                <a:cs typeface="Calibri" panose="020F0502020204030204" pitchFamily="34" charset="0"/>
              </a:rPr>
              <a:t>11) </a:t>
            </a:r>
            <a:r>
              <a:rPr lang="en-IN" sz="2400" b="1" dirty="0">
                <a:latin typeface="Calibri" panose="020F0502020204030204" pitchFamily="34" charset="0"/>
                <a:cs typeface="Calibri" panose="020F0502020204030204" pitchFamily="34" charset="0"/>
              </a:rPr>
              <a:t>exec </a:t>
            </a:r>
            <a:r>
              <a:rPr lang="en-IN" sz="2400" dirty="0">
                <a:latin typeface="Calibri" panose="020F0502020204030204" pitchFamily="34" charset="0"/>
                <a:cs typeface="Calibri" panose="020F0502020204030204" pitchFamily="34" charset="0"/>
              </a:rPr>
              <a:t>- Users can execute binaries on the partition</a:t>
            </a:r>
          </a:p>
          <a:p>
            <a:r>
              <a:rPr lang="en-IN" sz="2400" dirty="0">
                <a:latin typeface="Calibri" panose="020F0502020204030204" pitchFamily="34" charset="0"/>
                <a:cs typeface="Calibri" panose="020F0502020204030204" pitchFamily="34" charset="0"/>
              </a:rPr>
              <a:t>12) </a:t>
            </a:r>
            <a:r>
              <a:rPr lang="en-IN" sz="2400" b="1" dirty="0" err="1">
                <a:latin typeface="Calibri" panose="020F0502020204030204" pitchFamily="34" charset="0"/>
                <a:cs typeface="Calibri" panose="020F0502020204030204" pitchFamily="34" charset="0"/>
              </a:rPr>
              <a:t>noexec</a:t>
            </a:r>
            <a:r>
              <a:rPr lang="en-IN" sz="2400" dirty="0">
                <a:latin typeface="Calibri" panose="020F0502020204030204" pitchFamily="34" charset="0"/>
                <a:cs typeface="Calibri" panose="020F0502020204030204" pitchFamily="34" charset="0"/>
              </a:rPr>
              <a:t>- Users cannot execute binaries on the partition</a:t>
            </a:r>
          </a:p>
          <a:p>
            <a:r>
              <a:rPr lang="en-IN" sz="2400" dirty="0">
                <a:latin typeface="Calibri" panose="020F0502020204030204" pitchFamily="34" charset="0"/>
                <a:cs typeface="Calibri" panose="020F0502020204030204" pitchFamily="34" charset="0"/>
              </a:rPr>
              <a:t>13) </a:t>
            </a:r>
            <a:r>
              <a:rPr lang="en-IN" sz="2400" b="1" dirty="0" err="1">
                <a:latin typeface="Calibri" panose="020F0502020204030204" pitchFamily="34" charset="0"/>
                <a:cs typeface="Calibri" panose="020F0502020204030204" pitchFamily="34" charset="0"/>
              </a:rPr>
              <a:t>async</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Asynchronous, whenever a file is saved it will be first saved</a:t>
            </a:r>
          </a:p>
          <a:p>
            <a:r>
              <a:rPr lang="en-IN" sz="2400" dirty="0">
                <a:latin typeface="Calibri" panose="020F0502020204030204" pitchFamily="34" charset="0"/>
                <a:cs typeface="Calibri" panose="020F0502020204030204" pitchFamily="34" charset="0"/>
              </a:rPr>
              <a:t>in the RAM and after 30 seconds all the queued files will be</a:t>
            </a:r>
          </a:p>
          <a:p>
            <a:r>
              <a:rPr lang="en-IN" sz="2400" dirty="0">
                <a:latin typeface="Calibri" panose="020F0502020204030204" pitchFamily="34" charset="0"/>
                <a:cs typeface="Calibri" panose="020F0502020204030204" pitchFamily="34" charset="0"/>
              </a:rPr>
              <a:t>written on the hard disk</a:t>
            </a:r>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14) </a:t>
            </a:r>
            <a:r>
              <a:rPr lang="en-IN" sz="2400" b="1" dirty="0">
                <a:latin typeface="Calibri" panose="020F0502020204030204" pitchFamily="34" charset="0"/>
                <a:cs typeface="Calibri" panose="020F0502020204030204" pitchFamily="34" charset="0"/>
              </a:rPr>
              <a:t>sync </a:t>
            </a:r>
            <a:r>
              <a:rPr lang="en-IN" sz="2400" dirty="0">
                <a:latin typeface="Calibri" panose="020F0502020204030204" pitchFamily="34" charset="0"/>
                <a:cs typeface="Calibri" panose="020F0502020204030204" pitchFamily="34" charset="0"/>
              </a:rPr>
              <a:t>- Synchronous, whenever a file is saved it will be directly</a:t>
            </a:r>
          </a:p>
          <a:p>
            <a:r>
              <a:rPr lang="en-IN" sz="2400" dirty="0">
                <a:latin typeface="Calibri" panose="020F0502020204030204" pitchFamily="34" charset="0"/>
                <a:cs typeface="Calibri" panose="020F0502020204030204" pitchFamily="34" charset="0"/>
              </a:rPr>
              <a:t>written to the hard disk</a:t>
            </a:r>
          </a:p>
          <a:p>
            <a:r>
              <a:rPr lang="en-IN" sz="2400" dirty="0">
                <a:latin typeface="Calibri" panose="020F0502020204030204" pitchFamily="34" charset="0"/>
                <a:cs typeface="Calibri" panose="020F0502020204030204" pitchFamily="34" charset="0"/>
              </a:rPr>
              <a:t>15) </a:t>
            </a:r>
            <a:r>
              <a:rPr lang="en-IN" sz="2400" b="1" dirty="0" err="1">
                <a:latin typeface="Calibri" panose="020F0502020204030204" pitchFamily="34" charset="0"/>
                <a:cs typeface="Calibri" panose="020F0502020204030204" pitchFamily="34" charset="0"/>
              </a:rPr>
              <a:t>suid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Allow set-user-identifier for the device where users are</a:t>
            </a:r>
          </a:p>
          <a:p>
            <a:r>
              <a:rPr lang="en-IN" sz="2400" dirty="0">
                <a:latin typeface="Calibri" panose="020F0502020204030204" pitchFamily="34" charset="0"/>
                <a:cs typeface="Calibri" panose="020F0502020204030204" pitchFamily="34" charset="0"/>
              </a:rPr>
              <a:t>allowed to run binaries even though they do not have execute</a:t>
            </a:r>
          </a:p>
          <a:p>
            <a:r>
              <a:rPr lang="en-IN" sz="2400" dirty="0">
                <a:latin typeface="Calibri" panose="020F0502020204030204" pitchFamily="34" charset="0"/>
                <a:cs typeface="Calibri" panose="020F0502020204030204" pitchFamily="34" charset="0"/>
              </a:rPr>
              <a:t>permissions. </a:t>
            </a:r>
          </a:p>
          <a:p>
            <a:r>
              <a:rPr lang="en-IN" sz="2400" dirty="0">
                <a:latin typeface="Calibri" panose="020F0502020204030204" pitchFamily="34" charset="0"/>
                <a:cs typeface="Calibri" panose="020F0502020204030204" pitchFamily="34" charset="0"/>
              </a:rPr>
              <a:t>16) </a:t>
            </a:r>
            <a:r>
              <a:rPr lang="en-IN" sz="2400" b="1" dirty="0" err="1">
                <a:latin typeface="Calibri" panose="020F0502020204030204" pitchFamily="34" charset="0"/>
                <a:cs typeface="Calibri" panose="020F0502020204030204" pitchFamily="34" charset="0"/>
              </a:rPr>
              <a:t>nosuid</a:t>
            </a:r>
            <a:r>
              <a:rPr lang="en-IN" sz="2400" dirty="0">
                <a:latin typeface="Calibri" panose="020F0502020204030204" pitchFamily="34" charset="0"/>
                <a:cs typeface="Calibri" panose="020F0502020204030204" pitchFamily="34" charset="0"/>
              </a:rPr>
              <a:t>- Do not allow set-user-identifier</a:t>
            </a:r>
          </a:p>
          <a:p>
            <a:r>
              <a:rPr lang="en-IN" sz="2400" dirty="0">
                <a:latin typeface="Calibri" panose="020F0502020204030204" pitchFamily="34" charset="0"/>
                <a:cs typeface="Calibri" panose="020F0502020204030204" pitchFamily="34" charset="0"/>
              </a:rPr>
              <a:t>17) </a:t>
            </a:r>
            <a:r>
              <a:rPr lang="en-IN" sz="2400" b="1" dirty="0">
                <a:latin typeface="Calibri" panose="020F0502020204030204" pitchFamily="34" charset="0"/>
                <a:cs typeface="Calibri" panose="020F0502020204030204" pitchFamily="34" charset="0"/>
              </a:rPr>
              <a:t>auto, </a:t>
            </a:r>
            <a:r>
              <a:rPr lang="en-IN" sz="2400" b="1" dirty="0" err="1">
                <a:latin typeface="Calibri" panose="020F0502020204030204" pitchFamily="34" charset="0"/>
                <a:cs typeface="Calibri" panose="020F0502020204030204" pitchFamily="34" charset="0"/>
              </a:rPr>
              <a:t>rw</a:t>
            </a: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dev</a:t>
            </a: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async</a:t>
            </a:r>
            <a:r>
              <a:rPr lang="en-IN" sz="2400" b="1" dirty="0">
                <a:latin typeface="Calibri" panose="020F0502020204030204" pitchFamily="34" charset="0"/>
                <a:cs typeface="Calibri" panose="020F0502020204030204" pitchFamily="34" charset="0"/>
              </a:rPr>
              <a:t>, </a:t>
            </a:r>
            <a:r>
              <a:rPr lang="en-IN" sz="2400" b="1" dirty="0" err="1">
                <a:latin typeface="Calibri" panose="020F0502020204030204" pitchFamily="34" charset="0"/>
                <a:cs typeface="Calibri" panose="020F0502020204030204" pitchFamily="34" charset="0"/>
              </a:rPr>
              <a:t>suid</a:t>
            </a:r>
            <a:r>
              <a:rPr lang="en-IN" sz="2400" b="1" dirty="0">
                <a:latin typeface="Calibri" panose="020F0502020204030204" pitchFamily="34" charset="0"/>
                <a:cs typeface="Calibri" panose="020F0502020204030204" pitchFamily="34" charset="0"/>
              </a:rPr>
              <a:t>, exec &amp; </a:t>
            </a:r>
            <a:r>
              <a:rPr lang="en-IN" sz="2400" b="1" dirty="0" err="1">
                <a:latin typeface="Calibri" panose="020F0502020204030204" pitchFamily="34" charset="0"/>
                <a:cs typeface="Calibri" panose="020F0502020204030204" pitchFamily="34" charset="0"/>
              </a:rPr>
              <a:t>nouser</a:t>
            </a:r>
            <a:endParaRPr lang="en-IN" sz="2400" dirty="0">
              <a:latin typeface="Calibri" panose="020F0502020204030204" pitchFamily="34" charset="0"/>
              <a:cs typeface="Calibri" panose="020F0502020204030204" pitchFamily="34" charset="0"/>
            </a:endParaRPr>
          </a:p>
        </p:txBody>
      </p:sp>
      <p:sp>
        <p:nvSpPr>
          <p:cNvPr id="4" name="Rectangle 3"/>
          <p:cNvSpPr/>
          <p:nvPr/>
        </p:nvSpPr>
        <p:spPr>
          <a:xfrm>
            <a:off x="3954464" y="-26831"/>
            <a:ext cx="6713536"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FSTAB</a:t>
            </a:r>
            <a:endParaRPr lang="en-IN" sz="3600" dirty="0"/>
          </a:p>
        </p:txBody>
      </p:sp>
    </p:spTree>
    <p:extLst>
      <p:ext uri="{BB962C8B-B14F-4D97-AF65-F5344CB8AC3E}">
        <p14:creationId xmlns:p14="http://schemas.microsoft.com/office/powerpoint/2010/main" val="7226671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838200"/>
            <a:ext cx="9144000" cy="415498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5th Column :</a:t>
            </a:r>
          </a:p>
          <a:p>
            <a:r>
              <a:rPr lang="en-IN" sz="2400" b="1" dirty="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The 5th column is for backup option. This column contains either 0 or</a:t>
            </a:r>
          </a:p>
          <a:p>
            <a:pPr marL="457200" indent="-457200">
              <a:buAutoNum type="arabicPeriod"/>
            </a:pPr>
            <a:r>
              <a:rPr lang="en-IN" sz="2400" dirty="0">
                <a:latin typeface="Calibri" panose="020F0502020204030204" pitchFamily="34" charset="0"/>
                <a:cs typeface="Calibri" panose="020F0502020204030204" pitchFamily="34" charset="0"/>
              </a:rPr>
              <a:t>Where "0" stands for "NO" and "1" stands for "YES". </a:t>
            </a:r>
          </a:p>
          <a:p>
            <a:pPr marL="457200" indent="-457200">
              <a:buAutoNum type="arabicPeriod"/>
            </a:pPr>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6th Column :</a:t>
            </a:r>
          </a:p>
          <a:p>
            <a:r>
              <a:rPr lang="en-IN" sz="2400" b="1" dirty="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The 6th column is for "</a:t>
            </a:r>
            <a:r>
              <a:rPr lang="en-IN" sz="2400" dirty="0" err="1">
                <a:latin typeface="Calibri" panose="020F0502020204030204" pitchFamily="34" charset="0"/>
                <a:cs typeface="Calibri" panose="020F0502020204030204" pitchFamily="34" charset="0"/>
              </a:rPr>
              <a:t>fsck</a:t>
            </a:r>
            <a:r>
              <a:rPr lang="en-IN" sz="2400" dirty="0">
                <a:latin typeface="Calibri" panose="020F0502020204030204" pitchFamily="34" charset="0"/>
                <a:cs typeface="Calibri" panose="020F0502020204030204" pitchFamily="34" charset="0"/>
              </a:rPr>
              <a:t>" option. </a:t>
            </a:r>
            <a:r>
              <a:rPr lang="en-IN" sz="2400" dirty="0" err="1">
                <a:latin typeface="Calibri" panose="020F0502020204030204" pitchFamily="34" charset="0"/>
                <a:cs typeface="Calibri" panose="020F0502020204030204" pitchFamily="34" charset="0"/>
              </a:rPr>
              <a:t>fsck</a:t>
            </a:r>
            <a:r>
              <a:rPr lang="en-IN" sz="2400" dirty="0">
                <a:latin typeface="Calibri" panose="020F0502020204030204" pitchFamily="34" charset="0"/>
                <a:cs typeface="Calibri" panose="020F0502020204030204" pitchFamily="34" charset="0"/>
              </a:rPr>
              <a:t> stands for file system</a:t>
            </a:r>
          </a:p>
          <a:p>
            <a:r>
              <a:rPr lang="en-IN" sz="2400" dirty="0">
                <a:latin typeface="Calibri" panose="020F0502020204030204" pitchFamily="34" charset="0"/>
                <a:cs typeface="Calibri" panose="020F0502020204030204" pitchFamily="34" charset="0"/>
              </a:rPr>
              <a:t>check. This column defines the order in which the system should scan the partitions on start up.</a:t>
            </a:r>
          </a:p>
          <a:p>
            <a:pPr marL="457200" indent="-457200">
              <a:buAutoNum type="arabicPeriod"/>
            </a:pPr>
            <a:endParaRPr lang="en-IN"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4800600"/>
            <a:ext cx="2514599" cy="1844040"/>
          </a:xfrm>
          <a:prstGeom prst="rect">
            <a:avLst/>
          </a:prstGeom>
        </p:spPr>
      </p:pic>
      <p:sp>
        <p:nvSpPr>
          <p:cNvPr id="6" name="Rectangle 5"/>
          <p:cNvSpPr/>
          <p:nvPr/>
        </p:nvSpPr>
        <p:spPr>
          <a:xfrm>
            <a:off x="3954464" y="1"/>
            <a:ext cx="6713536" cy="646331"/>
          </a:xfrm>
          <a:prstGeom prst="rect">
            <a:avLst/>
          </a:prstGeom>
        </p:spPr>
        <p:txBody>
          <a:bodyPr wrap="square">
            <a:spAutoFit/>
          </a:bodyPr>
          <a:lstStyle/>
          <a:p>
            <a:r>
              <a:rPr lang="en-US" sz="3600" b="1" dirty="0">
                <a:latin typeface="Calibri" panose="020F0502020204030204" pitchFamily="34" charset="0"/>
                <a:cs typeface="Calibri" panose="020F0502020204030204" pitchFamily="34" charset="0"/>
              </a:rPr>
              <a:t>FSTAB</a:t>
            </a:r>
            <a:endParaRPr lang="en-IN" sz="3600" dirty="0"/>
          </a:p>
        </p:txBody>
      </p:sp>
    </p:spTree>
    <p:extLst>
      <p:ext uri="{BB962C8B-B14F-4D97-AF65-F5344CB8AC3E}">
        <p14:creationId xmlns:p14="http://schemas.microsoft.com/office/powerpoint/2010/main" val="3971377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3886200" y="0"/>
            <a:ext cx="678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buFontTx/>
              <a:buNone/>
            </a:pPr>
            <a:r>
              <a:rPr lang="en-US" sz="3600" b="1" dirty="0">
                <a:solidFill>
                  <a:srgbClr val="FFFFFF"/>
                </a:solidFill>
                <a:latin typeface="Calibri" panose="020F0502020204030204" pitchFamily="34" charset="0"/>
                <a:cs typeface="Calibri" panose="020F0502020204030204" pitchFamily="34" charset="0"/>
              </a:rPr>
              <a:t>Remove</a:t>
            </a:r>
          </a:p>
        </p:txBody>
      </p:sp>
      <p:sp>
        <p:nvSpPr>
          <p:cNvPr id="20482" name="Text Box 2"/>
          <p:cNvSpPr txBox="1">
            <a:spLocks noChangeArrowheads="1"/>
          </p:cNvSpPr>
          <p:nvPr/>
        </p:nvSpPr>
        <p:spPr bwMode="auto">
          <a:xfrm>
            <a:off x="1524000" y="609600"/>
            <a:ext cx="91440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2400" dirty="0">
                <a:latin typeface="Calibri" panose="020F0502020204030204" pitchFamily="34" charset="0"/>
                <a:cs typeface="Calibri" panose="020F0502020204030204" pitchFamily="34" charset="0"/>
              </a:rPr>
              <a:t># rm filename    		(To delete a file)</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dirty="0">
                <a:latin typeface="Calibri" panose="020F0502020204030204" pitchFamily="34" charset="0"/>
                <a:cs typeface="Calibri" panose="020F0502020204030204" pitchFamily="34" charset="0"/>
              </a:rPr>
              <a:t># rm file1 file2 file3 	(To delete multiple files)</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dirty="0">
                <a:latin typeface="Calibri" panose="020F0502020204030204" pitchFamily="34" charset="0"/>
                <a:cs typeface="Calibri" panose="020F0502020204030204" pitchFamily="34" charset="0"/>
              </a:rPr>
              <a:t># rmdir dirname 		(To delete a empty folder only)</a:t>
            </a:r>
          </a:p>
          <a:p>
            <a:pPr>
              <a:buClrTx/>
              <a:buFontTx/>
              <a:buNone/>
            </a:pPr>
            <a:r>
              <a:rPr lang="en-US" sz="2400" dirty="0">
                <a:latin typeface="Calibri" panose="020F0502020204030204" pitchFamily="34" charset="0"/>
                <a:cs typeface="Calibri" panose="020F0502020204030204" pitchFamily="34" charset="0"/>
              </a:rPr>
              <a:t>   </a:t>
            </a:r>
          </a:p>
          <a:p>
            <a:pPr>
              <a:buClrTx/>
              <a:buFontTx/>
              <a:buNone/>
            </a:pPr>
            <a:r>
              <a:rPr lang="en-US" sz="2400" dirty="0">
                <a:latin typeface="Calibri" panose="020F0502020204030204" pitchFamily="34" charset="0"/>
                <a:cs typeface="Calibri" panose="020F0502020204030204" pitchFamily="34" charset="0"/>
              </a:rPr>
              <a:t># rm -rfv foldername </a:t>
            </a:r>
          </a:p>
          <a:p>
            <a:pPr>
              <a:buClrTx/>
              <a:buFontTx/>
              <a:buNone/>
            </a:pPr>
            <a:r>
              <a:rPr lang="en-US" sz="2400" dirty="0">
                <a:latin typeface="Calibri" panose="020F0502020204030204" pitchFamily="34" charset="0"/>
                <a:cs typeface="Calibri" panose="020F0502020204030204" pitchFamily="34" charset="0"/>
              </a:rPr>
              <a:t>   						(To delete a folder &amp; it's content recursively &amp; with verbose)</a:t>
            </a:r>
          </a:p>
          <a:p>
            <a:pPr>
              <a:buClrTx/>
              <a:buFontTx/>
              <a:buNone/>
            </a:pPr>
            <a:endParaRPr lang="en-US" sz="2400" dirty="0">
              <a:latin typeface="Calibri" panose="020F0502020204030204" pitchFamily="34" charset="0"/>
              <a:cs typeface="Calibri" panose="020F0502020204030204" pitchFamily="34" charset="0"/>
            </a:endParaRPr>
          </a:p>
          <a:p>
            <a:pPr>
              <a:buClrTx/>
              <a:buFontTx/>
              <a:buNone/>
            </a:pPr>
            <a:r>
              <a:rPr lang="en-US" sz="2400" dirty="0">
                <a:latin typeface="Calibri" panose="020F0502020204030204" pitchFamily="34" charset="0"/>
                <a:cs typeface="Calibri" panose="020F0502020204030204" pitchFamily="34" charset="0"/>
              </a:rPr>
              <a:t>    -r = recursive</a:t>
            </a:r>
          </a:p>
          <a:p>
            <a:pPr>
              <a:buClrTx/>
              <a:buFontTx/>
              <a:buNone/>
            </a:pPr>
            <a:r>
              <a:rPr lang="en-US" sz="2400" dirty="0">
                <a:latin typeface="Calibri" panose="020F0502020204030204" pitchFamily="34" charset="0"/>
                <a:cs typeface="Calibri" panose="020F0502020204030204" pitchFamily="34" charset="0"/>
              </a:rPr>
              <a:t>    -f = forcefully</a:t>
            </a:r>
          </a:p>
          <a:p>
            <a:pPr>
              <a:buClrTx/>
              <a:buFontTx/>
              <a:buNone/>
            </a:pPr>
            <a:r>
              <a:rPr lang="en-US" sz="2400" dirty="0">
                <a:latin typeface="Calibri" panose="020F0502020204030204" pitchFamily="34" charset="0"/>
                <a:cs typeface="Calibri" panose="020F0502020204030204" pitchFamily="34" charset="0"/>
              </a:rPr>
              <a:t>    -v = Verbose</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1" y="3886200"/>
            <a:ext cx="2514599" cy="1844040"/>
          </a:xfrm>
          <a:prstGeom prst="rect">
            <a:avLst/>
          </a:prstGeom>
        </p:spPr>
      </p:pic>
    </p:spTree>
    <p:extLst>
      <p:ext uri="{BB962C8B-B14F-4D97-AF65-F5344CB8AC3E}">
        <p14:creationId xmlns:p14="http://schemas.microsoft.com/office/powerpoint/2010/main" val="4112623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3889376" y="7938"/>
            <a:ext cx="6778625"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sz="3600" b="1" dirty="0" err="1">
                <a:solidFill>
                  <a:srgbClr val="FFFFFF"/>
                </a:solidFill>
                <a:latin typeface="Calibri" panose="020F0502020204030204" pitchFamily="34" charset="0"/>
                <a:cs typeface="Calibri" panose="020F0502020204030204" pitchFamily="34" charset="0"/>
              </a:rPr>
              <a:t>Dmesg</a:t>
            </a:r>
            <a:endParaRPr lang="en-US" sz="3600" b="1" dirty="0">
              <a:solidFill>
                <a:srgbClr val="FFFFFF"/>
              </a:solidFill>
              <a:latin typeface="Calibri" panose="020F0502020204030204" pitchFamily="34" charset="0"/>
              <a:cs typeface="Calibri" panose="020F0502020204030204" pitchFamily="34" charset="0"/>
            </a:endParaRPr>
          </a:p>
        </p:txBody>
      </p:sp>
      <p:sp>
        <p:nvSpPr>
          <p:cNvPr id="40962" name="Text Box 2"/>
          <p:cNvSpPr txBox="1">
            <a:spLocks noChangeArrowheads="1"/>
          </p:cNvSpPr>
          <p:nvPr/>
        </p:nvSpPr>
        <p:spPr bwMode="auto">
          <a:xfrm>
            <a:off x="1514476" y="900114"/>
            <a:ext cx="892492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dirty="0"/>
              <a:t>The </a:t>
            </a:r>
            <a:r>
              <a:rPr lang="en-US" dirty="0" err="1"/>
              <a:t>dmesg</a:t>
            </a:r>
            <a:r>
              <a:rPr lang="en-US" dirty="0"/>
              <a:t> command is used to write the kernel messages in Linux and other</a:t>
            </a:r>
          </a:p>
          <a:p>
            <a:pPr>
              <a:buClrTx/>
              <a:buFontTx/>
              <a:buNone/>
            </a:pPr>
            <a:r>
              <a:rPr lang="en-US" dirty="0"/>
              <a:t>Unix-like operating systems to standard output</a:t>
            </a:r>
          </a:p>
        </p:txBody>
      </p:sp>
      <p:sp>
        <p:nvSpPr>
          <p:cNvPr id="40963" name="Text Box 3"/>
          <p:cNvSpPr txBox="1">
            <a:spLocks noChangeArrowheads="1"/>
          </p:cNvSpPr>
          <p:nvPr/>
        </p:nvSpPr>
        <p:spPr bwMode="auto">
          <a:xfrm>
            <a:off x="1636714" y="1890714"/>
            <a:ext cx="217328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t>Its basic syntax is</a:t>
            </a:r>
          </a:p>
        </p:txBody>
      </p:sp>
      <p:sp>
        <p:nvSpPr>
          <p:cNvPr id="40964" name="Text Box 4"/>
          <p:cNvSpPr txBox="1">
            <a:spLocks noChangeArrowheads="1"/>
          </p:cNvSpPr>
          <p:nvPr/>
        </p:nvSpPr>
        <p:spPr bwMode="auto">
          <a:xfrm>
            <a:off x="3889376" y="1890714"/>
            <a:ext cx="197802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t>dmesg [options]</a:t>
            </a:r>
          </a:p>
        </p:txBody>
      </p:sp>
      <p:sp>
        <p:nvSpPr>
          <p:cNvPr id="40965" name="Text Box 5"/>
          <p:cNvSpPr txBox="1">
            <a:spLocks noChangeArrowheads="1"/>
          </p:cNvSpPr>
          <p:nvPr/>
        </p:nvSpPr>
        <p:spPr bwMode="auto">
          <a:xfrm>
            <a:off x="1752600" y="2576514"/>
            <a:ext cx="235585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dirty="0" err="1"/>
              <a:t>dmesg</a:t>
            </a:r>
            <a:r>
              <a:rPr lang="en-US" dirty="0"/>
              <a:t> | grep -</a:t>
            </a:r>
            <a:r>
              <a:rPr lang="en-US" dirty="0" err="1"/>
              <a:t>i</a:t>
            </a:r>
            <a:r>
              <a:rPr lang="en-US" dirty="0"/>
              <a:t> </a:t>
            </a:r>
            <a:r>
              <a:rPr lang="en-US" dirty="0" err="1"/>
              <a:t>usb</a:t>
            </a:r>
            <a:endParaRPr lang="en-US" dirty="0"/>
          </a:p>
        </p:txBody>
      </p:sp>
      <p:sp>
        <p:nvSpPr>
          <p:cNvPr id="40966" name="Text Box 6"/>
          <p:cNvSpPr txBox="1">
            <a:spLocks noChangeArrowheads="1"/>
          </p:cNvSpPr>
          <p:nvPr/>
        </p:nvSpPr>
        <p:spPr bwMode="auto">
          <a:xfrm>
            <a:off x="1752600" y="3033714"/>
            <a:ext cx="221138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dirty="0" err="1"/>
              <a:t>dmesg</a:t>
            </a:r>
            <a:r>
              <a:rPr lang="en-US" dirty="0"/>
              <a:t> | grep -</a:t>
            </a:r>
            <a:r>
              <a:rPr lang="en-US" dirty="0" err="1"/>
              <a:t>i</a:t>
            </a:r>
            <a:r>
              <a:rPr lang="en-US" dirty="0"/>
              <a:t> </a:t>
            </a:r>
            <a:r>
              <a:rPr lang="en-US" dirty="0" err="1"/>
              <a:t>tty</a:t>
            </a:r>
            <a:endParaRPr lang="en-US" dirty="0"/>
          </a:p>
        </p:txBody>
      </p:sp>
      <p:sp>
        <p:nvSpPr>
          <p:cNvPr id="40967" name="Text Box 7"/>
          <p:cNvSpPr txBox="1">
            <a:spLocks noChangeArrowheads="1"/>
          </p:cNvSpPr>
          <p:nvPr/>
        </p:nvSpPr>
        <p:spPr bwMode="auto">
          <a:xfrm>
            <a:off x="1752600" y="3490914"/>
            <a:ext cx="286385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dirty="0" err="1"/>
              <a:t>dmesg</a:t>
            </a:r>
            <a:r>
              <a:rPr lang="en-US" dirty="0"/>
              <a:t> | grep -</a:t>
            </a:r>
            <a:r>
              <a:rPr lang="en-US" dirty="0" err="1"/>
              <a:t>i</a:t>
            </a:r>
            <a:r>
              <a:rPr lang="en-US" dirty="0"/>
              <a:t> memory</a:t>
            </a:r>
          </a:p>
        </p:txBody>
      </p:sp>
      <p:sp>
        <p:nvSpPr>
          <p:cNvPr id="40968" name="Text Box 8"/>
          <p:cNvSpPr txBox="1">
            <a:spLocks noChangeArrowheads="1"/>
          </p:cNvSpPr>
          <p:nvPr/>
        </p:nvSpPr>
        <p:spPr bwMode="auto">
          <a:xfrm>
            <a:off x="1752601" y="4114800"/>
            <a:ext cx="73183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t>The output of dmesg is maintained in the log file /var/log/dmesg</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1890713"/>
            <a:ext cx="2514599" cy="1844040"/>
          </a:xfrm>
          <a:prstGeom prst="rect">
            <a:avLst/>
          </a:prstGeom>
        </p:spPr>
      </p:pic>
    </p:spTree>
    <p:extLst>
      <p:ext uri="{BB962C8B-B14F-4D97-AF65-F5344CB8AC3E}">
        <p14:creationId xmlns:p14="http://schemas.microsoft.com/office/powerpoint/2010/main" val="249644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91</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91</a:t>
            </a:fld>
            <a:endParaRPr lang="en-US" sz="1000"/>
          </a:p>
        </p:txBody>
      </p:sp>
      <p:sp>
        <p:nvSpPr>
          <p:cNvPr id="2" name="Rectangle 1"/>
          <p:cNvSpPr/>
          <p:nvPr/>
        </p:nvSpPr>
        <p:spPr>
          <a:xfrm>
            <a:off x="3909319" y="-36731"/>
            <a:ext cx="4915448"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Performance Monitoring</a:t>
            </a:r>
          </a:p>
        </p:txBody>
      </p:sp>
      <p:sp>
        <p:nvSpPr>
          <p:cNvPr id="3" name="Rectangle 2"/>
          <p:cNvSpPr/>
          <p:nvPr/>
        </p:nvSpPr>
        <p:spPr>
          <a:xfrm>
            <a:off x="1491891" y="714346"/>
            <a:ext cx="9150710" cy="594008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Viewing Processes</a:t>
            </a: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a:solidFill>
                  <a:srgbClr val="000000"/>
                </a:solidFill>
                <a:latin typeface="Calibri" panose="020F0502020204030204" pitchFamily="34" charset="0"/>
                <a:cs typeface="Calibri" panose="020F0502020204030204" pitchFamily="34" charset="0"/>
              </a:rPr>
              <a:t>ps</a:t>
            </a:r>
            <a:r>
              <a:rPr lang="en-IN" sz="2000" b="1" dirty="0">
                <a:solidFill>
                  <a:srgbClr val="000000"/>
                </a:solidFill>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Clr>
                <a:srgbClr val="000000"/>
              </a:buClr>
              <a:buSzPct val="100000"/>
            </a:pPr>
            <a:r>
              <a:rPr lang="en-IN" sz="2000" dirty="0" err="1">
                <a:solidFill>
                  <a:srgbClr val="000000"/>
                </a:solidFill>
                <a:latin typeface="Calibri" panose="020F0502020204030204" pitchFamily="34" charset="0"/>
                <a:cs typeface="Calibri" panose="020F0502020204030204" pitchFamily="34" charset="0"/>
              </a:rPr>
              <a:t>ps</a:t>
            </a:r>
            <a:r>
              <a:rPr lang="en-IN" sz="2000" dirty="0">
                <a:solidFill>
                  <a:srgbClr val="000000"/>
                </a:solidFill>
                <a:latin typeface="Calibri" panose="020F0502020204030204" pitchFamily="34" charset="0"/>
                <a:cs typeface="Calibri" panose="020F0502020204030204" pitchFamily="34" charset="0"/>
              </a:rPr>
              <a:t> [options]</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The </a:t>
            </a:r>
            <a:r>
              <a:rPr lang="en-IN" sz="2000" dirty="0" err="1">
                <a:solidFill>
                  <a:srgbClr val="000000"/>
                </a:solidFill>
                <a:latin typeface="Calibri" panose="020F0502020204030204" pitchFamily="34" charset="0"/>
                <a:cs typeface="Calibri" panose="020F0502020204030204" pitchFamily="34" charset="0"/>
              </a:rPr>
              <a:t>ps</a:t>
            </a:r>
            <a:r>
              <a:rPr lang="en-IN" sz="2000" dirty="0">
                <a:solidFill>
                  <a:srgbClr val="000000"/>
                </a:solidFill>
                <a:latin typeface="Calibri" panose="020F0502020204030204" pitchFamily="34" charset="0"/>
                <a:cs typeface="Calibri" panose="020F0502020204030204" pitchFamily="34" charset="0"/>
              </a:rPr>
              <a:t> command displays information about your running processes, and optionally the processes of other users</a:t>
            </a:r>
            <a:r>
              <a:rPr lang="en-IN" sz="2000" dirty="0"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Type the following to see every process in the system</a:t>
            </a:r>
          </a:p>
          <a:p>
            <a:pPr defTabSz="457200" eaLnBrk="0" fontAlgn="base" hangingPunct="0">
              <a:spcBef>
                <a:spcPct val="0"/>
              </a:spcBef>
              <a:spcAft>
                <a:spcPct val="0"/>
              </a:spcAft>
              <a:buClr>
                <a:srgbClr val="000000"/>
              </a:buClr>
              <a:buSzPct val="100000"/>
            </a:pPr>
            <a:endParaRPr lang="en-IN" sz="2000"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a:t>
            </a:r>
            <a:r>
              <a:rPr lang="en-IN" sz="2000" b="1" dirty="0" err="1" smtClean="0">
                <a:solidFill>
                  <a:srgbClr val="000000"/>
                </a:solidFill>
                <a:latin typeface="Calibri" panose="020F0502020204030204" pitchFamily="34" charset="0"/>
                <a:cs typeface="Calibri" panose="020F0502020204030204" pitchFamily="34" charset="0"/>
              </a:rPr>
              <a:t>ps</a:t>
            </a:r>
            <a:r>
              <a:rPr lang="en-IN" sz="2000" b="1" dirty="0" smtClean="0">
                <a:solidFill>
                  <a:srgbClr val="000000"/>
                </a:solidFill>
                <a:latin typeface="Calibri" panose="020F0502020204030204" pitchFamily="34" charset="0"/>
                <a:cs typeface="Calibri" panose="020F0502020204030204" pitchFamily="34" charset="0"/>
              </a:rPr>
              <a:t> -</a:t>
            </a:r>
            <a:r>
              <a:rPr lang="en-IN" sz="2000" b="1" dirty="0" err="1" smtClean="0">
                <a:solidFill>
                  <a:srgbClr val="000000"/>
                </a:solidFill>
                <a:latin typeface="Calibri" panose="020F0502020204030204" pitchFamily="34" charset="0"/>
                <a:cs typeface="Calibri" panose="020F0502020204030204" pitchFamily="34" charset="0"/>
              </a:rPr>
              <a:t>ef</a:t>
            </a: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To view your processes:</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ps</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ux</a:t>
            </a: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a:solidFill>
                  <a:srgbClr val="000000"/>
                </a:solidFill>
                <a:latin typeface="Calibri" panose="020F0502020204030204" pitchFamily="34" charset="0"/>
                <a:cs typeface="Calibri" panose="020F0502020204030204" pitchFamily="34" charset="0"/>
              </a:rPr>
              <a:t>ps</a:t>
            </a:r>
            <a:r>
              <a:rPr lang="en-IN" sz="2000" b="1" dirty="0">
                <a:solidFill>
                  <a:srgbClr val="000000"/>
                </a:solidFill>
                <a:latin typeface="Calibri" panose="020F0502020204030204" pitchFamily="34" charset="0"/>
                <a:cs typeface="Calibri" panose="020F0502020204030204" pitchFamily="34" charset="0"/>
              </a:rPr>
              <a:t> -U smith</a:t>
            </a:r>
            <a:r>
              <a:rPr lang="en-IN" sz="2000" dirty="0">
                <a:solidFill>
                  <a:srgbClr val="000000"/>
                </a:solidFill>
                <a:latin typeface="Calibri" panose="020F0502020204030204" pitchFamily="34" charset="0"/>
                <a:cs typeface="Calibri" panose="020F0502020204030204" pitchFamily="34" charset="0"/>
              </a:rPr>
              <a:t>	- display processes of user Smith</a:t>
            </a: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you can extract information more finely from the output of </a:t>
            </a:r>
            <a:r>
              <a:rPr lang="en-IN" sz="2000" dirty="0" err="1">
                <a:solidFill>
                  <a:srgbClr val="000000"/>
                </a:solidFill>
                <a:latin typeface="Calibri" panose="020F0502020204030204" pitchFamily="34" charset="0"/>
                <a:cs typeface="Calibri" panose="020F0502020204030204" pitchFamily="34" charset="0"/>
              </a:rPr>
              <a:t>ps</a:t>
            </a:r>
            <a:r>
              <a:rPr lang="en-IN" sz="2000" dirty="0">
                <a:solidFill>
                  <a:srgbClr val="000000"/>
                </a:solidFill>
                <a:latin typeface="Calibri" panose="020F0502020204030204" pitchFamily="34" charset="0"/>
                <a:cs typeface="Calibri" panose="020F0502020204030204" pitchFamily="34" charset="0"/>
              </a:rPr>
              <a:t> using grep and other filter programs:</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ps</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ux</a:t>
            </a:r>
            <a:r>
              <a:rPr lang="en-IN" sz="2000" b="1" dirty="0">
                <a:solidFill>
                  <a:srgbClr val="000000"/>
                </a:solidFill>
                <a:latin typeface="Calibri" panose="020F0502020204030204" pitchFamily="34" charset="0"/>
                <a:cs typeface="Calibri" panose="020F0502020204030204" pitchFamily="34" charset="0"/>
              </a:rPr>
              <a:t> | grep </a:t>
            </a:r>
            <a:r>
              <a:rPr lang="en-IN" sz="2000" b="1" dirty="0" err="1">
                <a:solidFill>
                  <a:srgbClr val="000000"/>
                </a:solidFill>
                <a:latin typeface="Calibri" panose="020F0502020204030204" pitchFamily="34" charset="0"/>
                <a:cs typeface="Calibri" panose="020F0502020204030204" pitchFamily="34" charset="0"/>
              </a:rPr>
              <a:t>myprogram</a:t>
            </a:r>
            <a:endParaRPr lang="en-IN" sz="2000" b="1" dirty="0">
              <a:solidFill>
                <a:srgbClr val="0000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1" y="4226173"/>
            <a:ext cx="2093409" cy="1772432"/>
          </a:xfrm>
          <a:prstGeom prst="rect">
            <a:avLst/>
          </a:prstGeom>
        </p:spPr>
      </p:pic>
    </p:spTree>
    <p:extLst>
      <p:ext uri="{BB962C8B-B14F-4D97-AF65-F5344CB8AC3E}">
        <p14:creationId xmlns:p14="http://schemas.microsoft.com/office/powerpoint/2010/main" val="81365405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92</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92</a:t>
            </a:fld>
            <a:endParaRPr lang="en-US" sz="1000"/>
          </a:p>
        </p:txBody>
      </p:sp>
      <p:sp>
        <p:nvSpPr>
          <p:cNvPr id="2" name="Rectangle 1"/>
          <p:cNvSpPr/>
          <p:nvPr/>
        </p:nvSpPr>
        <p:spPr>
          <a:xfrm>
            <a:off x="3909319" y="-36731"/>
            <a:ext cx="4915448"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Performance Monitoring</a:t>
            </a:r>
          </a:p>
        </p:txBody>
      </p:sp>
      <p:sp>
        <p:nvSpPr>
          <p:cNvPr id="3" name="Rectangle 2"/>
          <p:cNvSpPr/>
          <p:nvPr/>
        </p:nvSpPr>
        <p:spPr>
          <a:xfrm>
            <a:off x="1491891" y="714345"/>
            <a:ext cx="9150710" cy="409342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Uptime</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The uptime command tells you how long the system has been running since the last boot.</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uptime</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10:54pm up 8 days, 3:44, 3 users, load average: 0.89,</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1.00, 2.15</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This information is, from right to left: the current time (10:54pm),</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system uptime (8 days, 3 hours, 44 minutes), number of users logged in (3), and system load average for three time periods: one minute (0.89), five minutes (1.00), and fifteen minutes (2.15). The</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load average is the average number of processes ready to run in that</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time interval.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1" y="4226173"/>
            <a:ext cx="2093409" cy="1772432"/>
          </a:xfrm>
          <a:prstGeom prst="rect">
            <a:avLst/>
          </a:prstGeom>
        </p:spPr>
      </p:pic>
    </p:spTree>
    <p:extLst>
      <p:ext uri="{BB962C8B-B14F-4D97-AF65-F5344CB8AC3E}">
        <p14:creationId xmlns:p14="http://schemas.microsoft.com/office/powerpoint/2010/main" val="368565745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93</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93</a:t>
            </a:fld>
            <a:endParaRPr lang="en-US" sz="1000"/>
          </a:p>
        </p:txBody>
      </p:sp>
      <p:sp>
        <p:nvSpPr>
          <p:cNvPr id="2" name="Rectangle 1"/>
          <p:cNvSpPr/>
          <p:nvPr/>
        </p:nvSpPr>
        <p:spPr>
          <a:xfrm>
            <a:off x="3909319" y="-36731"/>
            <a:ext cx="4915448"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Performance Monitoring</a:t>
            </a:r>
          </a:p>
        </p:txBody>
      </p:sp>
      <p:sp>
        <p:nvSpPr>
          <p:cNvPr id="3" name="Rectangle 2"/>
          <p:cNvSpPr/>
          <p:nvPr/>
        </p:nvSpPr>
        <p:spPr>
          <a:xfrm>
            <a:off x="1491891" y="714346"/>
            <a:ext cx="9150710" cy="655564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top </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top [options]</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The top command lets you monitor the most active processes, updating the display at regular intervals (say, every second). It is a screen-based program that updates the display in place, interactively.</a:t>
            </a: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top</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While top is running, you can press keys to change its </a:t>
            </a:r>
            <a:r>
              <a:rPr lang="en-IN" sz="2000" dirty="0" err="1">
                <a:solidFill>
                  <a:srgbClr val="000000"/>
                </a:solidFill>
                <a:latin typeface="Calibri" panose="020F0502020204030204" pitchFamily="34" charset="0"/>
                <a:cs typeface="Calibri" panose="020F0502020204030204" pitchFamily="34" charset="0"/>
              </a:rPr>
              <a:t>behavior</a:t>
            </a:r>
            <a:r>
              <a:rPr lang="en-IN" sz="2000" dirty="0">
                <a:solidFill>
                  <a:srgbClr val="000000"/>
                </a:solidFill>
                <a:latin typeface="Calibri" panose="020F0502020204030204" pitchFamily="34" charset="0"/>
                <a:cs typeface="Calibri" panose="020F0502020204030204" pitchFamily="34" charset="0"/>
              </a:rPr>
              <a:t>, such as setting the update </a:t>
            </a:r>
            <a:r>
              <a:rPr lang="en-IN" sz="2000" b="1" dirty="0">
                <a:solidFill>
                  <a:srgbClr val="000000"/>
                </a:solidFill>
                <a:latin typeface="Calibri" panose="020F0502020204030204" pitchFamily="34" charset="0"/>
                <a:cs typeface="Calibri" panose="020F0502020204030204" pitchFamily="34" charset="0"/>
              </a:rPr>
              <a:t>speed (s), hiding idle processes (</a:t>
            </a:r>
            <a:r>
              <a:rPr lang="en-IN" sz="2000" b="1" dirty="0" err="1">
                <a:solidFill>
                  <a:srgbClr val="000000"/>
                </a:solidFill>
                <a:latin typeface="Calibri" panose="020F0502020204030204" pitchFamily="34" charset="0"/>
                <a:cs typeface="Calibri" panose="020F0502020204030204" pitchFamily="34" charset="0"/>
              </a:rPr>
              <a:t>i</a:t>
            </a:r>
            <a:r>
              <a:rPr lang="en-IN" sz="2000" b="1" dirty="0">
                <a:solidFill>
                  <a:srgbClr val="000000"/>
                </a:solidFill>
                <a:latin typeface="Calibri" panose="020F0502020204030204" pitchFamily="34" charset="0"/>
                <a:cs typeface="Calibri" panose="020F0502020204030204" pitchFamily="34" charset="0"/>
              </a:rPr>
              <a:t>), or killing processes (k). Type h</a:t>
            </a:r>
            <a:r>
              <a:rPr lang="en-IN" sz="2000" dirty="0">
                <a:solidFill>
                  <a:srgbClr val="000000"/>
                </a:solidFill>
                <a:latin typeface="Calibri" panose="020F0502020204030204" pitchFamily="34" charset="0"/>
                <a:cs typeface="Calibri" panose="020F0502020204030204" pitchFamily="34" charset="0"/>
              </a:rPr>
              <a:t> to see a complete list and </a:t>
            </a:r>
            <a:r>
              <a:rPr lang="en-IN" sz="2000" b="1" dirty="0">
                <a:solidFill>
                  <a:srgbClr val="000000"/>
                </a:solidFill>
                <a:latin typeface="Calibri" panose="020F0502020204030204" pitchFamily="34" charset="0"/>
                <a:cs typeface="Calibri" panose="020F0502020204030204" pitchFamily="34" charset="0"/>
              </a:rPr>
              <a:t>q to quit</a:t>
            </a:r>
            <a:r>
              <a:rPr lang="en-IN" sz="2000" dirty="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Useful options</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a:t>
            </a:r>
            <a:r>
              <a:rPr lang="en-IN" sz="2000" b="1" dirty="0" err="1">
                <a:solidFill>
                  <a:srgbClr val="000000"/>
                </a:solidFill>
                <a:latin typeface="Calibri" panose="020F0502020204030204" pitchFamily="34" charset="0"/>
                <a:cs typeface="Calibri" panose="020F0502020204030204" pitchFamily="34" charset="0"/>
              </a:rPr>
              <a:t>nN</a:t>
            </a:r>
            <a:r>
              <a:rPr lang="en-IN" sz="2000" b="1" dirty="0">
                <a:solidFill>
                  <a:srgbClr val="000000"/>
                </a:solidFill>
                <a:latin typeface="Calibri" panose="020F0502020204030204" pitchFamily="34" charset="0"/>
                <a:cs typeface="Calibri" panose="020F0502020204030204" pitchFamily="34" charset="0"/>
              </a:rPr>
              <a:t> Perform N updates, then quit.</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a:t>
            </a:r>
            <a:r>
              <a:rPr lang="en-IN" sz="2000" b="1" dirty="0" err="1">
                <a:solidFill>
                  <a:srgbClr val="000000"/>
                </a:solidFill>
                <a:latin typeface="Calibri" panose="020F0502020204030204" pitchFamily="34" charset="0"/>
                <a:cs typeface="Calibri" panose="020F0502020204030204" pitchFamily="34" charset="0"/>
              </a:rPr>
              <a:t>dN</a:t>
            </a:r>
            <a:r>
              <a:rPr lang="en-IN" sz="2000" b="1" dirty="0">
                <a:solidFill>
                  <a:srgbClr val="000000"/>
                </a:solidFill>
                <a:latin typeface="Calibri" panose="020F0502020204030204" pitchFamily="34" charset="0"/>
                <a:cs typeface="Calibri" panose="020F0502020204030204" pitchFamily="34" charset="0"/>
              </a:rPr>
              <a:t> Update the display every N seconds.</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a:t>
            </a:r>
            <a:r>
              <a:rPr lang="en-IN" sz="2000" b="1" dirty="0" err="1">
                <a:solidFill>
                  <a:srgbClr val="000000"/>
                </a:solidFill>
                <a:latin typeface="Calibri" panose="020F0502020204030204" pitchFamily="34" charset="0"/>
                <a:cs typeface="Calibri" panose="020F0502020204030204" pitchFamily="34" charset="0"/>
              </a:rPr>
              <a:t>pN</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pM</a:t>
            </a:r>
            <a:r>
              <a:rPr lang="en-IN" sz="2000" b="1" dirty="0">
                <a:solidFill>
                  <a:srgbClr val="000000"/>
                </a:solidFill>
                <a:latin typeface="Calibri" panose="020F0502020204030204" pitchFamily="34" charset="0"/>
                <a:cs typeface="Calibri" panose="020F0502020204030204" pitchFamily="34" charset="0"/>
              </a:rPr>
              <a:t> ... Display only the processes with PID N, M, ..., up to 20 processes.</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-b Print on standard output </a:t>
            </a:r>
            <a:r>
              <a:rPr lang="en-IN" sz="2000" b="1" dirty="0" err="1">
                <a:solidFill>
                  <a:srgbClr val="000000"/>
                </a:solidFill>
                <a:latin typeface="Calibri" panose="020F0502020204030204" pitchFamily="34" charset="0"/>
                <a:cs typeface="Calibri" panose="020F0502020204030204" pitchFamily="34" charset="0"/>
              </a:rPr>
              <a:t>noninteractively</a:t>
            </a:r>
            <a:r>
              <a:rPr lang="en-IN" sz="2000" b="1" dirty="0">
                <a:solidFill>
                  <a:srgbClr val="000000"/>
                </a:solidFill>
                <a:latin typeface="Calibri" panose="020F0502020204030204" pitchFamily="34" charset="0"/>
                <a:cs typeface="Calibri" panose="020F0502020204030204" pitchFamily="34" charset="0"/>
              </a:rPr>
              <a:t>, without playing screen</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tricks. top -b -n1 &gt; </a:t>
            </a:r>
            <a:r>
              <a:rPr lang="en-IN" sz="2000" b="1" dirty="0" err="1">
                <a:solidFill>
                  <a:srgbClr val="000000"/>
                </a:solidFill>
                <a:latin typeface="Calibri" panose="020F0502020204030204" pitchFamily="34" charset="0"/>
                <a:cs typeface="Calibri" panose="020F0502020204030204" pitchFamily="34" charset="0"/>
              </a:rPr>
              <a:t>outfile</a:t>
            </a:r>
            <a:r>
              <a:rPr lang="en-IN" sz="2000" b="1" dirty="0">
                <a:solidFill>
                  <a:srgbClr val="000000"/>
                </a:solidFill>
                <a:latin typeface="Calibri" panose="020F0502020204030204" pitchFamily="34" charset="0"/>
                <a:cs typeface="Calibri" panose="020F0502020204030204" pitchFamily="34" charset="0"/>
              </a:rPr>
              <a:t> saves a quick snapshot to a file.</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54659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09319" y="-36731"/>
            <a:ext cx="4915448"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Performance Monitoring</a:t>
            </a:r>
          </a:p>
        </p:txBody>
      </p:sp>
      <p:sp>
        <p:nvSpPr>
          <p:cNvPr id="4" name="Rectangle 3"/>
          <p:cNvSpPr/>
          <p:nvPr/>
        </p:nvSpPr>
        <p:spPr>
          <a:xfrm>
            <a:off x="1491891" y="714346"/>
            <a:ext cx="9150710" cy="594008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US" sz="2000" b="1" dirty="0" smtClean="0">
                <a:solidFill>
                  <a:srgbClr val="000000"/>
                </a:solidFill>
                <a:latin typeface="Calibri" panose="020F0502020204030204" pitchFamily="34" charset="0"/>
                <a:cs typeface="Calibri" panose="020F0502020204030204" pitchFamily="34" charset="0"/>
              </a:rPr>
              <a:t>Sort according to a </a:t>
            </a:r>
            <a:r>
              <a:rPr lang="en-US" sz="2000" b="1" dirty="0" err="1" smtClean="0">
                <a:solidFill>
                  <a:srgbClr val="000000"/>
                </a:solidFill>
                <a:latin typeface="Calibri" panose="020F0502020204030204" pitchFamily="34" charset="0"/>
                <a:cs typeface="Calibri" panose="020F0502020204030204" pitchFamily="34" charset="0"/>
              </a:rPr>
              <a:t>fied</a:t>
            </a:r>
            <a:r>
              <a:rPr lang="en-US" sz="2000" b="1" dirty="0" smtClean="0">
                <a:solidFill>
                  <a:srgbClr val="000000"/>
                </a:solidFill>
                <a:latin typeface="Calibri" panose="020F0502020204030204" pitchFamily="34" charset="0"/>
                <a:cs typeface="Calibri" panose="020F0502020204030204" pitchFamily="34" charset="0"/>
              </a:rPr>
              <a:t>, like CPU usage</a:t>
            </a:r>
            <a:endParaRPr lang="en-US"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a:solidFill>
                  <a:srgbClr val="000000"/>
                </a:solidFill>
                <a:latin typeface="Calibri" panose="020F0502020204030204" pitchFamily="34" charset="0"/>
                <a:cs typeface="Calibri" panose="020F0502020204030204" pitchFamily="34" charset="0"/>
              </a:rPr>
              <a:t># top </a:t>
            </a:r>
            <a:r>
              <a:rPr lang="en-US" sz="2000" dirty="0" smtClean="0">
                <a:solidFill>
                  <a:srgbClr val="000000"/>
                </a:solidFill>
                <a:latin typeface="Calibri" panose="020F0502020204030204" pitchFamily="34" charset="0"/>
                <a:cs typeface="Calibri" panose="020F0502020204030204" pitchFamily="34" charset="0"/>
              </a:rPr>
              <a:t>-o %CPU</a:t>
            </a:r>
          </a:p>
          <a:p>
            <a:pPr defTabSz="457200" eaLnBrk="0" fontAlgn="base" hangingPunct="0">
              <a:spcBef>
                <a:spcPct val="0"/>
              </a:spcBef>
              <a:spcAft>
                <a:spcPct val="0"/>
              </a:spcAft>
              <a:buClr>
                <a:srgbClr val="000000"/>
              </a:buClr>
              <a:buSzPct val="100000"/>
            </a:pPr>
            <a:r>
              <a:rPr lang="en-US" sz="2000" dirty="0" smtClean="0">
                <a:solidFill>
                  <a:srgbClr val="000000"/>
                </a:solidFill>
                <a:latin typeface="Calibri" panose="020F0502020204030204" pitchFamily="34" charset="0"/>
                <a:cs typeface="Calibri" panose="020F0502020204030204" pitchFamily="34" charset="0"/>
              </a:rPr>
              <a:t># top -o %MEM</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b="1" dirty="0">
                <a:solidFill>
                  <a:srgbClr val="000000"/>
                </a:solidFill>
                <a:latin typeface="Calibri" panose="020F0502020204030204" pitchFamily="34" charset="0"/>
                <a:cs typeface="Calibri" panose="020F0502020204030204" pitchFamily="34" charset="0"/>
              </a:rPr>
              <a:t>Highlight Running Process in Top</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a:solidFill>
                  <a:srgbClr val="000000"/>
                </a:solidFill>
                <a:latin typeface="Calibri" panose="020F0502020204030204" pitchFamily="34" charset="0"/>
                <a:cs typeface="Calibri" panose="020F0502020204030204" pitchFamily="34" charset="0"/>
              </a:rPr>
              <a:t>Press </a:t>
            </a:r>
            <a:r>
              <a:rPr lang="en-US" sz="2000" b="1" dirty="0">
                <a:solidFill>
                  <a:srgbClr val="000000"/>
                </a:solidFill>
                <a:latin typeface="Calibri" panose="020F0502020204030204" pitchFamily="34" charset="0"/>
                <a:cs typeface="Calibri" panose="020F0502020204030204" pitchFamily="34" charset="0"/>
              </a:rPr>
              <a:t>‘z‘ </a:t>
            </a:r>
            <a:r>
              <a:rPr lang="en-US" sz="2000" dirty="0">
                <a:solidFill>
                  <a:srgbClr val="000000"/>
                </a:solidFill>
                <a:latin typeface="Calibri" panose="020F0502020204030204" pitchFamily="34" charset="0"/>
                <a:cs typeface="Calibri" panose="020F0502020204030204" pitchFamily="34" charset="0"/>
              </a:rPr>
              <a:t>option in running top command will display running process in color which may help you to identified running process easily.</a:t>
            </a:r>
            <a:endParaRPr lang="en-IN" sz="2000"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b="1" dirty="0">
                <a:solidFill>
                  <a:srgbClr val="000000"/>
                </a:solidFill>
                <a:latin typeface="Calibri" panose="020F0502020204030204" pitchFamily="34" charset="0"/>
                <a:cs typeface="Calibri" panose="020F0502020204030204" pitchFamily="34" charset="0"/>
              </a:rPr>
              <a:t>Shows Absolute Path of Processes</a:t>
            </a:r>
          </a:p>
          <a:p>
            <a:pPr defTabSz="457200" eaLnBrk="0" fontAlgn="base" hangingPunct="0">
              <a:spcBef>
                <a:spcPct val="0"/>
              </a:spcBef>
              <a:spcAft>
                <a:spcPct val="0"/>
              </a:spcAft>
              <a:buClr>
                <a:srgbClr val="000000"/>
              </a:buClr>
              <a:buSzPct val="100000"/>
            </a:pPr>
            <a:endParaRPr lang="en-US"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a:solidFill>
                  <a:srgbClr val="000000"/>
                </a:solidFill>
                <a:latin typeface="Calibri" panose="020F0502020204030204" pitchFamily="34" charset="0"/>
                <a:cs typeface="Calibri" panose="020F0502020204030204" pitchFamily="34" charset="0"/>
              </a:rPr>
              <a:t>Press </a:t>
            </a:r>
            <a:r>
              <a:rPr lang="en-US" sz="2000" b="1" dirty="0">
                <a:solidFill>
                  <a:srgbClr val="000000"/>
                </a:solidFill>
                <a:latin typeface="Calibri" panose="020F0502020204030204" pitchFamily="34" charset="0"/>
                <a:cs typeface="Calibri" panose="020F0502020204030204" pitchFamily="34" charset="0"/>
              </a:rPr>
              <a:t>‘c‘ </a:t>
            </a:r>
            <a:r>
              <a:rPr lang="en-US" sz="2000" dirty="0">
                <a:solidFill>
                  <a:srgbClr val="000000"/>
                </a:solidFill>
                <a:latin typeface="Calibri" panose="020F0502020204030204" pitchFamily="34" charset="0"/>
                <a:cs typeface="Calibri" panose="020F0502020204030204" pitchFamily="34" charset="0"/>
              </a:rPr>
              <a:t>option in running top command, it will display absolute path of running process</a:t>
            </a:r>
            <a:r>
              <a:rPr lang="en-US" sz="2000" dirty="0"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b="1" dirty="0">
                <a:solidFill>
                  <a:srgbClr val="000000"/>
                </a:solidFill>
                <a:latin typeface="Calibri" panose="020F0502020204030204" pitchFamily="34" charset="0"/>
                <a:cs typeface="Calibri" panose="020F0502020204030204" pitchFamily="34" charset="0"/>
              </a:rPr>
              <a:t>Change Delay or Set ‘Screen Refresh Interval’ in Top</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a:solidFill>
                  <a:srgbClr val="000000"/>
                </a:solidFill>
                <a:latin typeface="Calibri" panose="020F0502020204030204" pitchFamily="34" charset="0"/>
                <a:cs typeface="Calibri" panose="020F0502020204030204" pitchFamily="34" charset="0"/>
              </a:rPr>
              <a:t>By default screen refresh interval is 3.0 seconds, same can be change pressing ‘d‘ option in running top command and change it as desired as shown below.</a:t>
            </a:r>
            <a:endParaRPr lang="en-IN"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8781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95</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95</a:t>
            </a:fld>
            <a:endParaRPr lang="en-US" sz="1000"/>
          </a:p>
        </p:txBody>
      </p:sp>
      <p:sp>
        <p:nvSpPr>
          <p:cNvPr id="2" name="Rectangle 1"/>
          <p:cNvSpPr/>
          <p:nvPr/>
        </p:nvSpPr>
        <p:spPr>
          <a:xfrm>
            <a:off x="3909319" y="-36731"/>
            <a:ext cx="4915448"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Performance Monitoring</a:t>
            </a:r>
          </a:p>
        </p:txBody>
      </p:sp>
      <p:sp>
        <p:nvSpPr>
          <p:cNvPr id="3" name="Rectangle 2"/>
          <p:cNvSpPr/>
          <p:nvPr/>
        </p:nvSpPr>
        <p:spPr>
          <a:xfrm>
            <a:off x="1491891" y="714345"/>
            <a:ext cx="9150710" cy="4093428"/>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kill [options] [</a:t>
            </a:r>
            <a:r>
              <a:rPr lang="en-IN" sz="2000" b="1" dirty="0" err="1">
                <a:solidFill>
                  <a:srgbClr val="000000"/>
                </a:solidFill>
                <a:latin typeface="Calibri" panose="020F0502020204030204" pitchFamily="34" charset="0"/>
                <a:cs typeface="Calibri" panose="020F0502020204030204" pitchFamily="34" charset="0"/>
              </a:rPr>
              <a:t>process_ids</a:t>
            </a:r>
            <a:r>
              <a:rPr lang="en-IN" sz="2000" b="1" dirty="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The kill command sends a signal to a process. This can terminate a process (the default action), interrupt it, suspend it, crash it, and so on. You must own the process, or be the </a:t>
            </a:r>
            <a:r>
              <a:rPr lang="en-IN" sz="2000" dirty="0" err="1">
                <a:solidFill>
                  <a:srgbClr val="000000"/>
                </a:solidFill>
                <a:latin typeface="Calibri" panose="020F0502020204030204" pitchFamily="34" charset="0"/>
                <a:cs typeface="Calibri" panose="020F0502020204030204" pitchFamily="34" charset="0"/>
              </a:rPr>
              <a:t>superuser</a:t>
            </a:r>
            <a:r>
              <a:rPr lang="en-IN" sz="2000" dirty="0">
                <a:solidFill>
                  <a:srgbClr val="000000"/>
                </a:solidFill>
                <a:latin typeface="Calibri" panose="020F0502020204030204" pitchFamily="34" charset="0"/>
                <a:cs typeface="Calibri" panose="020F0502020204030204" pitchFamily="34" charset="0"/>
              </a:rPr>
              <a:t>, to affect it.</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To terminate process 13243, for example, run:</a:t>
            </a: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kill 13243</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If this does not work—some programs catch this signal without</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terminating—add the -KILL or (equivalently) -9 option:</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kill -KILL 13243</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050391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96</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96</a:t>
            </a:fld>
            <a:endParaRPr lang="en-US" sz="1000"/>
          </a:p>
        </p:txBody>
      </p:sp>
      <p:sp>
        <p:nvSpPr>
          <p:cNvPr id="2" name="Rectangle 1"/>
          <p:cNvSpPr/>
          <p:nvPr/>
        </p:nvSpPr>
        <p:spPr>
          <a:xfrm>
            <a:off x="3909319" y="-36731"/>
            <a:ext cx="4915448"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a:solidFill>
                  <a:srgbClr val="FFFFFF"/>
                </a:solidFill>
                <a:latin typeface="Calibri" panose="020F0502020204030204" pitchFamily="34" charset="0"/>
                <a:cs typeface="Calibri" panose="020F0502020204030204" pitchFamily="34" charset="0"/>
              </a:rPr>
              <a:t>Performance Monitoring</a:t>
            </a:r>
          </a:p>
        </p:txBody>
      </p:sp>
      <p:sp>
        <p:nvSpPr>
          <p:cNvPr id="3" name="Rectangle 2"/>
          <p:cNvSpPr/>
          <p:nvPr/>
        </p:nvSpPr>
        <p:spPr>
          <a:xfrm>
            <a:off x="1491891" y="714346"/>
            <a:ext cx="9150710" cy="470898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b="1" dirty="0" err="1">
                <a:solidFill>
                  <a:srgbClr val="000000"/>
                </a:solidFill>
                <a:latin typeface="Calibri" panose="020F0502020204030204" pitchFamily="34" charset="0"/>
                <a:cs typeface="Calibri" panose="020F0502020204030204" pitchFamily="34" charset="0"/>
              </a:rPr>
              <a:t>Killall</a:t>
            </a:r>
            <a:r>
              <a:rPr lang="en-IN" sz="2000" b="1" dirty="0">
                <a:solidFill>
                  <a:srgbClr val="000000"/>
                </a:solidFill>
                <a:latin typeface="Calibri" panose="020F0502020204030204" pitchFamily="34" charset="0"/>
                <a:cs typeface="Calibri" panose="020F0502020204030204" pitchFamily="34" charset="0"/>
              </a:rPr>
              <a:t> Command – Kill processes by name</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Instead of specifying a process by its PID, you can specify the name of the process. If more than one process runs with that name, all of them will be killed.</a:t>
            </a: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Example: Kill all the </a:t>
            </a:r>
            <a:r>
              <a:rPr lang="en-IN" sz="2000" dirty="0" err="1">
                <a:solidFill>
                  <a:srgbClr val="000000"/>
                </a:solidFill>
                <a:latin typeface="Calibri" panose="020F0502020204030204" pitchFamily="34" charset="0"/>
                <a:cs typeface="Calibri" panose="020F0502020204030204" pitchFamily="34" charset="0"/>
              </a:rPr>
              <a:t>firefox</a:t>
            </a:r>
            <a:r>
              <a:rPr lang="en-IN" sz="2000" dirty="0">
                <a:solidFill>
                  <a:srgbClr val="000000"/>
                </a:solidFill>
                <a:latin typeface="Calibri" panose="020F0502020204030204" pitchFamily="34" charset="0"/>
                <a:cs typeface="Calibri" panose="020F0502020204030204" pitchFamily="34" charset="0"/>
              </a:rPr>
              <a:t> processes</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killall</a:t>
            </a:r>
            <a:r>
              <a:rPr lang="en-IN" sz="2000" b="1" dirty="0">
                <a:solidFill>
                  <a:srgbClr val="000000"/>
                </a:solidFill>
                <a:latin typeface="Calibri" panose="020F0502020204030204" pitchFamily="34" charset="0"/>
                <a:cs typeface="Calibri" panose="020F0502020204030204" pitchFamily="34" charset="0"/>
              </a:rPr>
              <a:t> -9 </a:t>
            </a:r>
            <a:r>
              <a:rPr lang="en-IN" sz="2000" b="1" dirty="0" err="1">
                <a:solidFill>
                  <a:srgbClr val="000000"/>
                </a:solidFill>
                <a:latin typeface="Calibri" panose="020F0502020204030204" pitchFamily="34" charset="0"/>
                <a:cs typeface="Calibri" panose="020F0502020204030204" pitchFamily="34" charset="0"/>
              </a:rPr>
              <a:t>firefox</a:t>
            </a: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Or use </a:t>
            </a:r>
            <a:r>
              <a:rPr lang="en-IN" sz="2000" dirty="0" err="1">
                <a:solidFill>
                  <a:srgbClr val="000000"/>
                </a:solidFill>
                <a:latin typeface="Calibri" panose="020F0502020204030204" pitchFamily="34" charset="0"/>
                <a:cs typeface="Calibri" panose="020F0502020204030204" pitchFamily="34" charset="0"/>
              </a:rPr>
              <a:t>pkill</a:t>
            </a: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pkill</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firefox</a:t>
            </a: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a:solidFill>
                  <a:srgbClr val="000000"/>
                </a:solidFill>
                <a:latin typeface="Calibri" panose="020F0502020204030204" pitchFamily="34" charset="0"/>
                <a:cs typeface="Calibri" panose="020F0502020204030204" pitchFamily="34" charset="0"/>
              </a:rPr>
              <a:t>Kill processes of specific user</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a:solidFill>
                  <a:srgbClr val="000000"/>
                </a:solidFill>
                <a:latin typeface="Calibri" panose="020F0502020204030204" pitchFamily="34" charset="0"/>
                <a:cs typeface="Calibri" panose="020F0502020204030204" pitchFamily="34" charset="0"/>
              </a:rPr>
              <a:t>$</a:t>
            </a:r>
            <a:r>
              <a:rPr lang="en-IN" sz="2000" b="1" dirty="0" err="1">
                <a:solidFill>
                  <a:srgbClr val="000000"/>
                </a:solidFill>
                <a:latin typeface="Calibri" panose="020F0502020204030204" pitchFamily="34" charset="0"/>
                <a:cs typeface="Calibri" panose="020F0502020204030204" pitchFamily="34" charset="0"/>
              </a:rPr>
              <a:t>pkill</a:t>
            </a:r>
            <a:r>
              <a:rPr lang="en-IN" sz="2000" b="1" dirty="0">
                <a:solidFill>
                  <a:srgbClr val="000000"/>
                </a:solidFill>
                <a:latin typeface="Calibri" panose="020F0502020204030204" pitchFamily="34" charset="0"/>
                <a:cs typeface="Calibri" panose="020F0502020204030204" pitchFamily="34" charset="0"/>
              </a:rPr>
              <a:t> –KILL –u username</a:t>
            </a:r>
          </a:p>
        </p:txBody>
      </p:sp>
    </p:spTree>
    <p:extLst>
      <p:ext uri="{BB962C8B-B14F-4D97-AF65-F5344CB8AC3E}">
        <p14:creationId xmlns:p14="http://schemas.microsoft.com/office/powerpoint/2010/main" val="37156823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97</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97</a:t>
            </a:fld>
            <a:endParaRPr lang="en-US" sz="1000"/>
          </a:p>
        </p:txBody>
      </p:sp>
      <p:sp>
        <p:nvSpPr>
          <p:cNvPr id="2" name="Rectangle 1"/>
          <p:cNvSpPr/>
          <p:nvPr/>
        </p:nvSpPr>
        <p:spPr>
          <a:xfrm>
            <a:off x="3909319" y="-36731"/>
            <a:ext cx="3181705"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smtClean="0">
                <a:solidFill>
                  <a:srgbClr val="FFFFFF"/>
                </a:solidFill>
                <a:latin typeface="Calibri" panose="020F0502020204030204" pitchFamily="34" charset="0"/>
                <a:cs typeface="Calibri" panose="020F0502020204030204" pitchFamily="34" charset="0"/>
              </a:rPr>
              <a:t>Install Software</a:t>
            </a:r>
            <a:endParaRPr lang="en-IN" sz="3600" b="1" dirty="0">
              <a:solidFill>
                <a:srgbClr val="FFFFFF"/>
              </a:solidFill>
              <a:latin typeface="Calibri" panose="020F0502020204030204" pitchFamily="34" charset="0"/>
              <a:cs typeface="Calibri" panose="020F0502020204030204" pitchFamily="34" charset="0"/>
            </a:endParaRPr>
          </a:p>
        </p:txBody>
      </p:sp>
      <p:sp>
        <p:nvSpPr>
          <p:cNvPr id="3" name="Rectangle 2"/>
          <p:cNvSpPr/>
          <p:nvPr/>
        </p:nvSpPr>
        <p:spPr>
          <a:xfrm>
            <a:off x="540913" y="714346"/>
            <a:ext cx="10101688" cy="5632311"/>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install an application in Ubuntu, use</a:t>
            </a:r>
            <a:r>
              <a:rPr lang="en-IN" sz="2000" b="1" dirty="0" smtClean="0">
                <a:solidFill>
                  <a:srgbClr val="000000"/>
                </a:solidFill>
                <a:latin typeface="Calibri" panose="020F0502020204030204" pitchFamily="34" charset="0"/>
                <a:cs typeface="Calibri" panose="020F0502020204030204" pitchFamily="34" charset="0"/>
              </a:rPr>
              <a:t> ‘apt’ or ‘apt-get’</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install an application in </a:t>
            </a:r>
            <a:r>
              <a:rPr lang="en-IN" sz="2000" dirty="0" err="1" smtClean="0">
                <a:solidFill>
                  <a:srgbClr val="000000"/>
                </a:solidFill>
                <a:latin typeface="Calibri" panose="020F0502020204030204" pitchFamily="34" charset="0"/>
                <a:cs typeface="Calibri" panose="020F0502020204030204" pitchFamily="34" charset="0"/>
              </a:rPr>
              <a:t>Redhat</a:t>
            </a:r>
            <a:r>
              <a:rPr lang="en-IN" sz="2000" dirty="0" smtClean="0">
                <a:solidFill>
                  <a:srgbClr val="000000"/>
                </a:solidFill>
                <a:latin typeface="Calibri" panose="020F0502020204030204" pitchFamily="34" charset="0"/>
                <a:cs typeface="Calibri" panose="020F0502020204030204" pitchFamily="34" charset="0"/>
              </a:rPr>
              <a:t>/</a:t>
            </a:r>
            <a:r>
              <a:rPr lang="en-IN" sz="2000" dirty="0" err="1" smtClean="0">
                <a:solidFill>
                  <a:srgbClr val="000000"/>
                </a:solidFill>
                <a:latin typeface="Calibri" panose="020F0502020204030204" pitchFamily="34" charset="0"/>
                <a:cs typeface="Calibri" panose="020F0502020204030204" pitchFamily="34" charset="0"/>
              </a:rPr>
              <a:t>CentOS</a:t>
            </a:r>
            <a:r>
              <a:rPr lang="en-IN" sz="2000" dirty="0" smtClean="0">
                <a:solidFill>
                  <a:srgbClr val="000000"/>
                </a:solidFill>
                <a:latin typeface="Calibri" panose="020F0502020204030204" pitchFamily="34" charset="0"/>
                <a:cs typeface="Calibri" panose="020F0502020204030204" pitchFamily="34" charset="0"/>
              </a:rPr>
              <a:t>, use</a:t>
            </a:r>
            <a:r>
              <a:rPr lang="en-IN" sz="2000" b="1" dirty="0" smtClean="0">
                <a:solidFill>
                  <a:srgbClr val="000000"/>
                </a:solidFill>
                <a:latin typeface="Calibri" panose="020F0502020204030204" pitchFamily="34" charset="0"/>
                <a:cs typeface="Calibri" panose="020F0502020204030204" pitchFamily="34" charset="0"/>
              </a:rPr>
              <a:t> ‘yum install’</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Ubuntu</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e.g. </a:t>
            </a:r>
            <a:r>
              <a:rPr lang="en-IN" sz="2000" b="1" dirty="0" err="1" smtClean="0">
                <a:solidFill>
                  <a:srgbClr val="000000"/>
                </a:solidFill>
                <a:latin typeface="Calibri" panose="020F0502020204030204" pitchFamily="34" charset="0"/>
                <a:cs typeface="Calibri" panose="020F0502020204030204" pitchFamily="34" charset="0"/>
              </a:rPr>
              <a:t>sudo</a:t>
            </a:r>
            <a:r>
              <a:rPr lang="en-IN" sz="2000" b="1" dirty="0" smtClean="0">
                <a:solidFill>
                  <a:srgbClr val="000000"/>
                </a:solidFill>
                <a:latin typeface="Calibri" panose="020F0502020204030204" pitchFamily="34" charset="0"/>
                <a:cs typeface="Calibri" panose="020F0502020204030204" pitchFamily="34" charset="0"/>
              </a:rPr>
              <a:t> apt-get install </a:t>
            </a:r>
            <a:r>
              <a:rPr lang="en-IN" sz="2000" b="1" dirty="0" err="1" smtClean="0">
                <a:solidFill>
                  <a:srgbClr val="000000"/>
                </a:solidFill>
                <a:latin typeface="Calibri" panose="020F0502020204030204" pitchFamily="34" charset="0"/>
                <a:cs typeface="Calibri" panose="020F0502020204030204" pitchFamily="34" charset="0"/>
              </a:rPr>
              <a:t>nmap</a:t>
            </a: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remove applications</a:t>
            </a: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e.g. </a:t>
            </a:r>
            <a:r>
              <a:rPr lang="en-IN" sz="2000" b="1" dirty="0" err="1" smtClean="0">
                <a:solidFill>
                  <a:srgbClr val="000000"/>
                </a:solidFill>
                <a:latin typeface="Calibri" panose="020F0502020204030204" pitchFamily="34" charset="0"/>
                <a:cs typeface="Calibri" panose="020F0502020204030204" pitchFamily="34" charset="0"/>
              </a:rPr>
              <a:t>sudo</a:t>
            </a:r>
            <a:r>
              <a:rPr lang="en-IN" sz="2000" b="1" dirty="0" smtClean="0">
                <a:solidFill>
                  <a:srgbClr val="000000"/>
                </a:solidFill>
                <a:latin typeface="Calibri" panose="020F0502020204030204" pitchFamily="34" charset="0"/>
                <a:cs typeface="Calibri" panose="020F0502020204030204" pitchFamily="34" charset="0"/>
              </a:rPr>
              <a:t> apt-get remove </a:t>
            </a:r>
            <a:r>
              <a:rPr lang="en-IN" sz="2000" b="1" dirty="0" err="1" smtClean="0">
                <a:solidFill>
                  <a:srgbClr val="000000"/>
                </a:solidFill>
                <a:latin typeface="Calibri" panose="020F0502020204030204" pitchFamily="34" charset="0"/>
                <a:cs typeface="Calibri" panose="020F0502020204030204" pitchFamily="34" charset="0"/>
              </a:rPr>
              <a:t>nmap</a:t>
            </a: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dirty="0">
                <a:solidFill>
                  <a:srgbClr val="000000"/>
                </a:solidFill>
                <a:latin typeface="Calibri" panose="020F0502020204030204" pitchFamily="34" charset="0"/>
                <a:cs typeface="Calibri" panose="020F0502020204030204" pitchFamily="34" charset="0"/>
              </a:rPr>
              <a:t>To remove software packages including their </a:t>
            </a:r>
            <a:r>
              <a:rPr lang="en-US" sz="2000" dirty="0" smtClean="0">
                <a:solidFill>
                  <a:srgbClr val="000000"/>
                </a:solidFill>
                <a:latin typeface="Calibri" panose="020F0502020204030204" pitchFamily="34" charset="0"/>
                <a:cs typeface="Calibri" panose="020F0502020204030204" pitchFamily="34" charset="0"/>
              </a:rPr>
              <a:t>configuration files</a:t>
            </a:r>
            <a:r>
              <a:rPr lang="en-US" sz="2000" dirty="0">
                <a:solidFill>
                  <a:srgbClr val="000000"/>
                </a:solidFill>
                <a:latin typeface="Calibri" panose="020F0502020204030204" pitchFamily="34" charset="0"/>
                <a:cs typeface="Calibri" panose="020F0502020204030204" pitchFamily="34" charset="0"/>
              </a:rPr>
              <a:t>, use </a:t>
            </a:r>
            <a:r>
              <a:rPr lang="en-US" sz="2000" dirty="0" smtClean="0">
                <a:solidFill>
                  <a:srgbClr val="000000"/>
                </a:solidFill>
                <a:latin typeface="Calibri" panose="020F0502020204030204" pitchFamily="34" charset="0"/>
                <a:cs typeface="Calibri" panose="020F0502020204030204" pitchFamily="34" charset="0"/>
              </a:rPr>
              <a:t>the ‘</a:t>
            </a:r>
            <a:r>
              <a:rPr lang="en-US" sz="2000" dirty="0">
                <a:solidFill>
                  <a:srgbClr val="000000"/>
                </a:solidFill>
                <a:latin typeface="Calibri" panose="020F0502020204030204" pitchFamily="34" charset="0"/>
                <a:cs typeface="Calibri" panose="020F0502020204030204" pitchFamily="34" charset="0"/>
              </a:rPr>
              <a:t>purge‘ sub command as shown below</a:t>
            </a:r>
            <a:r>
              <a:rPr lang="en-US" sz="2000" dirty="0"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US" sz="2000" b="1" dirty="0" smtClean="0">
                <a:solidFill>
                  <a:srgbClr val="000000"/>
                </a:solidFill>
                <a:latin typeface="Calibri" panose="020F0502020204030204" pitchFamily="34" charset="0"/>
                <a:cs typeface="Calibri" panose="020F0502020204030204" pitchFamily="34" charset="0"/>
              </a:rPr>
              <a:t>e.g. </a:t>
            </a:r>
            <a:r>
              <a:rPr lang="en-US" sz="2000" b="1" dirty="0" err="1" smtClean="0">
                <a:solidFill>
                  <a:srgbClr val="000000"/>
                </a:solidFill>
                <a:latin typeface="Calibri" panose="020F0502020204030204" pitchFamily="34" charset="0"/>
                <a:cs typeface="Calibri" panose="020F0502020204030204" pitchFamily="34" charset="0"/>
              </a:rPr>
              <a:t>sudo</a:t>
            </a:r>
            <a:r>
              <a:rPr lang="en-US" sz="2000" b="1" dirty="0" smtClean="0">
                <a:solidFill>
                  <a:srgbClr val="000000"/>
                </a:solidFill>
                <a:latin typeface="Calibri" panose="020F0502020204030204" pitchFamily="34" charset="0"/>
                <a:cs typeface="Calibri" panose="020F0502020204030204" pitchFamily="34" charset="0"/>
              </a:rPr>
              <a:t> apt-get remove –purge </a:t>
            </a:r>
            <a:r>
              <a:rPr lang="en-US" sz="2000" b="1" dirty="0" err="1" smtClean="0">
                <a:solidFill>
                  <a:srgbClr val="000000"/>
                </a:solidFill>
                <a:latin typeface="Calibri" panose="020F0502020204030204" pitchFamily="34" charset="0"/>
                <a:cs typeface="Calibri" panose="020F0502020204030204" pitchFamily="34" charset="0"/>
              </a:rPr>
              <a:t>nmap</a:t>
            </a:r>
            <a:endParaRPr lang="en-US"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US"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dirty="0" smtClean="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464667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98</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98</a:t>
            </a:fld>
            <a:endParaRPr lang="en-US" sz="1000"/>
          </a:p>
        </p:txBody>
      </p:sp>
      <p:sp>
        <p:nvSpPr>
          <p:cNvPr id="2" name="Rectangle 1"/>
          <p:cNvSpPr/>
          <p:nvPr/>
        </p:nvSpPr>
        <p:spPr>
          <a:xfrm>
            <a:off x="3909319" y="-36731"/>
            <a:ext cx="3181705"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smtClean="0">
                <a:solidFill>
                  <a:srgbClr val="FFFFFF"/>
                </a:solidFill>
                <a:latin typeface="Calibri" panose="020F0502020204030204" pitchFamily="34" charset="0"/>
                <a:cs typeface="Calibri" panose="020F0502020204030204" pitchFamily="34" charset="0"/>
              </a:rPr>
              <a:t>Install Software</a:t>
            </a:r>
            <a:endParaRPr lang="en-IN" sz="3600" b="1" dirty="0">
              <a:solidFill>
                <a:srgbClr val="FFFFFF"/>
              </a:solidFill>
              <a:latin typeface="Calibri" panose="020F0502020204030204" pitchFamily="34" charset="0"/>
              <a:cs typeface="Calibri" panose="020F0502020204030204" pitchFamily="34" charset="0"/>
            </a:endParaRPr>
          </a:p>
        </p:txBody>
      </p:sp>
      <p:sp>
        <p:nvSpPr>
          <p:cNvPr id="3" name="Rectangle 2"/>
          <p:cNvSpPr/>
          <p:nvPr/>
        </p:nvSpPr>
        <p:spPr>
          <a:xfrm>
            <a:off x="1491891" y="714346"/>
            <a:ext cx="9150710" cy="4462760"/>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list the packages that are installed</a:t>
            </a:r>
          </a:p>
          <a:p>
            <a:pPr defTabSz="457200" eaLnBrk="0" fontAlgn="base" hangingPunct="0">
              <a:spcBef>
                <a:spcPct val="0"/>
              </a:spcBef>
              <a:spcAft>
                <a:spcPct val="0"/>
              </a:spcAft>
              <a:buClr>
                <a:srgbClr val="000000"/>
              </a:buClr>
              <a:buSzPct val="100000"/>
            </a:pP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a:solidFill>
                  <a:srgbClr val="000000"/>
                </a:solidFill>
                <a:latin typeface="Calibri" panose="020F0502020204030204" pitchFamily="34" charset="0"/>
                <a:cs typeface="Calibri" panose="020F0502020204030204" pitchFamily="34" charset="0"/>
              </a:rPr>
              <a:t>s</a:t>
            </a:r>
            <a:r>
              <a:rPr lang="en-IN" sz="2000" b="1" dirty="0" err="1" smtClean="0">
                <a:solidFill>
                  <a:srgbClr val="000000"/>
                </a:solidFill>
                <a:latin typeface="Calibri" panose="020F0502020204030204" pitchFamily="34" charset="0"/>
                <a:cs typeface="Calibri" panose="020F0502020204030204" pitchFamily="34" charset="0"/>
              </a:rPr>
              <a:t>udo</a:t>
            </a:r>
            <a:r>
              <a:rPr lang="en-IN" sz="2000" b="1" dirty="0" smtClean="0">
                <a:solidFill>
                  <a:srgbClr val="000000"/>
                </a:solidFill>
                <a:latin typeface="Calibri" panose="020F0502020204030204" pitchFamily="34" charset="0"/>
                <a:cs typeface="Calibri" panose="020F0502020204030204" pitchFamily="34" charset="0"/>
              </a:rPr>
              <a:t> apt  list –installed</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Or </a:t>
            </a:r>
          </a:p>
          <a:p>
            <a:pPr defTabSz="457200" eaLnBrk="0" fontAlgn="base" hangingPunct="0">
              <a:spcBef>
                <a:spcPct val="0"/>
              </a:spcBef>
              <a:spcAft>
                <a:spcPct val="0"/>
              </a:spcAft>
              <a:buClr>
                <a:srgbClr val="000000"/>
              </a:buClr>
              <a:buSzPct val="100000"/>
            </a:pP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err="1" smtClean="0">
                <a:solidFill>
                  <a:srgbClr val="000000"/>
                </a:solidFill>
                <a:latin typeface="Calibri" panose="020F0502020204030204" pitchFamily="34" charset="0"/>
                <a:cs typeface="Calibri" panose="020F0502020204030204" pitchFamily="34" charset="0"/>
              </a:rPr>
              <a:t>Sudo</a:t>
            </a:r>
            <a:r>
              <a:rPr lang="en-IN" sz="2000" b="1" dirty="0" smtClean="0">
                <a:solidFill>
                  <a:srgbClr val="000000"/>
                </a:solidFill>
                <a:latin typeface="Calibri" panose="020F0502020204030204" pitchFamily="34" charset="0"/>
                <a:cs typeface="Calibri" panose="020F0502020204030204" pitchFamily="34" charset="0"/>
              </a:rPr>
              <a:t> </a:t>
            </a:r>
            <a:r>
              <a:rPr lang="en-IN" sz="2000" b="1" dirty="0" err="1" smtClean="0">
                <a:solidFill>
                  <a:srgbClr val="000000"/>
                </a:solidFill>
                <a:latin typeface="Calibri" panose="020F0502020204030204" pitchFamily="34" charset="0"/>
                <a:cs typeface="Calibri" panose="020F0502020204030204" pitchFamily="34" charset="0"/>
              </a:rPr>
              <a:t>dpkg</a:t>
            </a:r>
            <a:r>
              <a:rPr lang="en-IN" sz="2000" b="1" dirty="0" smtClean="0">
                <a:solidFill>
                  <a:srgbClr val="000000"/>
                </a:solidFill>
                <a:latin typeface="Calibri" panose="020F0502020204030204" pitchFamily="34" charset="0"/>
                <a:cs typeface="Calibri" panose="020F0502020204030204" pitchFamily="34" charset="0"/>
              </a:rPr>
              <a:t> –l &lt;name of the package&gt;</a:t>
            </a: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400" b="1" dirty="0" err="1" smtClean="0">
                <a:solidFill>
                  <a:srgbClr val="000000"/>
                </a:solidFill>
                <a:latin typeface="Calibri" panose="020F0502020204030204" pitchFamily="34" charset="0"/>
                <a:cs typeface="Calibri" panose="020F0502020204030204" pitchFamily="34" charset="0"/>
              </a:rPr>
              <a:t>Sudo</a:t>
            </a:r>
            <a:r>
              <a:rPr lang="en-IN" sz="2400" b="1" dirty="0" smtClean="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d</a:t>
            </a:r>
            <a:r>
              <a:rPr lang="en-IN" sz="2400" b="1" dirty="0" err="1" smtClean="0">
                <a:solidFill>
                  <a:srgbClr val="000000"/>
                </a:solidFill>
                <a:latin typeface="Calibri" panose="020F0502020204030204" pitchFamily="34" charset="0"/>
                <a:cs typeface="Calibri" panose="020F0502020204030204" pitchFamily="34" charset="0"/>
              </a:rPr>
              <a:t>pkg</a:t>
            </a:r>
            <a:r>
              <a:rPr lang="en-IN" sz="2400" b="1" dirty="0" smtClean="0">
                <a:solidFill>
                  <a:srgbClr val="000000"/>
                </a:solidFill>
                <a:latin typeface="Calibri" panose="020F0502020204030204" pitchFamily="34" charset="0"/>
                <a:cs typeface="Calibri" panose="020F0502020204030204" pitchFamily="34" charset="0"/>
              </a:rPr>
              <a:t> --get-selection</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Use </a:t>
            </a:r>
            <a:r>
              <a:rPr lang="en-IN" sz="2000" dirty="0" err="1" smtClean="0">
                <a:solidFill>
                  <a:srgbClr val="000000"/>
                </a:solidFill>
                <a:latin typeface="Calibri" panose="020F0502020204030204" pitchFamily="34" charset="0"/>
                <a:cs typeface="Calibri" panose="020F0502020204030204" pitchFamily="34" charset="0"/>
              </a:rPr>
              <a:t>grep</a:t>
            </a:r>
            <a:r>
              <a:rPr lang="en-IN" sz="2000" dirty="0" smtClean="0">
                <a:solidFill>
                  <a:srgbClr val="000000"/>
                </a:solidFill>
                <a:latin typeface="Calibri" panose="020F0502020204030204" pitchFamily="34" charset="0"/>
                <a:cs typeface="Calibri" panose="020F0502020204030204" pitchFamily="34" charset="0"/>
              </a:rPr>
              <a:t> to filter from the above list</a:t>
            </a: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 </a:t>
            </a:r>
            <a:endParaRPr lang="en-IN" sz="20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525502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lang="en-US" sz="1000"/>
              <a:pPr algn="r" defTabSz="457200" eaLnBrk="0" fontAlgn="base" hangingPunct="0">
                <a:spcBef>
                  <a:spcPct val="0"/>
                </a:spcBef>
                <a:spcAft>
                  <a:spcPct val="0"/>
                </a:spcAft>
                <a:buSzPct val="100000"/>
              </a:pPr>
              <a:t>99</a:t>
            </a:fld>
            <a:endParaRPr lang="en-US" sz="1000"/>
          </a:p>
        </p:txBody>
      </p:sp>
      <p:sp>
        <p:nvSpPr>
          <p:cNvPr id="34818" name="Text Box 2"/>
          <p:cNvSpPr txBox="1">
            <a:spLocks noChangeArrowheads="1"/>
          </p:cNvSpPr>
          <p:nvPr/>
        </p:nvSpPr>
        <p:spPr bwMode="auto">
          <a:xfrm>
            <a:off x="1981200" y="0"/>
            <a:ext cx="8661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lang="en-US" sz="2800" b="1" dirty="0">
              <a:solidFill>
                <a:srgbClr val="FFFFFF"/>
              </a:solidFill>
              <a:latin typeface="Calibri" panose="020F0502020204030204" pitchFamily="34" charset="0"/>
            </a:endParaRPr>
          </a:p>
        </p:txBody>
      </p:sp>
      <p:sp>
        <p:nvSpPr>
          <p:cNvPr id="34819" name="Text Box 3"/>
          <p:cNvSpPr txBox="1">
            <a:spLocks noChangeArrowheads="1"/>
          </p:cNvSpPr>
          <p:nvPr/>
        </p:nvSpPr>
        <p:spPr bwMode="auto">
          <a:xfrm>
            <a:off x="82296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lang="en-US" sz="1000"/>
              <a:pPr algn="r" defTabSz="457200" eaLnBrk="0" fontAlgn="base" hangingPunct="0">
                <a:spcBef>
                  <a:spcPct val="0"/>
                </a:spcBef>
                <a:spcAft>
                  <a:spcPct val="0"/>
                </a:spcAft>
                <a:buSzPct val="100000"/>
              </a:pPr>
              <a:t>99</a:t>
            </a:fld>
            <a:endParaRPr lang="en-US" sz="1000"/>
          </a:p>
        </p:txBody>
      </p:sp>
      <p:sp>
        <p:nvSpPr>
          <p:cNvPr id="2" name="Rectangle 1"/>
          <p:cNvSpPr/>
          <p:nvPr/>
        </p:nvSpPr>
        <p:spPr>
          <a:xfrm>
            <a:off x="3909319" y="-36731"/>
            <a:ext cx="3181705" cy="646331"/>
          </a:xfrm>
          <a:prstGeom prst="rect">
            <a:avLst/>
          </a:prstGeom>
        </p:spPr>
        <p:txBody>
          <a:bodyPr wrap="none">
            <a:spAutoFit/>
          </a:bodyPr>
          <a:lstStyle/>
          <a:p>
            <a:pPr defTabSz="457200" eaLnBrk="0" fontAlgn="base" hangingPunct="0">
              <a:spcBef>
                <a:spcPct val="0"/>
              </a:spcBef>
              <a:spcAft>
                <a:spcPct val="0"/>
              </a:spcAft>
              <a:buClr>
                <a:srgbClr val="000000"/>
              </a:buClr>
              <a:buSzPct val="100000"/>
            </a:pPr>
            <a:r>
              <a:rPr lang="en-IN" sz="3600" b="1" dirty="0" smtClean="0">
                <a:solidFill>
                  <a:srgbClr val="FFFFFF"/>
                </a:solidFill>
                <a:latin typeface="Calibri" panose="020F0502020204030204" pitchFamily="34" charset="0"/>
                <a:cs typeface="Calibri" panose="020F0502020204030204" pitchFamily="34" charset="0"/>
              </a:rPr>
              <a:t>Install Software</a:t>
            </a:r>
            <a:endParaRPr lang="en-IN" sz="3600" b="1" dirty="0">
              <a:solidFill>
                <a:srgbClr val="FFFFFF"/>
              </a:solidFill>
              <a:latin typeface="Calibri" panose="020F0502020204030204" pitchFamily="34" charset="0"/>
              <a:cs typeface="Calibri" panose="020F0502020204030204" pitchFamily="34" charset="0"/>
            </a:endParaRPr>
          </a:p>
        </p:txBody>
      </p:sp>
      <p:sp>
        <p:nvSpPr>
          <p:cNvPr id="3" name="Rectangle 2"/>
          <p:cNvSpPr/>
          <p:nvPr/>
        </p:nvSpPr>
        <p:spPr>
          <a:xfrm>
            <a:off x="1491891" y="714346"/>
            <a:ext cx="9150710" cy="2862322"/>
          </a:xfrm>
          <a:prstGeom prst="rect">
            <a:avLst/>
          </a:prstGeom>
        </p:spPr>
        <p:txBody>
          <a:bodyPr wrap="square">
            <a:spAutoFit/>
          </a:bodyPr>
          <a:lstStyle/>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install software manually, Ubuntu supports </a:t>
            </a:r>
            <a:r>
              <a:rPr lang="en-IN" sz="2000" b="1" dirty="0" smtClean="0">
                <a:solidFill>
                  <a:srgbClr val="000000"/>
                </a:solidFill>
                <a:latin typeface="Calibri" panose="020F0502020204030204" pitchFamily="34" charset="0"/>
                <a:cs typeface="Calibri" panose="020F0502020204030204" pitchFamily="34" charset="0"/>
              </a:rPr>
              <a:t>.deb</a:t>
            </a:r>
            <a:r>
              <a:rPr lang="en-IN" sz="2000" dirty="0" smtClean="0">
                <a:solidFill>
                  <a:srgbClr val="000000"/>
                </a:solidFill>
                <a:latin typeface="Calibri" panose="020F0502020204030204" pitchFamily="34" charset="0"/>
                <a:cs typeface="Calibri" panose="020F0502020204030204" pitchFamily="34" charset="0"/>
              </a:rPr>
              <a:t> files</a:t>
            </a:r>
          </a:p>
          <a:p>
            <a:pPr defTabSz="457200" eaLnBrk="0" fontAlgn="base" hangingPunct="0">
              <a:spcBef>
                <a:spcPct val="0"/>
              </a:spcBef>
              <a:spcAft>
                <a:spcPct val="0"/>
              </a:spcAft>
              <a:buClr>
                <a:srgbClr val="000000"/>
              </a:buClr>
              <a:buSzPct val="100000"/>
            </a:pPr>
            <a:endParaRPr lang="en-IN" sz="2000"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a:t>
            </a:r>
            <a:r>
              <a:rPr lang="en-IN" sz="2000" b="1" dirty="0" err="1" smtClean="0">
                <a:solidFill>
                  <a:srgbClr val="000000"/>
                </a:solidFill>
                <a:latin typeface="Calibri" panose="020F0502020204030204" pitchFamily="34" charset="0"/>
                <a:cs typeface="Calibri" panose="020F0502020204030204" pitchFamily="34" charset="0"/>
              </a:rPr>
              <a:t>sudo</a:t>
            </a:r>
            <a:r>
              <a:rPr lang="en-IN" sz="2000" b="1" dirty="0" smtClean="0">
                <a:solidFill>
                  <a:srgbClr val="000000"/>
                </a:solidFill>
                <a:latin typeface="Calibri" panose="020F0502020204030204" pitchFamily="34" charset="0"/>
                <a:cs typeface="Calibri" panose="020F0502020204030204" pitchFamily="34" charset="0"/>
              </a:rPr>
              <a:t> </a:t>
            </a:r>
            <a:r>
              <a:rPr lang="en-IN" sz="2000" b="1" dirty="0" err="1" smtClean="0">
                <a:solidFill>
                  <a:srgbClr val="000000"/>
                </a:solidFill>
                <a:latin typeface="Calibri" panose="020F0502020204030204" pitchFamily="34" charset="0"/>
                <a:cs typeface="Calibri" panose="020F0502020204030204" pitchFamily="34" charset="0"/>
              </a:rPr>
              <a:t>dpkg</a:t>
            </a:r>
            <a:r>
              <a:rPr lang="en-IN" sz="2000" b="1" dirty="0" smtClean="0">
                <a:solidFill>
                  <a:srgbClr val="000000"/>
                </a:solidFill>
                <a:latin typeface="Calibri" panose="020F0502020204030204" pitchFamily="34" charset="0"/>
                <a:cs typeface="Calibri" panose="020F0502020204030204" pitchFamily="34" charset="0"/>
              </a:rPr>
              <a:t> –</a:t>
            </a:r>
            <a:r>
              <a:rPr lang="en-IN" sz="2000" b="1" dirty="0" err="1" smtClean="0">
                <a:solidFill>
                  <a:srgbClr val="000000"/>
                </a:solidFill>
                <a:latin typeface="Calibri" panose="020F0502020204030204" pitchFamily="34" charset="0"/>
                <a:cs typeface="Calibri" panose="020F0502020204030204" pitchFamily="34" charset="0"/>
              </a:rPr>
              <a:t>i</a:t>
            </a:r>
            <a:r>
              <a:rPr lang="en-IN" sz="2000" b="1" dirty="0" smtClean="0">
                <a:solidFill>
                  <a:srgbClr val="000000"/>
                </a:solidFill>
                <a:latin typeface="Calibri" panose="020F0502020204030204" pitchFamily="34" charset="0"/>
                <a:cs typeface="Calibri" panose="020F0502020204030204" pitchFamily="34" charset="0"/>
              </a:rPr>
              <a:t> /path to the .deb file</a:t>
            </a: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lang="en-IN" sz="2000" b="1" dirty="0"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dirty="0" smtClean="0">
                <a:solidFill>
                  <a:srgbClr val="000000"/>
                </a:solidFill>
                <a:latin typeface="Calibri" panose="020F0502020204030204" pitchFamily="34" charset="0"/>
                <a:cs typeface="Calibri" panose="020F0502020204030204" pitchFamily="34" charset="0"/>
              </a:rPr>
              <a:t>To install the missing dependencies for the above package</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a:t>
            </a:r>
            <a:r>
              <a:rPr lang="en-IN" sz="2000" b="1" dirty="0" err="1" smtClean="0">
                <a:solidFill>
                  <a:srgbClr val="000000"/>
                </a:solidFill>
                <a:latin typeface="Calibri" panose="020F0502020204030204" pitchFamily="34" charset="0"/>
                <a:cs typeface="Calibri" panose="020F0502020204030204" pitchFamily="34" charset="0"/>
              </a:rPr>
              <a:t>sudo</a:t>
            </a:r>
            <a:r>
              <a:rPr lang="en-IN" sz="2000" b="1" dirty="0" smtClean="0">
                <a:solidFill>
                  <a:srgbClr val="000000"/>
                </a:solidFill>
                <a:latin typeface="Calibri" panose="020F0502020204030204" pitchFamily="34" charset="0"/>
                <a:cs typeface="Calibri" panose="020F0502020204030204" pitchFamily="34" charset="0"/>
              </a:rPr>
              <a:t> apt-get install -f</a:t>
            </a:r>
          </a:p>
          <a:p>
            <a:pPr defTabSz="457200" eaLnBrk="0" fontAlgn="base" hangingPunct="0">
              <a:spcBef>
                <a:spcPct val="0"/>
              </a:spcBef>
              <a:spcAft>
                <a:spcPct val="0"/>
              </a:spcAft>
              <a:buClr>
                <a:srgbClr val="000000"/>
              </a:buClr>
              <a:buSzPct val="100000"/>
            </a:pPr>
            <a:endParaRPr lang="en-IN" sz="2000" b="1" dirty="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lang="en-IN" sz="2000" b="1" dirty="0" smtClean="0">
                <a:solidFill>
                  <a:srgbClr val="000000"/>
                </a:solidFill>
                <a:latin typeface="Calibri" panose="020F0502020204030204" pitchFamily="34" charset="0"/>
                <a:cs typeface="Calibri" panose="020F0502020204030204" pitchFamily="34" charset="0"/>
              </a:rPr>
              <a:t> </a:t>
            </a:r>
            <a:endParaRPr lang="en-IN" sz="20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891521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20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2E89259-4A54-4996-A2EA-D65CB5C702D5}"/>
</file>

<file path=customXml/itemProps2.xml><?xml version="1.0" encoding="utf-8"?>
<ds:datastoreItem xmlns:ds="http://schemas.openxmlformats.org/officeDocument/2006/customXml" ds:itemID="{F7E841B6-98F5-46C0-9BA4-00668C6DDA74}"/>
</file>

<file path=customXml/itemProps3.xml><?xml version="1.0" encoding="utf-8"?>
<ds:datastoreItem xmlns:ds="http://schemas.openxmlformats.org/officeDocument/2006/customXml" ds:itemID="{27ABBE89-B08A-4A2F-B14F-8C1ECB39E1B5}"/>
</file>

<file path=docProps/app.xml><?xml version="1.0" encoding="utf-8"?>
<Properties xmlns="http://schemas.openxmlformats.org/officeDocument/2006/extended-properties" xmlns:vt="http://schemas.openxmlformats.org/officeDocument/2006/docPropsVTypes">
  <TotalTime>1064</TotalTime>
  <Words>5577</Words>
  <Application>Microsoft Office PowerPoint</Application>
  <PresentationFormat>Widescreen</PresentationFormat>
  <Paragraphs>1316</Paragraphs>
  <Slides>111</Slides>
  <Notes>47</Notes>
  <HiddenSlides>0</HiddenSlides>
  <MMClips>0</MMClips>
  <ScaleCrop>false</ScaleCrop>
  <HeadingPairs>
    <vt:vector size="8" baseType="variant">
      <vt:variant>
        <vt:lpstr>Fonts Used</vt:lpstr>
      </vt:variant>
      <vt:variant>
        <vt:i4>10</vt:i4>
      </vt:variant>
      <vt:variant>
        <vt:lpstr>Theme</vt:lpstr>
      </vt:variant>
      <vt:variant>
        <vt:i4>6</vt:i4>
      </vt:variant>
      <vt:variant>
        <vt:lpstr>Embedded OLE Servers</vt:lpstr>
      </vt:variant>
      <vt:variant>
        <vt:i4>1</vt:i4>
      </vt:variant>
      <vt:variant>
        <vt:lpstr>Slide Titles</vt:lpstr>
      </vt:variant>
      <vt:variant>
        <vt:i4>111</vt:i4>
      </vt:variant>
    </vt:vector>
  </HeadingPairs>
  <TitlesOfParts>
    <vt:vector size="128" baseType="lpstr">
      <vt:lpstr>Arial Unicode MS</vt:lpstr>
      <vt:lpstr>Microsoft YaHei</vt:lpstr>
      <vt:lpstr>ＭＳ Ｐゴシック</vt:lpstr>
      <vt:lpstr>SimSun</vt:lpstr>
      <vt:lpstr>Arial</vt:lpstr>
      <vt:lpstr>Calibri</vt:lpstr>
      <vt:lpstr>Comic Sans MS</vt:lpstr>
      <vt:lpstr>Times New Roman</vt:lpstr>
      <vt:lpstr>Trebuchet MS</vt:lpstr>
      <vt:lpstr>Wingdings</vt:lpstr>
      <vt:lpstr>1_Office Theme</vt:lpstr>
      <vt:lpstr>2_Office Theme</vt:lpstr>
      <vt:lpstr>3_Office Theme</vt:lpstr>
      <vt:lpstr>Office Theme</vt:lpstr>
      <vt:lpstr>4_Office Theme</vt:lpstr>
      <vt:lpstr>5_Office Theme</vt:lpstr>
      <vt:lpstr>Bitmap Image</vt:lpstr>
      <vt:lpstr>Linux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 Editor</vt:lpstr>
      <vt:lpstr>Vi Editor</vt:lpstr>
      <vt:lpstr>Vi Editor</vt:lpstr>
      <vt:lpstr>Vi Editor</vt:lpstr>
      <vt:lpstr>Vi Editor</vt:lpstr>
      <vt:lpstr>Vi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CSS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Basics</dc:title>
  <dc:creator>Arjun Balasubramanian</dc:creator>
  <cp:lastModifiedBy>Umadevi Balakrishnan</cp:lastModifiedBy>
  <cp:revision>54</cp:revision>
  <dcterms:created xsi:type="dcterms:W3CDTF">2017-02-03T12:01:29Z</dcterms:created>
  <dcterms:modified xsi:type="dcterms:W3CDTF">2017-06-12T08:17:56Z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