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39"/>
  </p:notesMasterIdLst>
  <p:sldIdLst>
    <p:sldId id="344" r:id="rId5"/>
    <p:sldId id="422" r:id="rId6"/>
    <p:sldId id="421" r:id="rId7"/>
    <p:sldId id="423" r:id="rId8"/>
    <p:sldId id="424" r:id="rId9"/>
    <p:sldId id="425" r:id="rId10"/>
    <p:sldId id="426" r:id="rId11"/>
    <p:sldId id="427" r:id="rId12"/>
    <p:sldId id="428" r:id="rId13"/>
    <p:sldId id="429" r:id="rId14"/>
    <p:sldId id="430" r:id="rId15"/>
    <p:sldId id="431" r:id="rId16"/>
    <p:sldId id="432" r:id="rId17"/>
    <p:sldId id="433" r:id="rId18"/>
    <p:sldId id="434" r:id="rId19"/>
    <p:sldId id="446" r:id="rId20"/>
    <p:sldId id="445" r:id="rId21"/>
    <p:sldId id="447" r:id="rId22"/>
    <p:sldId id="448" r:id="rId23"/>
    <p:sldId id="449" r:id="rId24"/>
    <p:sldId id="450" r:id="rId25"/>
    <p:sldId id="451" r:id="rId26"/>
    <p:sldId id="452" r:id="rId27"/>
    <p:sldId id="442" r:id="rId28"/>
    <p:sldId id="443" r:id="rId29"/>
    <p:sldId id="444" r:id="rId30"/>
    <p:sldId id="440" r:id="rId31"/>
    <p:sldId id="441" r:id="rId32"/>
    <p:sldId id="439" r:id="rId33"/>
    <p:sldId id="435" r:id="rId34"/>
    <p:sldId id="436" r:id="rId35"/>
    <p:sldId id="437" r:id="rId36"/>
    <p:sldId id="438" r:id="rId37"/>
    <p:sldId id="41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7E"/>
    <a:srgbClr val="005F8E"/>
    <a:srgbClr val="008CD2"/>
    <a:srgbClr val="006496"/>
    <a:srgbClr val="004B70"/>
    <a:srgbClr val="0070A8"/>
    <a:srgbClr val="005782"/>
    <a:srgbClr val="111111"/>
    <a:srgbClr val="003248"/>
    <a:srgbClr val="024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25760B-A8D8-12F1-B123-6F12AAF084C8}" v="3" dt="2020-10-18T17:36:57.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47" autoAdjust="0"/>
    <p:restoredTop sz="94434" autoAdjust="0"/>
  </p:normalViewPr>
  <p:slideViewPr>
    <p:cSldViewPr snapToGrid="0">
      <p:cViewPr varScale="1">
        <p:scale>
          <a:sx n="72" d="100"/>
          <a:sy n="72" d="100"/>
        </p:scale>
        <p:origin x="960" y="54"/>
      </p:cViewPr>
      <p:guideLst/>
    </p:cSldViewPr>
  </p:slideViewPr>
  <p:notesTextViewPr>
    <p:cViewPr>
      <p:scale>
        <a:sx n="1" d="1"/>
        <a:sy n="1" d="1"/>
      </p:scale>
      <p:origin x="0" y="0"/>
    </p:cViewPr>
  </p:notesTextViewPr>
  <p:sorterViewPr>
    <p:cViewPr>
      <p:scale>
        <a:sx n="100" d="100"/>
        <a:sy n="100" d="100"/>
      </p:scale>
      <p:origin x="0" y="-10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i Muruganantham" userId="S::gopi.muruganantham@csscorp.com::6408a8fb-ec26-450f-b98e-0cdca7b104e4" providerId="AD" clId="Web-{3B25760B-A8D8-12F1-B123-6F12AAF084C8}"/>
    <pc:docChg chg="modSld">
      <pc:chgData name="Gopi Muruganantham" userId="S::gopi.muruganantham@csscorp.com::6408a8fb-ec26-450f-b98e-0cdca7b104e4" providerId="AD" clId="Web-{3B25760B-A8D8-12F1-B123-6F12AAF084C8}" dt="2020-10-18T17:36:57.765" v="2" actId="1076"/>
      <pc:docMkLst>
        <pc:docMk/>
      </pc:docMkLst>
      <pc:sldChg chg="modSp">
        <pc:chgData name="Gopi Muruganantham" userId="S::gopi.muruganantham@csscorp.com::6408a8fb-ec26-450f-b98e-0cdca7b104e4" providerId="AD" clId="Web-{3B25760B-A8D8-12F1-B123-6F12AAF084C8}" dt="2020-10-18T17:36:57.765" v="2" actId="1076"/>
        <pc:sldMkLst>
          <pc:docMk/>
          <pc:sldMk cId="1597544380" sldId="447"/>
        </pc:sldMkLst>
        <pc:picChg chg="mod">
          <ac:chgData name="Gopi Muruganantham" userId="S::gopi.muruganantham@csscorp.com::6408a8fb-ec26-450f-b98e-0cdca7b104e4" providerId="AD" clId="Web-{3B25760B-A8D8-12F1-B123-6F12AAF084C8}" dt="2020-10-18T17:36:57.765" v="2" actId="1076"/>
          <ac:picMkLst>
            <pc:docMk/>
            <pc:sldMk cId="1597544380" sldId="447"/>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9A856-DCE9-4A27-8CDF-1EEEB4499AD5}"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D3437-9AF9-40E5-A28C-F01F842CB9F0}" type="slidenum">
              <a:rPr lang="en-US" smtClean="0"/>
              <a:t>‹#›</a:t>
            </a:fld>
            <a:endParaRPr lang="en-US"/>
          </a:p>
        </p:txBody>
      </p:sp>
    </p:spTree>
    <p:extLst>
      <p:ext uri="{BB962C8B-B14F-4D97-AF65-F5344CB8AC3E}">
        <p14:creationId xmlns:p14="http://schemas.microsoft.com/office/powerpoint/2010/main" val="619696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04794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36"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23969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47426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ttern">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5010"/>
            <a:ext cx="12192000" cy="5238723"/>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8" name="TextBox 7"/>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1"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30239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6603"/>
            <a:ext cx="12192000" cy="5248230"/>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15"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1" name="TextBox 10"/>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38181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126603"/>
            <a:ext cx="12192000" cy="5275476"/>
          </a:xfrm>
          <a:prstGeom prst="rect">
            <a:avLst/>
          </a:prstGeom>
        </p:spPr>
      </p:pic>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5074"/>
            <a:ext cx="3752069"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www.csscorp.com</a:t>
            </a: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04" y="1126604"/>
            <a:ext cx="12234879" cy="296475"/>
          </a:xfrm>
          <a:prstGeom prst="rect">
            <a:avLst/>
          </a:prstGeom>
        </p:spPr>
      </p:pic>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1">
                <a:solidFill>
                  <a:schemeClr val="bg1"/>
                </a:solidFill>
                <a:latin typeface="Arial" panose="020B0604020202020204" pitchFamily="34" charset="0"/>
                <a:cs typeface="Arial" panose="020B0604020202020204" pitchFamily="34" charset="0"/>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9" name="TextBox 8"/>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81230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b="29989"/>
          <a:stretch/>
        </p:blipFill>
        <p:spPr>
          <a:xfrm>
            <a:off x="9936298" y="293355"/>
            <a:ext cx="1998947" cy="511864"/>
          </a:xfrm>
          <a:prstGeom prst="rect">
            <a:avLst/>
          </a:prstGeom>
        </p:spPr>
      </p:pic>
      <p:sp>
        <p:nvSpPr>
          <p:cNvPr id="6" name="TextBox 5"/>
          <p:cNvSpPr txBox="1"/>
          <p:nvPr userDrawn="1"/>
        </p:nvSpPr>
        <p:spPr>
          <a:xfrm>
            <a:off x="142655" y="6522385"/>
            <a:ext cx="5052998"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For private circulation and viewing only |  www.csscorp.com</a:t>
            </a:r>
          </a:p>
        </p:txBody>
      </p:sp>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pPr/>
              <a:t>‹#›</a:t>
            </a:fld>
            <a:endParaRPr lang="en-IN" dirty="0"/>
          </a:p>
        </p:txBody>
      </p:sp>
    </p:spTree>
    <p:extLst>
      <p:ext uri="{BB962C8B-B14F-4D97-AF65-F5344CB8AC3E}">
        <p14:creationId xmlns:p14="http://schemas.microsoft.com/office/powerpoint/2010/main" val="343548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Box 11"/>
          <p:cNvSpPr txBox="1"/>
          <p:nvPr userDrawn="1"/>
        </p:nvSpPr>
        <p:spPr>
          <a:xfrm>
            <a:off x="3725336" y="6231470"/>
            <a:ext cx="184779" cy="584647"/>
          </a:xfrm>
          <a:prstGeom prst="rect">
            <a:avLst/>
          </a:prstGeom>
          <a:noFill/>
        </p:spPr>
        <p:txBody>
          <a:bodyPr wrap="none" rtlCol="0">
            <a:spAutoFit/>
          </a:bodyPr>
          <a:lstStyle/>
          <a:p>
            <a:pPr defTabSz="609468"/>
            <a:endParaRPr lang="en-US" sz="3199" dirty="0">
              <a:solidFill>
                <a:prstClr val="black"/>
              </a:solidFill>
            </a:endParaRPr>
          </a:p>
        </p:txBody>
      </p:sp>
      <p:pic>
        <p:nvPicPr>
          <p:cNvPr id="3" name="Picture 2"/>
          <p:cNvPicPr>
            <a:picLocks noChangeAspect="1"/>
          </p:cNvPicPr>
          <p:nvPr userDrawn="1"/>
        </p:nvPicPr>
        <p:blipFill rotWithShape="1">
          <a:blip r:embed="rId7" cstate="print">
            <a:extLst>
              <a:ext uri="{28A0092B-C50C-407E-A947-70E740481C1C}">
                <a14:useLocalDpi xmlns:a14="http://schemas.microsoft.com/office/drawing/2010/main" val="0"/>
              </a:ext>
            </a:extLst>
          </a:blip>
          <a:srcRect b="22522"/>
          <a:stretch/>
        </p:blipFill>
        <p:spPr>
          <a:xfrm>
            <a:off x="9936298" y="293354"/>
            <a:ext cx="1998947" cy="566455"/>
          </a:xfrm>
          <a:prstGeom prst="rect">
            <a:avLst/>
          </a:prstGeom>
        </p:spPr>
      </p:pic>
      <p:sp>
        <p:nvSpPr>
          <p:cNvPr id="4" name="Rectangle 3"/>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6" name="TextBox 5"/>
          <p:cNvSpPr txBox="1"/>
          <p:nvPr userDrawn="1"/>
        </p:nvSpPr>
        <p:spPr>
          <a:xfrm>
            <a:off x="142655" y="6509685"/>
            <a:ext cx="512921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pic>
        <p:nvPicPr>
          <p:cNvPr id="7" name="Picture 6"/>
          <p:cNvPicPr>
            <a:picLocks noChangeAspect="1"/>
          </p:cNvPicPr>
          <p:nvPr userDrawn="1"/>
        </p:nvPicPr>
        <p:blipFill rotWithShape="1">
          <a:blip r:embed="rId8">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9"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latin typeface="Arial" panose="020B0604020202020204" pitchFamily="34" charset="0"/>
                <a:cs typeface="Arial" panose="020B0604020202020204" pitchFamily="34" charset="0"/>
              </a:defRPr>
            </a:lvl1p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018897965"/>
      </p:ext>
    </p:extLst>
  </p:cSld>
  <p:clrMap bg1="lt1" tx1="dk1" bg2="lt2" tx2="dk2" accent1="accent1" accent2="accent2" accent3="accent3" accent4="accent4" accent5="accent5" accent6="accent6" hlink="hlink" folHlink="folHlink"/>
  <p:sldLayoutIdLst>
    <p:sldLayoutId id="2147483684" r:id="rId1"/>
    <p:sldLayoutId id="2147483686" r:id="rId2"/>
    <p:sldLayoutId id="2147483687" r:id="rId3"/>
    <p:sldLayoutId id="2147483724" r:id="rId4"/>
    <p:sldLayoutId id="2147483732" r:id="rId5"/>
  </p:sldLayoutIdLst>
  <p:hf hdr="0" dt="0"/>
  <p:txStyles>
    <p:titleStyle>
      <a:lvl1pPr algn="ctr" defTabSz="609448" rtl="0" eaLnBrk="1" latinLnBrk="0" hangingPunct="1">
        <a:spcBef>
          <a:spcPct val="0"/>
        </a:spcBef>
        <a:buNone/>
        <a:defRPr sz="5865" kern="1200">
          <a:solidFill>
            <a:schemeClr val="tx1"/>
          </a:solidFill>
          <a:latin typeface="+mj-lt"/>
          <a:ea typeface="+mj-ea"/>
          <a:cs typeface="+mj-cs"/>
        </a:defRPr>
      </a:lvl1pPr>
    </p:titleStyle>
    <p:bodyStyle>
      <a:lvl1pPr marL="457086" indent="-457086" algn="l" defTabSz="609448" rtl="0" eaLnBrk="1" latinLnBrk="0" hangingPunct="1">
        <a:spcBef>
          <a:spcPct val="20000"/>
        </a:spcBef>
        <a:buFont typeface="Arial"/>
        <a:buChar char="•"/>
        <a:defRPr sz="4266" kern="1200">
          <a:solidFill>
            <a:schemeClr val="tx1"/>
          </a:solidFill>
          <a:latin typeface="+mn-lt"/>
          <a:ea typeface="+mn-ea"/>
          <a:cs typeface="+mn-cs"/>
        </a:defRPr>
      </a:lvl1pPr>
      <a:lvl2pPr marL="990352" indent="-380905" algn="l" defTabSz="609448" rtl="0" eaLnBrk="1" latinLnBrk="0" hangingPunct="1">
        <a:spcBef>
          <a:spcPct val="20000"/>
        </a:spcBef>
        <a:buFont typeface="Arial"/>
        <a:buChar char="–"/>
        <a:defRPr sz="3732" kern="1200">
          <a:solidFill>
            <a:schemeClr val="tx1"/>
          </a:solidFill>
          <a:latin typeface="+mn-lt"/>
          <a:ea typeface="+mn-ea"/>
          <a:cs typeface="+mn-cs"/>
        </a:defRPr>
      </a:lvl2pPr>
      <a:lvl3pPr marL="1523619" indent="-304724" algn="l" defTabSz="609448" rtl="0" eaLnBrk="1" latinLnBrk="0" hangingPunct="1">
        <a:spcBef>
          <a:spcPct val="20000"/>
        </a:spcBef>
        <a:buFont typeface="Arial"/>
        <a:buChar char="•"/>
        <a:defRPr sz="3199" kern="1200">
          <a:solidFill>
            <a:schemeClr val="tx1"/>
          </a:solidFill>
          <a:latin typeface="+mn-lt"/>
          <a:ea typeface="+mn-ea"/>
          <a:cs typeface="+mn-cs"/>
        </a:defRPr>
      </a:lvl3pPr>
      <a:lvl4pPr marL="2133067" indent="-304724" algn="l" defTabSz="609448" rtl="0" eaLnBrk="1" latinLnBrk="0" hangingPunct="1">
        <a:spcBef>
          <a:spcPct val="20000"/>
        </a:spcBef>
        <a:buFont typeface="Arial"/>
        <a:buChar char="–"/>
        <a:defRPr sz="2666" kern="1200">
          <a:solidFill>
            <a:schemeClr val="tx1"/>
          </a:solidFill>
          <a:latin typeface="+mn-lt"/>
          <a:ea typeface="+mn-ea"/>
          <a:cs typeface="+mn-cs"/>
        </a:defRPr>
      </a:lvl4pPr>
      <a:lvl5pPr marL="2742514" indent="-304724" algn="l" defTabSz="609448" rtl="0" eaLnBrk="1" latinLnBrk="0" hangingPunct="1">
        <a:spcBef>
          <a:spcPct val="20000"/>
        </a:spcBef>
        <a:buFont typeface="Arial"/>
        <a:buChar char="»"/>
        <a:defRPr sz="2666" kern="1200">
          <a:solidFill>
            <a:schemeClr val="tx1"/>
          </a:solidFill>
          <a:latin typeface="+mn-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48" rtl="0" eaLnBrk="1" latinLnBrk="0" hangingPunct="1">
        <a:defRPr sz="2399" kern="1200">
          <a:solidFill>
            <a:schemeClr val="tx1"/>
          </a:solidFill>
          <a:latin typeface="+mn-lt"/>
          <a:ea typeface="+mn-ea"/>
          <a:cs typeface="+mn-cs"/>
        </a:defRPr>
      </a:lvl1pPr>
      <a:lvl2pPr marL="609448" algn="l" defTabSz="609448" rtl="0" eaLnBrk="1" latinLnBrk="0" hangingPunct="1">
        <a:defRPr sz="2399" kern="1200">
          <a:solidFill>
            <a:schemeClr val="tx1"/>
          </a:solidFill>
          <a:latin typeface="+mn-lt"/>
          <a:ea typeface="+mn-ea"/>
          <a:cs typeface="+mn-cs"/>
        </a:defRPr>
      </a:lvl2pPr>
      <a:lvl3pPr marL="1218895" algn="l" defTabSz="609448" rtl="0" eaLnBrk="1" latinLnBrk="0" hangingPunct="1">
        <a:defRPr sz="2399" kern="1200">
          <a:solidFill>
            <a:schemeClr val="tx1"/>
          </a:solidFill>
          <a:latin typeface="+mn-lt"/>
          <a:ea typeface="+mn-ea"/>
          <a:cs typeface="+mn-cs"/>
        </a:defRPr>
      </a:lvl3pPr>
      <a:lvl4pPr marL="1828343" algn="l" defTabSz="609448" rtl="0" eaLnBrk="1" latinLnBrk="0" hangingPunct="1">
        <a:defRPr sz="2399" kern="1200">
          <a:solidFill>
            <a:schemeClr val="tx1"/>
          </a:solidFill>
          <a:latin typeface="+mn-lt"/>
          <a:ea typeface="+mn-ea"/>
          <a:cs typeface="+mn-cs"/>
        </a:defRPr>
      </a:lvl4pPr>
      <a:lvl5pPr marL="2437790" algn="l" defTabSz="609448" rtl="0" eaLnBrk="1" latinLnBrk="0" hangingPunct="1">
        <a:defRPr sz="2399" kern="1200">
          <a:solidFill>
            <a:schemeClr val="tx1"/>
          </a:solidFill>
          <a:latin typeface="+mn-lt"/>
          <a:ea typeface="+mn-ea"/>
          <a:cs typeface="+mn-cs"/>
        </a:defRPr>
      </a:lvl5pPr>
      <a:lvl6pPr marL="3047238" algn="l" defTabSz="609448" rtl="0" eaLnBrk="1" latinLnBrk="0" hangingPunct="1">
        <a:defRPr sz="2399" kern="1200">
          <a:solidFill>
            <a:schemeClr val="tx1"/>
          </a:solidFill>
          <a:latin typeface="+mn-lt"/>
          <a:ea typeface="+mn-ea"/>
          <a:cs typeface="+mn-cs"/>
        </a:defRPr>
      </a:lvl6pPr>
      <a:lvl7pPr marL="3656686" algn="l" defTabSz="609448" rtl="0" eaLnBrk="1" latinLnBrk="0" hangingPunct="1">
        <a:defRPr sz="2399" kern="1200">
          <a:solidFill>
            <a:schemeClr val="tx1"/>
          </a:solidFill>
          <a:latin typeface="+mn-lt"/>
          <a:ea typeface="+mn-ea"/>
          <a:cs typeface="+mn-cs"/>
        </a:defRPr>
      </a:lvl7pPr>
      <a:lvl8pPr marL="4266133" algn="l" defTabSz="609448" rtl="0" eaLnBrk="1" latinLnBrk="0" hangingPunct="1">
        <a:defRPr sz="2399" kern="1200">
          <a:solidFill>
            <a:schemeClr val="tx1"/>
          </a:solidFill>
          <a:latin typeface="+mn-lt"/>
          <a:ea typeface="+mn-ea"/>
          <a:cs typeface="+mn-cs"/>
        </a:defRPr>
      </a:lvl8pPr>
      <a:lvl9pPr marL="4875581" algn="l" defTabSz="609448"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 y="3412"/>
            <a:ext cx="12188283" cy="6851176"/>
          </a:xfrm>
          <a:prstGeom prst="rect">
            <a:avLst/>
          </a:prstGeom>
        </p:spPr>
      </p:pic>
      <p:sp>
        <p:nvSpPr>
          <p:cNvPr id="10" name="TextBox 9"/>
          <p:cNvSpPr txBox="1"/>
          <p:nvPr/>
        </p:nvSpPr>
        <p:spPr>
          <a:xfrm>
            <a:off x="6202017" y="4829292"/>
            <a:ext cx="5989983" cy="1077218"/>
          </a:xfrm>
          <a:prstGeom prst="rect">
            <a:avLst/>
          </a:prstGeom>
          <a:solidFill>
            <a:srgbClr val="1782AF">
              <a:alpha val="49020"/>
            </a:srgbClr>
          </a:solidFill>
          <a:ln>
            <a:noFill/>
          </a:ln>
        </p:spPr>
        <p:txBody>
          <a:bodyPr wrap="square" rtlCol="0">
            <a:spAutoFit/>
          </a:bodyPr>
          <a:lstStyle/>
          <a:p>
            <a:pPr algn="ctr" defTabSz="609468"/>
            <a:r>
              <a:rPr lang="en-US" sz="3200" b="1" dirty="0">
                <a:solidFill>
                  <a:prstClr val="white"/>
                </a:solidFill>
                <a:latin typeface="Arial" panose="020B0604020202020204" pitchFamily="34" charset="0"/>
                <a:cs typeface="Arial" panose="020B0604020202020204" pitchFamily="34" charset="0"/>
              </a:rPr>
              <a:t>SDLC</a:t>
            </a:r>
          </a:p>
          <a:p>
            <a:pPr algn="ctr" defTabSz="609468"/>
            <a:r>
              <a:rPr lang="en-US" sz="3200" b="1" i="1" dirty="0">
                <a:solidFill>
                  <a:prstClr val="white"/>
                </a:solidFill>
                <a:latin typeface="Arial" panose="020B0604020202020204" pitchFamily="34" charset="0"/>
                <a:cs typeface="Arial" panose="020B0604020202020204" pitchFamily="34" charset="0"/>
              </a:rPr>
              <a:t>Neetu Srivastava</a:t>
            </a:r>
            <a:endParaRPr lang="en-US" sz="2400" i="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B2D16DD7-B5C5-45A5-A717-315AD83FA21E}" type="slidenum">
              <a:rPr lang="en-IN" smtClean="0">
                <a:solidFill>
                  <a:prstClr val="white"/>
                </a:solidFill>
              </a:rPr>
              <a:pPr/>
              <a:t>1</a:t>
            </a:fld>
            <a:endParaRPr lang="en-IN" dirty="0">
              <a:solidFill>
                <a:prstClr val="white"/>
              </a:solidFill>
            </a:endParaRPr>
          </a:p>
        </p:txBody>
      </p:sp>
      <p:pic>
        <p:nvPicPr>
          <p:cNvPr id="8" name="Picture 7"/>
          <p:cNvPicPr>
            <a:picLocks noChangeAspect="1"/>
          </p:cNvPicPr>
          <p:nvPr/>
        </p:nvPicPr>
        <p:blipFill rotWithShape="1">
          <a:blip r:embed="rId4" cstate="email">
            <a:biLevel thresh="25000"/>
            <a:extLst>
              <a:ext uri="{28A0092B-C50C-407E-A947-70E740481C1C}">
                <a14:useLocalDpi xmlns:a14="http://schemas.microsoft.com/office/drawing/2010/main"/>
              </a:ext>
            </a:extLst>
          </a:blip>
          <a:srcRect b="26090"/>
          <a:stretch/>
        </p:blipFill>
        <p:spPr>
          <a:xfrm>
            <a:off x="9949038" y="251374"/>
            <a:ext cx="1998947" cy="540363"/>
          </a:xfrm>
          <a:prstGeom prst="rect">
            <a:avLst/>
          </a:prstGeom>
        </p:spPr>
      </p:pic>
    </p:spTree>
    <p:extLst>
      <p:ext uri="{BB962C8B-B14F-4D97-AF65-F5344CB8AC3E}">
        <p14:creationId xmlns:p14="http://schemas.microsoft.com/office/powerpoint/2010/main" val="138556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US" sz="3200" b="1" dirty="0"/>
              <a:t>Stage 5: Testing the Product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stage is usually a subset of all the stages as in the modern SDLC models, the testing activities are mostly involved in all the stages of SDLC </a:t>
            </a:r>
          </a:p>
          <a:p>
            <a:endParaRPr lang="en-US" dirty="0"/>
          </a:p>
          <a:p>
            <a:pPr marL="285750" indent="-285750">
              <a:buFont typeface="Arial" panose="020B0604020202020204" pitchFamily="34" charset="0"/>
              <a:buChar char="•"/>
            </a:pPr>
            <a:r>
              <a:rPr lang="en-US" dirty="0"/>
              <a:t>However, this stage refers to the testing only stage of the product where product defects are reported, tracked, fixed and retested, until the product reaches the quality standards defined in the SRS</a:t>
            </a:r>
          </a:p>
        </p:txBody>
      </p:sp>
    </p:spTree>
    <p:extLst>
      <p:ext uri="{BB962C8B-B14F-4D97-AF65-F5344CB8AC3E}">
        <p14:creationId xmlns:p14="http://schemas.microsoft.com/office/powerpoint/2010/main" val="352466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US" sz="3200" b="1" dirty="0"/>
              <a:t>Stage 6: Deployment in the Market and Maintenance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Once the product is tested and ready to be deployed it is released formally in the appropriate market</a:t>
            </a:r>
          </a:p>
          <a:p>
            <a:endParaRPr lang="en-US" dirty="0"/>
          </a:p>
          <a:p>
            <a:pPr marL="285750" indent="-285750">
              <a:buFont typeface="Arial" panose="020B0604020202020204" pitchFamily="34" charset="0"/>
              <a:buChar char="•"/>
            </a:pPr>
            <a:r>
              <a:rPr lang="en-US" dirty="0"/>
              <a:t>Sometimes product deployment happens in stages as per the business strategy of that organization</a:t>
            </a:r>
          </a:p>
          <a:p>
            <a:endParaRPr lang="en-US" dirty="0"/>
          </a:p>
          <a:p>
            <a:pPr marL="285750" indent="-285750">
              <a:buFont typeface="Arial" panose="020B0604020202020204" pitchFamily="34" charset="0"/>
              <a:buChar char="•"/>
            </a:pPr>
            <a:r>
              <a:rPr lang="en-US" dirty="0"/>
              <a:t>The product may first be released in a limited segment and tested in the real business environment (UAT- User acceptance testing)</a:t>
            </a:r>
          </a:p>
          <a:p>
            <a:endParaRPr lang="en-US" dirty="0"/>
          </a:p>
          <a:p>
            <a:pPr marL="285750" indent="-285750">
              <a:buFont typeface="Arial" panose="020B0604020202020204" pitchFamily="34" charset="0"/>
              <a:buChar char="•"/>
            </a:pPr>
            <a:r>
              <a:rPr lang="en-US" dirty="0"/>
              <a:t>Then based on the feedback, the product may be released as it is or with suggested enhancements in the targeting market segment</a:t>
            </a:r>
          </a:p>
          <a:p>
            <a:endParaRPr lang="en-US" dirty="0"/>
          </a:p>
          <a:p>
            <a:pPr marL="285750" indent="-285750">
              <a:buFont typeface="Arial" panose="020B0604020202020204" pitchFamily="34" charset="0"/>
              <a:buChar char="•"/>
            </a:pPr>
            <a:r>
              <a:rPr lang="en-US" dirty="0"/>
              <a:t>After the product is released in the market, its maintenance is done for the existing customer base</a:t>
            </a:r>
          </a:p>
        </p:txBody>
      </p:sp>
    </p:spTree>
    <p:extLst>
      <p:ext uri="{BB962C8B-B14F-4D97-AF65-F5344CB8AC3E}">
        <p14:creationId xmlns:p14="http://schemas.microsoft.com/office/powerpoint/2010/main" val="62266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SDLC Models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05949"/>
            <a:ext cx="10071653" cy="4801314"/>
          </a:xfrm>
          <a:prstGeom prst="rect">
            <a:avLst/>
          </a:prstGeom>
          <a:noFill/>
        </p:spPr>
        <p:txBody>
          <a:bodyPr wrap="square" rtlCol="0">
            <a:spAutoFit/>
          </a:bodyPr>
          <a:lstStyle/>
          <a:p>
            <a:r>
              <a:rPr lang="en-US" dirty="0"/>
              <a:t>There are various software development life cycle models defined and designed which are followed during the software development process. These models are also referred as Software Development Process Models". Each process model follows a Series of steps unique to its type to ensure success in the process of software development.</a:t>
            </a:r>
          </a:p>
          <a:p>
            <a:endParaRPr lang="en-US" dirty="0"/>
          </a:p>
          <a:p>
            <a:r>
              <a:rPr lang="en-US" dirty="0"/>
              <a:t>Following are the most important and popular SDLC models followed in the industry:</a:t>
            </a:r>
          </a:p>
          <a:p>
            <a:endParaRPr lang="en-US" dirty="0"/>
          </a:p>
          <a:p>
            <a:pPr marL="285750" indent="-285750">
              <a:buFont typeface="Arial" panose="020B0604020202020204" pitchFamily="34" charset="0"/>
              <a:buChar char="•"/>
            </a:pPr>
            <a:r>
              <a:rPr lang="en-US" dirty="0"/>
              <a:t>Waterfall Model</a:t>
            </a:r>
          </a:p>
          <a:p>
            <a:pPr marL="285750" indent="-285750">
              <a:buFont typeface="Arial" panose="020B0604020202020204" pitchFamily="34" charset="0"/>
              <a:buChar char="•"/>
            </a:pPr>
            <a:r>
              <a:rPr lang="en-US" dirty="0"/>
              <a:t>Iterative Model</a:t>
            </a:r>
          </a:p>
          <a:p>
            <a:pPr marL="285750" indent="-285750">
              <a:buFont typeface="Arial" panose="020B0604020202020204" pitchFamily="34" charset="0"/>
              <a:buChar char="•"/>
            </a:pPr>
            <a:r>
              <a:rPr lang="en-US" dirty="0"/>
              <a:t>Spiral Model</a:t>
            </a:r>
          </a:p>
          <a:p>
            <a:pPr marL="285750" indent="-285750">
              <a:buFont typeface="Arial" panose="020B0604020202020204" pitchFamily="34" charset="0"/>
              <a:buChar char="•"/>
            </a:pPr>
            <a:r>
              <a:rPr lang="en-US" dirty="0"/>
              <a:t>V-Model</a:t>
            </a:r>
          </a:p>
          <a:p>
            <a:pPr marL="285750" indent="-285750">
              <a:buFont typeface="Arial" panose="020B0604020202020204" pitchFamily="34" charset="0"/>
              <a:buChar char="•"/>
            </a:pPr>
            <a:r>
              <a:rPr lang="en-US" dirty="0"/>
              <a:t>Big Bang Model</a:t>
            </a:r>
          </a:p>
          <a:p>
            <a:pPr marL="285750" indent="-285750">
              <a:buFont typeface="Arial" panose="020B0604020202020204" pitchFamily="34" charset="0"/>
              <a:buChar char="•"/>
            </a:pPr>
            <a:r>
              <a:rPr lang="en-US" dirty="0"/>
              <a:t>Agile Model</a:t>
            </a:r>
          </a:p>
          <a:p>
            <a:pPr marL="285750" indent="-285750">
              <a:buFont typeface="Arial" panose="020B0604020202020204" pitchFamily="34" charset="0"/>
              <a:buChar char="•"/>
            </a:pPr>
            <a:r>
              <a:rPr lang="en-US" dirty="0"/>
              <a:t>RAD Model</a:t>
            </a:r>
          </a:p>
          <a:p>
            <a:pPr marL="285750" indent="-285750">
              <a:buFont typeface="Arial" panose="020B0604020202020204" pitchFamily="34" charset="0"/>
              <a:buChar char="•"/>
            </a:pPr>
            <a:r>
              <a:rPr lang="en-US" dirty="0"/>
              <a:t>Prototyping Models</a:t>
            </a:r>
          </a:p>
          <a:p>
            <a:br>
              <a:rPr lang="en-US" dirty="0"/>
            </a:br>
            <a:endParaRPr lang="en-US" dirty="0"/>
          </a:p>
        </p:txBody>
      </p:sp>
    </p:spTree>
    <p:extLst>
      <p:ext uri="{BB962C8B-B14F-4D97-AF65-F5344CB8AC3E}">
        <p14:creationId xmlns:p14="http://schemas.microsoft.com/office/powerpoint/2010/main" val="197736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SDLC – Waterfall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Waterfall model is the earliest Process Model that was used </a:t>
            </a:r>
            <a:r>
              <a:rPr lang="en-IN" dirty="0"/>
              <a:t>widely</a:t>
            </a:r>
            <a:r>
              <a:rPr lang="en-US" dirty="0"/>
              <a:t> for software development to ensure success of the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also referred to as a </a:t>
            </a:r>
            <a:r>
              <a:rPr lang="en-US" b="1" dirty="0"/>
              <a:t>linear-sequential life cycle model </a:t>
            </a:r>
            <a:r>
              <a:rPr lang="en-US" dirty="0"/>
              <a:t>i.e. the software development process in a linear sequential flow.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a waterfall model, each phase must be completed before the next phase can begin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a waterfall model, the phases do not overlap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a Waterfall model, typically, the outcome of one phase acts as the input for the next phase sequentially.</a:t>
            </a:r>
          </a:p>
        </p:txBody>
      </p:sp>
    </p:spTree>
    <p:extLst>
      <p:ext uri="{BB962C8B-B14F-4D97-AF65-F5344CB8AC3E}">
        <p14:creationId xmlns:p14="http://schemas.microsoft.com/office/powerpoint/2010/main" val="423063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SDLC – Waterfall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369332"/>
          </a:xfrm>
          <a:prstGeom prst="rect">
            <a:avLst/>
          </a:prstGeom>
          <a:noFill/>
        </p:spPr>
        <p:txBody>
          <a:bodyPr wrap="square" rtlCol="0">
            <a:spAutoFit/>
          </a:bodyPr>
          <a:lstStyle/>
          <a:p>
            <a:r>
              <a:rPr lang="en-US" dirty="0"/>
              <a:t>The following picture is a representation of the different phases of the Waterfall Model:</a:t>
            </a:r>
          </a:p>
        </p:txBody>
      </p:sp>
      <p:pic>
        <p:nvPicPr>
          <p:cNvPr id="2050" name="Picture 2" descr="SDLC Waterfal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954" y="1881812"/>
            <a:ext cx="7081898" cy="4121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52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SDLC – Waterfall Model Phases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92697"/>
            <a:ext cx="10071653" cy="5078313"/>
          </a:xfrm>
          <a:prstGeom prst="rect">
            <a:avLst/>
          </a:prstGeom>
          <a:noFill/>
        </p:spPr>
        <p:txBody>
          <a:bodyPr wrap="square" rtlCol="0">
            <a:spAutoFit/>
          </a:bodyPr>
          <a:lstStyle/>
          <a:p>
            <a:r>
              <a:rPr lang="en-US" b="1" dirty="0"/>
              <a:t>Requirement Gathering and analysis</a:t>
            </a:r>
            <a:r>
              <a:rPr lang="en-US" dirty="0"/>
              <a:t> − All possible requirements of the system to be developed are captured in this phase and documented in a requirement specification document.</a:t>
            </a:r>
          </a:p>
          <a:p>
            <a:r>
              <a:rPr lang="en-US" b="1" dirty="0"/>
              <a:t>System Design</a:t>
            </a:r>
            <a:r>
              <a:rPr lang="en-US" dirty="0"/>
              <a:t> − The requirement specifications from first phase are studied in this phase and the system design is prepared. This system design helps in specifying hardware and system requirements and helps in defining the overall system architecture.</a:t>
            </a:r>
          </a:p>
          <a:p>
            <a:r>
              <a:rPr lang="en-US" b="1" dirty="0"/>
              <a:t>Implementation</a:t>
            </a:r>
            <a:r>
              <a:rPr lang="en-US" dirty="0"/>
              <a:t> − With inputs from the system design, the system is first developed in small programs called units, which are integrated in the next phase. Each unit is developed and tested for its functionality, which is referred to as Unit Testing.</a:t>
            </a:r>
          </a:p>
          <a:p>
            <a:r>
              <a:rPr lang="en-US" b="1" dirty="0"/>
              <a:t>Integration and Testing</a:t>
            </a:r>
            <a:r>
              <a:rPr lang="en-US" dirty="0"/>
              <a:t> − All the units developed in the implementation phase are integrated into a system after testing of each unit. Post integration the entire system is tested for any faults and failures.</a:t>
            </a:r>
          </a:p>
          <a:p>
            <a:r>
              <a:rPr lang="en-US" b="1" dirty="0"/>
              <a:t>Deployment of system</a:t>
            </a:r>
            <a:r>
              <a:rPr lang="en-US" dirty="0"/>
              <a:t> − Once the functional and non-functional testing is done; the product is deployed in the customer environment or released into the market.</a:t>
            </a:r>
          </a:p>
          <a:p>
            <a:r>
              <a:rPr lang="en-US" b="1" dirty="0"/>
              <a:t>Maintenance</a:t>
            </a:r>
            <a:r>
              <a:rPr lang="en-US" dirty="0"/>
              <a:t> − There are some issues which come up in the client environment. To fix those issues, patches are released. Also to enhance the product some better versions are released. Maintenance is done to deliver these changes in the customer environment.</a:t>
            </a:r>
          </a:p>
          <a:p>
            <a:r>
              <a:rPr lang="en-US" dirty="0"/>
              <a:t>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phases do not overlap.</a:t>
            </a:r>
          </a:p>
        </p:txBody>
      </p:sp>
    </p:spTree>
    <p:extLst>
      <p:ext uri="{BB962C8B-B14F-4D97-AF65-F5344CB8AC3E}">
        <p14:creationId xmlns:p14="http://schemas.microsoft.com/office/powerpoint/2010/main" val="416549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Waterfall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49357" y="1285461"/>
            <a:ext cx="10389704" cy="2862322"/>
          </a:xfrm>
          <a:prstGeom prst="rect">
            <a:avLst/>
          </a:prstGeom>
          <a:noFill/>
        </p:spPr>
        <p:txBody>
          <a:bodyPr wrap="square" rtlCol="0">
            <a:spAutoFit/>
          </a:bodyPr>
          <a:lstStyle/>
          <a:p>
            <a:r>
              <a:rPr lang="en-US" dirty="0"/>
              <a:t>Following are the suitable scenarios to use Waterfall Model: </a:t>
            </a:r>
          </a:p>
          <a:p>
            <a:pPr marL="285750" indent="-285750">
              <a:buFont typeface="Arial" panose="020B0604020202020204" pitchFamily="34" charset="0"/>
              <a:buChar char="•"/>
            </a:pPr>
            <a:r>
              <a:rPr lang="en-US" dirty="0"/>
              <a:t>Requirements are well defined, clearly documented and fixed</a:t>
            </a:r>
          </a:p>
          <a:p>
            <a:pPr marL="285750" indent="-285750">
              <a:buFont typeface="Arial" panose="020B0604020202020204" pitchFamily="34" charset="0"/>
              <a:buChar char="•"/>
            </a:pPr>
            <a:r>
              <a:rPr lang="en-IN" dirty="0"/>
              <a:t>Product definition is stable</a:t>
            </a:r>
          </a:p>
          <a:p>
            <a:pPr marL="285750" indent="-285750">
              <a:buFont typeface="Arial" panose="020B0604020202020204" pitchFamily="34" charset="0"/>
              <a:buChar char="•"/>
            </a:pPr>
            <a:r>
              <a:rPr lang="en-US" dirty="0"/>
              <a:t>Technology is not dynamic and is well understood by the project team</a:t>
            </a:r>
          </a:p>
          <a:p>
            <a:pPr marL="285750" indent="-285750">
              <a:buFont typeface="Arial" panose="020B0604020202020204" pitchFamily="34" charset="0"/>
              <a:buChar char="•"/>
            </a:pPr>
            <a:r>
              <a:rPr lang="en-US" dirty="0"/>
              <a:t>There are no ambiguous or undefined requirements </a:t>
            </a:r>
          </a:p>
          <a:p>
            <a:pPr marL="285750" indent="-285750">
              <a:buFont typeface="Arial" panose="020B0604020202020204" pitchFamily="34" charset="0"/>
              <a:buChar char="•"/>
            </a:pPr>
            <a:r>
              <a:rPr lang="en-IN" dirty="0"/>
              <a:t>The project is short</a:t>
            </a:r>
          </a:p>
          <a:p>
            <a:pPr marL="285750" indent="-285750">
              <a:buFont typeface="Arial" panose="020B0604020202020204" pitchFamily="34" charset="0"/>
              <a:buChar char="•"/>
            </a:pPr>
            <a:endParaRPr lang="en-IN" dirty="0"/>
          </a:p>
          <a:p>
            <a:r>
              <a:rPr lang="en-US" dirty="0"/>
              <a:t>The disadvantage is that the model is not flexible to changes and just in case there is a requirement change, which is very common in today’s dynamic world, it becomes very expensive to make the change. </a:t>
            </a:r>
            <a:r>
              <a:rPr lang="en-IN" dirty="0"/>
              <a:t> </a:t>
            </a:r>
          </a:p>
          <a:p>
            <a:endParaRPr lang="en-IN" dirty="0"/>
          </a:p>
        </p:txBody>
      </p:sp>
    </p:spTree>
    <p:extLst>
      <p:ext uri="{BB962C8B-B14F-4D97-AF65-F5344CB8AC3E}">
        <p14:creationId xmlns:p14="http://schemas.microsoft.com/office/powerpoint/2010/main" val="209019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Iterative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92697"/>
            <a:ext cx="1007165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An iterative life cycle model does not attempt to start with a full specification of requirements. Instead, starts with a simple implementation of a small set of the software requirements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then reviewed to identify further requirements and the process is then repeated, producing a new version of the software at the end of each iteration of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each iteration, design modifications are made and new functional capabilities are added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basic idea behind this method is to develop a system through repeated cycles (iterative) and in smaller portions at a time (incremental).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iteratively enhances the evolving versions until the complete system is implemented and ready to be deployed</a:t>
            </a:r>
          </a:p>
          <a:p>
            <a:endParaRPr lang="en-US" dirty="0"/>
          </a:p>
        </p:txBody>
      </p:sp>
    </p:spTree>
    <p:extLst>
      <p:ext uri="{BB962C8B-B14F-4D97-AF65-F5344CB8AC3E}">
        <p14:creationId xmlns:p14="http://schemas.microsoft.com/office/powerpoint/2010/main" val="403211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Iterative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065536" y="3535135"/>
            <a:ext cx="10071653" cy="369332"/>
          </a:xfrm>
          <a:prstGeom prst="rect">
            <a:avLst/>
          </a:prstGeom>
          <a:noFill/>
        </p:spPr>
        <p:txBody>
          <a:bodyPr wrap="square" rtlCol="0">
            <a:spAutoFit/>
          </a:bodyPr>
          <a:lstStyle/>
          <a:p>
            <a:r>
              <a:rPr lang="en-US" dirty="0"/>
              <a:t>The </a:t>
            </a:r>
            <a:r>
              <a:rPr lang="en-US" dirty="0" err="1"/>
              <a:t>fllowi</a:t>
            </a:r>
            <a:endParaRPr lang="en-US" dirty="0"/>
          </a:p>
        </p:txBody>
      </p:sp>
      <p:pic>
        <p:nvPicPr>
          <p:cNvPr id="1026" name="Picture 2" descr="SDLC Iterativ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27" y="2006619"/>
            <a:ext cx="8834885" cy="36085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8032" y="1311965"/>
            <a:ext cx="10662820" cy="369332"/>
          </a:xfrm>
          <a:prstGeom prst="rect">
            <a:avLst/>
          </a:prstGeom>
          <a:noFill/>
        </p:spPr>
        <p:txBody>
          <a:bodyPr wrap="square" rtlCol="0">
            <a:spAutoFit/>
          </a:bodyPr>
          <a:lstStyle/>
          <a:p>
            <a:r>
              <a:rPr lang="en-US" dirty="0"/>
              <a:t>The following illustration is a representation of the Iterative and Incremental model −</a:t>
            </a:r>
            <a:endParaRPr lang="en-IN" dirty="0"/>
          </a:p>
        </p:txBody>
      </p:sp>
    </p:spTree>
    <p:extLst>
      <p:ext uri="{BB962C8B-B14F-4D97-AF65-F5344CB8AC3E}">
        <p14:creationId xmlns:p14="http://schemas.microsoft.com/office/powerpoint/2010/main" val="1597544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Iterative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92697"/>
            <a:ext cx="1007165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 this incremental model, the whole requirement is divided into various builds</a:t>
            </a:r>
          </a:p>
          <a:p>
            <a:r>
              <a:rPr lang="en-US" dirty="0"/>
              <a:t> </a:t>
            </a:r>
          </a:p>
          <a:p>
            <a:pPr marL="285750" indent="-285750">
              <a:buFont typeface="Arial" panose="020B0604020202020204" pitchFamily="34" charset="0"/>
              <a:buChar char="•"/>
            </a:pPr>
            <a:r>
              <a:rPr lang="en-US" dirty="0"/>
              <a:t>During each iteration, the development module goes through the requirements, design, implementation and testing phases</a:t>
            </a:r>
          </a:p>
          <a:p>
            <a:endParaRPr lang="en-US" dirty="0"/>
          </a:p>
          <a:p>
            <a:pPr marL="285750" indent="-285750">
              <a:buFont typeface="Arial" panose="020B0604020202020204" pitchFamily="34" charset="0"/>
              <a:buChar char="•"/>
            </a:pPr>
            <a:r>
              <a:rPr lang="en-US" dirty="0"/>
              <a:t>Each subsequent release of the module adds function to the previous release. The process continues till the complete system is ready as per the requirement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key to a successful use of an iterative software development lifecycle is rigorous validation of requirements, and verification &amp; testing of each version of the software against those requirements within each cycle of the model. As the software evolves through successive cycles, tests must be repeated and extended to verify each version of the software</a:t>
            </a:r>
          </a:p>
        </p:txBody>
      </p:sp>
    </p:spTree>
    <p:extLst>
      <p:ext uri="{BB962C8B-B14F-4D97-AF65-F5344CB8AC3E}">
        <p14:creationId xmlns:p14="http://schemas.microsoft.com/office/powerpoint/2010/main" val="56329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44493" y="350149"/>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Prerequisite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are no specific prerequisites for this SDLC tutorial and any software professional can go through this tutorial to get a bigger picture of how the high-quality software applications and products are designed</a:t>
            </a:r>
          </a:p>
          <a:p>
            <a:endParaRPr lang="en-US" dirty="0"/>
          </a:p>
          <a:p>
            <a:pPr marL="285750" indent="-285750">
              <a:buFont typeface="Arial" panose="020B0604020202020204" pitchFamily="34" charset="0"/>
              <a:buChar char="•"/>
            </a:pPr>
            <a:r>
              <a:rPr lang="en-US" dirty="0"/>
              <a:t>A good understanding of programming or testing or project management will give an added advantage and help to gain maximum from this tutorial</a:t>
            </a:r>
            <a:endParaRPr lang="en-IN" dirty="0"/>
          </a:p>
        </p:txBody>
      </p:sp>
    </p:spTree>
    <p:extLst>
      <p:ext uri="{BB962C8B-B14F-4D97-AF65-F5344CB8AC3E}">
        <p14:creationId xmlns:p14="http://schemas.microsoft.com/office/powerpoint/2010/main" val="2264896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Iterative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39689"/>
            <a:ext cx="10071653" cy="5632311"/>
          </a:xfrm>
          <a:prstGeom prst="rect">
            <a:avLst/>
          </a:prstGeom>
          <a:noFill/>
        </p:spPr>
        <p:txBody>
          <a:bodyPr wrap="square" rtlCol="0">
            <a:spAutoFit/>
          </a:bodyPr>
          <a:lstStyle/>
          <a:p>
            <a:r>
              <a:rPr lang="en-US" dirty="0"/>
              <a:t>This model is most often used in the following scenarios −</a:t>
            </a:r>
          </a:p>
          <a:p>
            <a:pPr marL="285750" indent="-285750">
              <a:buFont typeface="Arial" panose="020B0604020202020204" pitchFamily="34" charset="0"/>
              <a:buChar char="•"/>
            </a:pPr>
            <a:r>
              <a:rPr lang="en-US" dirty="0"/>
              <a:t>Requirements of the complete system are clearly defined and understood.</a:t>
            </a:r>
          </a:p>
          <a:p>
            <a:pPr marL="285750" indent="-285750">
              <a:buFont typeface="Arial" panose="020B0604020202020204" pitchFamily="34" charset="0"/>
              <a:buChar char="•"/>
            </a:pPr>
            <a:r>
              <a:rPr lang="en-US" dirty="0"/>
              <a:t>Major requirements must be defined; however, some functionalities or requested enhancements may evolve with time.</a:t>
            </a:r>
          </a:p>
          <a:p>
            <a:pPr marL="285750" indent="-285750">
              <a:buFont typeface="Arial" panose="020B0604020202020204" pitchFamily="34" charset="0"/>
              <a:buChar char="•"/>
            </a:pPr>
            <a:r>
              <a:rPr lang="en-US" dirty="0"/>
              <a:t>A new technology is being used and is being learnt by the development team while working on the project.</a:t>
            </a:r>
          </a:p>
          <a:p>
            <a:pPr marL="285750" indent="-285750">
              <a:buFont typeface="Arial" panose="020B0604020202020204" pitchFamily="34" charset="0"/>
              <a:buChar char="•"/>
            </a:pPr>
            <a:r>
              <a:rPr lang="en-US" dirty="0"/>
              <a:t>Resources with needed skill sets are not available and are planned to be used on contract basis for specific iterations.</a:t>
            </a:r>
          </a:p>
          <a:p>
            <a:pPr marL="285750" indent="-285750">
              <a:buFont typeface="Arial" panose="020B0604020202020204" pitchFamily="34" charset="0"/>
              <a:buChar char="•"/>
            </a:pPr>
            <a:r>
              <a:rPr lang="en-US" dirty="0"/>
              <a:t>There are some high-risk features and goals which may change in the future.</a:t>
            </a:r>
          </a:p>
          <a:p>
            <a:pPr marL="285750" indent="-285750">
              <a:buFont typeface="Arial" panose="020B0604020202020204" pitchFamily="34" charset="0"/>
              <a:buChar char="•"/>
            </a:pPr>
            <a:endParaRPr lang="en-US" dirty="0"/>
          </a:p>
          <a:p>
            <a:r>
              <a:rPr lang="en-US" dirty="0"/>
              <a:t>The disadvantages of the Iterative and Incremental SDLC Model are as follows −</a:t>
            </a:r>
          </a:p>
          <a:p>
            <a:pPr marL="285750" indent="-285750">
              <a:buFont typeface="Arial" panose="020B0604020202020204" pitchFamily="34" charset="0"/>
              <a:buChar char="•"/>
            </a:pPr>
            <a:r>
              <a:rPr lang="en-US" dirty="0"/>
              <a:t>More resources may be required.</a:t>
            </a:r>
          </a:p>
          <a:p>
            <a:pPr marL="285750" indent="-285750">
              <a:buFont typeface="Arial" panose="020B0604020202020204" pitchFamily="34" charset="0"/>
              <a:buChar char="•"/>
            </a:pPr>
            <a:r>
              <a:rPr lang="en-US" dirty="0"/>
              <a:t>Although cost of change is lesser, but it is not very suitable for changing requirements.</a:t>
            </a:r>
          </a:p>
          <a:p>
            <a:pPr marL="285750" indent="-285750">
              <a:buFont typeface="Arial" panose="020B0604020202020204" pitchFamily="34" charset="0"/>
              <a:buChar char="•"/>
            </a:pPr>
            <a:r>
              <a:rPr lang="en-US" dirty="0"/>
              <a:t>More management attention is required.</a:t>
            </a:r>
          </a:p>
          <a:p>
            <a:pPr marL="285750" indent="-285750">
              <a:buFont typeface="Arial" panose="020B0604020202020204" pitchFamily="34" charset="0"/>
              <a:buChar char="•"/>
            </a:pPr>
            <a:r>
              <a:rPr lang="en-US" dirty="0"/>
              <a:t>System architecture or design issues may arise because not all requirements are gathered in the beginning of the entire life cycle.</a:t>
            </a:r>
          </a:p>
          <a:p>
            <a:pPr marL="285750" indent="-285750">
              <a:buFont typeface="Arial" panose="020B0604020202020204" pitchFamily="34" charset="0"/>
              <a:buChar char="•"/>
            </a:pPr>
            <a:r>
              <a:rPr lang="en-US" dirty="0"/>
              <a:t>Not suitable for smaller projects.</a:t>
            </a:r>
          </a:p>
          <a:p>
            <a:pPr marL="285750" indent="-285750">
              <a:buFont typeface="Arial" panose="020B0604020202020204" pitchFamily="34" charset="0"/>
              <a:buChar char="•"/>
            </a:pPr>
            <a:r>
              <a:rPr lang="en-US" dirty="0"/>
              <a:t>End of project may not be known which is a risk.</a:t>
            </a:r>
          </a:p>
          <a:p>
            <a:pPr marL="285750" indent="-285750">
              <a:buFont typeface="Arial" panose="020B0604020202020204" pitchFamily="34" charset="0"/>
              <a:buChar char="•"/>
            </a:pPr>
            <a:r>
              <a:rPr lang="en-US" dirty="0"/>
              <a:t>Highly skilled resources are required for risk analysis.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64004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Spiral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25212" y="1192697"/>
            <a:ext cx="10445153" cy="4524315"/>
          </a:xfrm>
          <a:prstGeom prst="rect">
            <a:avLst/>
          </a:prstGeom>
          <a:noFill/>
        </p:spPr>
        <p:txBody>
          <a:bodyPr wrap="square" rtlCol="0">
            <a:spAutoFit/>
          </a:bodyPr>
          <a:lstStyle/>
          <a:p>
            <a:r>
              <a:rPr lang="en-US" dirty="0"/>
              <a:t>This Spiral model is a combination of iterative development process model and sequential linear development model i.e. the waterfall model with a very high emphasis on risk analysis. It allows incremental releases of the product through each iteration around the spiral.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its diagrammatic representation, it looks like a spiral with many loops. The exact number of loops of the spiral is unknown and can vary from project to project. </a:t>
            </a:r>
            <a:r>
              <a:rPr lang="en-US" b="1" dirty="0"/>
              <a:t>Each loop of the spiral is called a Phase of the software development process.</a:t>
            </a:r>
            <a:r>
              <a:rPr lang="en-US" dirty="0"/>
              <a:t> </a:t>
            </a:r>
          </a:p>
        </p:txBody>
      </p:sp>
      <p:pic>
        <p:nvPicPr>
          <p:cNvPr id="2050" name="Picture 2" descr="https://cdncontribute.geeksforgeeks.org/wp-content/uploads/spiral-1-1024x94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0405" y="2083134"/>
            <a:ext cx="3202148" cy="2611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584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Spiral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25212" y="1192697"/>
            <a:ext cx="10445153" cy="4524315"/>
          </a:xfrm>
          <a:prstGeom prst="rect">
            <a:avLst/>
          </a:prstGeom>
          <a:noFill/>
        </p:spPr>
        <p:txBody>
          <a:bodyPr wrap="square" rtlCol="0">
            <a:spAutoFit/>
          </a:bodyPr>
          <a:lstStyle/>
          <a:p>
            <a:pPr fontAlgn="base"/>
            <a:r>
              <a:rPr lang="en-US" dirty="0"/>
              <a:t>Each phase of Spiral Model is divided into four quadrants as shown in the above figure. The functions of these four quadrants are discussed below-</a:t>
            </a:r>
          </a:p>
          <a:p>
            <a:pPr fontAlgn="base"/>
            <a:endParaRPr lang="en-US" dirty="0"/>
          </a:p>
          <a:p>
            <a:pPr fontAlgn="base"/>
            <a:r>
              <a:rPr lang="en-US" b="1" dirty="0"/>
              <a:t>Objectives determination and identify alternative solutions:</a:t>
            </a:r>
            <a:r>
              <a:rPr lang="en-US" dirty="0"/>
              <a:t> Requirements are gathered from the customers and the objectives are identified, elaborated and analyzed at the start of every phase. Then alternative solutions possible for the phase are proposed in this quadrant.</a:t>
            </a:r>
          </a:p>
          <a:p>
            <a:pPr fontAlgn="base"/>
            <a:endParaRPr lang="en-US" dirty="0"/>
          </a:p>
          <a:p>
            <a:pPr fontAlgn="base"/>
            <a:r>
              <a:rPr lang="en-US" b="1" dirty="0"/>
              <a:t>Identify and resolve Risks:</a:t>
            </a:r>
            <a:r>
              <a:rPr lang="en-US" dirty="0"/>
              <a:t> During the second quadrant all the possible solutions are evaluated to select the best possible solution. Then the risks associated with that solution is identified and the risks are resolved using the best possible strategy. At the end of this quadrant, Prototype is built for the best possible solution.</a:t>
            </a:r>
          </a:p>
          <a:p>
            <a:pPr fontAlgn="base"/>
            <a:endParaRPr lang="en-US" dirty="0"/>
          </a:p>
          <a:p>
            <a:pPr fontAlgn="base"/>
            <a:r>
              <a:rPr lang="en-US" b="1" dirty="0"/>
              <a:t>Develop next version of the Product:</a:t>
            </a:r>
            <a:r>
              <a:rPr lang="en-US" dirty="0"/>
              <a:t> During the third quadrant, the identified features are developed and verified through testing. At the end of the third quadrant, the next version of the software is available.</a:t>
            </a:r>
          </a:p>
          <a:p>
            <a:pPr fontAlgn="base"/>
            <a:endParaRPr lang="en-US" dirty="0"/>
          </a:p>
          <a:p>
            <a:pPr fontAlgn="base"/>
            <a:r>
              <a:rPr lang="en-US" b="1" dirty="0"/>
              <a:t>Review and plan for the next Phase:</a:t>
            </a:r>
            <a:r>
              <a:rPr lang="en-US" dirty="0"/>
              <a:t> In the fourth quadrant, the Customers evaluate the so far developed version of the software. In the end, planning for the next phase is started.</a:t>
            </a:r>
          </a:p>
        </p:txBody>
      </p:sp>
    </p:spTree>
    <p:extLst>
      <p:ext uri="{BB962C8B-B14F-4D97-AF65-F5344CB8AC3E}">
        <p14:creationId xmlns:p14="http://schemas.microsoft.com/office/powerpoint/2010/main" val="1212094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Spiral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08875" y="1154533"/>
            <a:ext cx="10445153" cy="4247317"/>
          </a:xfrm>
          <a:prstGeom prst="rect">
            <a:avLst/>
          </a:prstGeom>
          <a:noFill/>
        </p:spPr>
        <p:txBody>
          <a:bodyPr wrap="square" rtlCol="0">
            <a:spAutoFit/>
          </a:bodyPr>
          <a:lstStyle/>
          <a:p>
            <a:r>
              <a:rPr lang="en-US" dirty="0"/>
              <a:t>The following pointers explain the typical uses of a Spiral Model:</a:t>
            </a:r>
          </a:p>
          <a:p>
            <a:pPr marL="285750" indent="-285750">
              <a:buFont typeface="Arial" panose="020B0604020202020204" pitchFamily="34" charset="0"/>
              <a:buChar char="•"/>
            </a:pPr>
            <a:r>
              <a:rPr lang="en-US" dirty="0"/>
              <a:t>When there is a budget constraint and risk evaluation is important.</a:t>
            </a:r>
          </a:p>
          <a:p>
            <a:pPr marL="285750" indent="-285750">
              <a:buFont typeface="Arial" panose="020B0604020202020204" pitchFamily="34" charset="0"/>
              <a:buChar char="•"/>
            </a:pPr>
            <a:r>
              <a:rPr lang="en-US" dirty="0"/>
              <a:t>For medium to high-risk projects.</a:t>
            </a:r>
          </a:p>
          <a:p>
            <a:pPr marL="285750" indent="-285750">
              <a:buFont typeface="Arial" panose="020B0604020202020204" pitchFamily="34" charset="0"/>
              <a:buChar char="•"/>
            </a:pPr>
            <a:r>
              <a:rPr lang="en-US" dirty="0"/>
              <a:t>Customer is not sure of their requirements which is usually the case.</a:t>
            </a:r>
          </a:p>
          <a:p>
            <a:pPr marL="285750" indent="-285750">
              <a:buFont typeface="Arial" panose="020B0604020202020204" pitchFamily="34" charset="0"/>
              <a:buChar char="•"/>
            </a:pPr>
            <a:r>
              <a:rPr lang="en-US" dirty="0"/>
              <a:t>Requirements are complex and need evaluation to get clarity.</a:t>
            </a:r>
          </a:p>
          <a:p>
            <a:pPr marL="285750" indent="-285750">
              <a:buFont typeface="Arial" panose="020B0604020202020204" pitchFamily="34" charset="0"/>
              <a:buChar char="•"/>
            </a:pPr>
            <a:r>
              <a:rPr lang="en-US" dirty="0"/>
              <a:t>New product line which should be released in phases to get enough customer feedback.</a:t>
            </a:r>
          </a:p>
          <a:p>
            <a:pPr marL="285750" indent="-285750">
              <a:buFont typeface="Arial" panose="020B0604020202020204" pitchFamily="34" charset="0"/>
              <a:buChar char="•"/>
            </a:pPr>
            <a:r>
              <a:rPr lang="en-US" dirty="0"/>
              <a:t>Significant changes are expected in the product during the development cycle.</a:t>
            </a:r>
          </a:p>
          <a:p>
            <a:pPr marL="285750" indent="-285750">
              <a:buFont typeface="Arial" panose="020B0604020202020204" pitchFamily="34" charset="0"/>
              <a:buChar char="•"/>
            </a:pPr>
            <a:endParaRPr lang="en-US" dirty="0"/>
          </a:p>
          <a:p>
            <a:pPr fontAlgn="base"/>
            <a:r>
              <a:rPr lang="en-US" dirty="0"/>
              <a:t>Below are some of the main disadvantages of the spiral model:</a:t>
            </a:r>
          </a:p>
          <a:p>
            <a:pPr marL="285750" indent="-285750" fontAlgn="base">
              <a:buFont typeface="Arial" panose="020B0604020202020204" pitchFamily="34" charset="0"/>
              <a:buChar char="•"/>
            </a:pPr>
            <a:r>
              <a:rPr lang="en-US" dirty="0"/>
              <a:t>The Spiral Model is much more complex than other SDLC models.</a:t>
            </a:r>
          </a:p>
          <a:p>
            <a:pPr marL="285750" indent="-285750" fontAlgn="base">
              <a:buFont typeface="Arial" panose="020B0604020202020204" pitchFamily="34" charset="0"/>
              <a:buChar char="•"/>
            </a:pPr>
            <a:r>
              <a:rPr lang="en-US" dirty="0"/>
              <a:t>Spiral Model is not suitable for small projects as it is expensive.</a:t>
            </a:r>
          </a:p>
          <a:p>
            <a:pPr marL="285750" indent="-285750" fontAlgn="base">
              <a:buFont typeface="Arial" panose="020B0604020202020204" pitchFamily="34" charset="0"/>
              <a:buChar char="•"/>
            </a:pPr>
            <a:r>
              <a:rPr lang="en-US" dirty="0"/>
              <a:t>The successful completion of the project is very much dependent on Risk Analysis. Without very highly experienced expertise, it is going to be a failure to develop a project using this model.</a:t>
            </a:r>
          </a:p>
          <a:p>
            <a:pPr marL="285750" indent="-285750" fontAlgn="base">
              <a:buFont typeface="Arial" panose="020B0604020202020204" pitchFamily="34" charset="0"/>
              <a:buChar char="•"/>
            </a:pPr>
            <a:r>
              <a:rPr lang="en-US" dirty="0"/>
              <a:t>As the number of phases is unknown at the start of the project, so time estimation is very difficult.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1088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V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92697"/>
            <a:ext cx="10071653" cy="3416320"/>
          </a:xfrm>
          <a:prstGeom prst="rect">
            <a:avLst/>
          </a:prstGeom>
          <a:noFill/>
        </p:spPr>
        <p:txBody>
          <a:bodyPr wrap="square" rtlCol="0">
            <a:spAutoFit/>
          </a:bodyPr>
          <a:lstStyle/>
          <a:p>
            <a:r>
              <a:rPr lang="en-IN" b="1" dirty="0"/>
              <a:t>V -Model </a:t>
            </a:r>
            <a:endParaRPr lang="en-IN" dirty="0"/>
          </a:p>
          <a:p>
            <a:r>
              <a:rPr lang="en-US" dirty="0"/>
              <a:t>The V-model is SDLC model where execution of processes happens in a sequential manner in V-shape. It is also known as Verification and Validation model. </a:t>
            </a:r>
          </a:p>
          <a:p>
            <a:r>
              <a:rPr lang="en-US" dirty="0"/>
              <a:t>V -Model is an extension of the waterfall model and is based on association of a testing phase for each corresponding development stage. This means that for every single phase in the development cycle there is a directly associated testing phase. This is a highly disciplined model and next phase starts only after completion of the previous phase. </a:t>
            </a:r>
          </a:p>
          <a:p>
            <a:endParaRPr lang="en-US" dirty="0"/>
          </a:p>
          <a:p>
            <a:r>
              <a:rPr lang="en-IN" b="1" dirty="0"/>
              <a:t>V-Model design </a:t>
            </a:r>
            <a:endParaRPr lang="en-IN" dirty="0"/>
          </a:p>
          <a:p>
            <a:r>
              <a:rPr lang="en-US" dirty="0"/>
              <a:t>Under V-Model, the corresponding testing phase of the development phase is planned in parallel. So there are Verification phases on one side of the ‘V’ and Validation phases on the other side. Coding phase joins the two sides of the V-Model. </a:t>
            </a:r>
          </a:p>
        </p:txBody>
      </p:sp>
    </p:spTree>
    <p:extLst>
      <p:ext uri="{BB962C8B-B14F-4D97-AF65-F5344CB8AC3E}">
        <p14:creationId xmlns:p14="http://schemas.microsoft.com/office/powerpoint/2010/main" val="116379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V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stretch>
            <a:fillRect/>
          </a:stretch>
        </p:blipFill>
        <p:spPr>
          <a:xfrm>
            <a:off x="2557670" y="1285461"/>
            <a:ext cx="6610183" cy="4863548"/>
          </a:xfrm>
          <a:prstGeom prst="rect">
            <a:avLst/>
          </a:prstGeom>
        </p:spPr>
      </p:pic>
    </p:spTree>
    <p:extLst>
      <p:ext uri="{BB962C8B-B14F-4D97-AF65-F5344CB8AC3E}">
        <p14:creationId xmlns:p14="http://schemas.microsoft.com/office/powerpoint/2010/main" val="312905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V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49357" y="1285461"/>
            <a:ext cx="10389704" cy="3970318"/>
          </a:xfrm>
          <a:prstGeom prst="rect">
            <a:avLst/>
          </a:prstGeom>
          <a:noFill/>
        </p:spPr>
        <p:txBody>
          <a:bodyPr wrap="square" rtlCol="0">
            <a:spAutoFit/>
          </a:bodyPr>
          <a:lstStyle/>
          <a:p>
            <a:r>
              <a:rPr lang="en-US" dirty="0"/>
              <a:t>V- Model application is almost same as waterfall model, as both the models are of sequential type. Requirements have to be very clear before the project starts, because it is usually expensive to go back and make changes. This model is used in the medical development field, as it is strictly disciplined domain. </a:t>
            </a:r>
          </a:p>
          <a:p>
            <a:endParaRPr lang="en-US" dirty="0"/>
          </a:p>
          <a:p>
            <a:r>
              <a:rPr lang="en-US" dirty="0"/>
              <a:t>Following are the suitable scenarios to use V-Model: </a:t>
            </a:r>
          </a:p>
          <a:p>
            <a:pPr marL="285750" indent="-285750">
              <a:buFont typeface="Arial" panose="020B0604020202020204" pitchFamily="34" charset="0"/>
              <a:buChar char="•"/>
            </a:pPr>
            <a:r>
              <a:rPr lang="en-US" dirty="0"/>
              <a:t>Requirements are well defined, clearly documented and fixed</a:t>
            </a:r>
          </a:p>
          <a:p>
            <a:pPr marL="285750" indent="-285750">
              <a:buFont typeface="Arial" panose="020B0604020202020204" pitchFamily="34" charset="0"/>
              <a:buChar char="•"/>
            </a:pPr>
            <a:r>
              <a:rPr lang="en-IN" dirty="0"/>
              <a:t>Product definition is stable</a:t>
            </a:r>
          </a:p>
          <a:p>
            <a:pPr marL="285750" indent="-285750">
              <a:buFont typeface="Arial" panose="020B0604020202020204" pitchFamily="34" charset="0"/>
              <a:buChar char="•"/>
            </a:pPr>
            <a:r>
              <a:rPr lang="en-US" dirty="0"/>
              <a:t>Technology is not dynamic and is well understood by the project team</a:t>
            </a:r>
          </a:p>
          <a:p>
            <a:pPr marL="285750" indent="-285750">
              <a:buFont typeface="Arial" panose="020B0604020202020204" pitchFamily="34" charset="0"/>
              <a:buChar char="•"/>
            </a:pPr>
            <a:r>
              <a:rPr lang="en-US" dirty="0"/>
              <a:t>There are no ambiguous or undefined requirements </a:t>
            </a:r>
          </a:p>
          <a:p>
            <a:pPr marL="285750" indent="-285750">
              <a:buFont typeface="Arial" panose="020B0604020202020204" pitchFamily="34" charset="0"/>
              <a:buChar char="•"/>
            </a:pPr>
            <a:r>
              <a:rPr lang="en-IN" dirty="0"/>
              <a:t>The project is short</a:t>
            </a:r>
          </a:p>
          <a:p>
            <a:pPr marL="285750" indent="-285750">
              <a:buFont typeface="Arial" panose="020B0604020202020204" pitchFamily="34" charset="0"/>
              <a:buChar char="•"/>
            </a:pPr>
            <a:endParaRPr lang="en-IN" dirty="0"/>
          </a:p>
          <a:p>
            <a:r>
              <a:rPr lang="en-US" dirty="0"/>
              <a:t>The disadvantage is that the model is not flexible to changes and just in case there is a requirement change, which is very common in today’s dynamic world, it becomes very expensive to make the change. </a:t>
            </a:r>
            <a:r>
              <a:rPr lang="en-IN" dirty="0"/>
              <a:t> </a:t>
            </a:r>
          </a:p>
          <a:p>
            <a:endParaRPr lang="en-IN" dirty="0"/>
          </a:p>
        </p:txBody>
      </p:sp>
    </p:spTree>
    <p:extLst>
      <p:ext uri="{BB962C8B-B14F-4D97-AF65-F5344CB8AC3E}">
        <p14:creationId xmlns:p14="http://schemas.microsoft.com/office/powerpoint/2010/main" val="1489296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Big Bang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92697"/>
            <a:ext cx="100716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Big Bang Model does not follow a process/procedure</a:t>
            </a:r>
          </a:p>
          <a:p>
            <a:endParaRPr lang="en-US" dirty="0"/>
          </a:p>
          <a:p>
            <a:pPr marL="285750" indent="-285750">
              <a:buFont typeface="Arial" panose="020B0604020202020204" pitchFamily="34" charset="0"/>
              <a:buChar char="•"/>
            </a:pPr>
            <a:r>
              <a:rPr lang="en-US" dirty="0"/>
              <a:t>It comprises of focusing all the possible resources in the software development and coding, with very little or no planning</a:t>
            </a:r>
          </a:p>
          <a:p>
            <a:endParaRPr lang="en-US" dirty="0"/>
          </a:p>
          <a:p>
            <a:pPr marL="285750" indent="-285750">
              <a:buFont typeface="Arial" panose="020B0604020202020204" pitchFamily="34" charset="0"/>
              <a:buChar char="•"/>
            </a:pPr>
            <a:r>
              <a:rPr lang="en-US" dirty="0"/>
              <a:t>Even the customer is not sure about what exactly he wants and the requirements are implemented on the fly without much analysis</a:t>
            </a:r>
          </a:p>
          <a:p>
            <a:endParaRPr lang="en-US" dirty="0"/>
          </a:p>
          <a:p>
            <a:pPr marL="285750" indent="-285750">
              <a:buFont typeface="Arial" panose="020B0604020202020204" pitchFamily="34" charset="0"/>
              <a:buChar char="•"/>
            </a:pPr>
            <a:r>
              <a:rPr lang="en-US" dirty="0"/>
              <a:t>The requirements are understood and implemented as they come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output is the software developed which may or may not be as per customer requirement.</a:t>
            </a:r>
          </a:p>
        </p:txBody>
      </p:sp>
    </p:spTree>
    <p:extLst>
      <p:ext uri="{BB962C8B-B14F-4D97-AF65-F5344CB8AC3E}">
        <p14:creationId xmlns:p14="http://schemas.microsoft.com/office/powerpoint/2010/main" val="657315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Big Bang Model</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92697"/>
            <a:ext cx="10071653" cy="3693319"/>
          </a:xfrm>
          <a:prstGeom prst="rect">
            <a:avLst/>
          </a:prstGeom>
          <a:noFill/>
        </p:spPr>
        <p:txBody>
          <a:bodyPr wrap="square" rtlCol="0">
            <a:spAutoFit/>
          </a:bodyPr>
          <a:lstStyle/>
          <a:p>
            <a:r>
              <a:rPr lang="en-US" dirty="0"/>
              <a:t>The advantages of the Big Bang Model are as follows −</a:t>
            </a:r>
          </a:p>
          <a:p>
            <a:pPr marL="285750" indent="-285750">
              <a:buFont typeface="Arial" panose="020B0604020202020204" pitchFamily="34" charset="0"/>
              <a:buChar char="•"/>
            </a:pPr>
            <a:r>
              <a:rPr lang="en-US" dirty="0"/>
              <a:t>This is a very simple model</a:t>
            </a:r>
          </a:p>
          <a:p>
            <a:pPr marL="285750" indent="-285750">
              <a:buFont typeface="Arial" panose="020B0604020202020204" pitchFamily="34" charset="0"/>
              <a:buChar char="•"/>
            </a:pPr>
            <a:r>
              <a:rPr lang="en-US" dirty="0"/>
              <a:t>Little or no planning required</a:t>
            </a:r>
          </a:p>
          <a:p>
            <a:pPr marL="285750" indent="-285750">
              <a:buFont typeface="Arial" panose="020B0604020202020204" pitchFamily="34" charset="0"/>
              <a:buChar char="•"/>
            </a:pPr>
            <a:r>
              <a:rPr lang="en-US" dirty="0"/>
              <a:t>Easy to manage</a:t>
            </a:r>
          </a:p>
          <a:p>
            <a:pPr marL="285750" indent="-285750">
              <a:buFont typeface="Arial" panose="020B0604020202020204" pitchFamily="34" charset="0"/>
              <a:buChar char="•"/>
            </a:pPr>
            <a:r>
              <a:rPr lang="en-US" dirty="0"/>
              <a:t>Very few resources required</a:t>
            </a:r>
          </a:p>
          <a:p>
            <a:pPr marL="285750" indent="-285750">
              <a:buFont typeface="Arial" panose="020B0604020202020204" pitchFamily="34" charset="0"/>
              <a:buChar char="•"/>
            </a:pPr>
            <a:r>
              <a:rPr lang="en-US" dirty="0"/>
              <a:t>Gives flexibility to developers</a:t>
            </a:r>
          </a:p>
          <a:p>
            <a:pPr marL="285750" indent="-285750">
              <a:buFont typeface="Arial" panose="020B0604020202020204" pitchFamily="34" charset="0"/>
              <a:buChar char="•"/>
            </a:pPr>
            <a:r>
              <a:rPr lang="en-US" dirty="0"/>
              <a:t>It is a good learning aid for new comers or students</a:t>
            </a:r>
          </a:p>
          <a:p>
            <a:pPr marL="285750" indent="-285750">
              <a:buFont typeface="Arial" panose="020B0604020202020204" pitchFamily="34" charset="0"/>
              <a:buChar char="•"/>
            </a:pPr>
            <a:endParaRPr lang="en-US" dirty="0"/>
          </a:p>
          <a:p>
            <a:r>
              <a:rPr lang="en-US" dirty="0"/>
              <a:t>The disadvantages of the Big Bang Model are as follows −</a:t>
            </a:r>
          </a:p>
          <a:p>
            <a:pPr marL="285750" indent="-285750">
              <a:buFont typeface="Arial" panose="020B0604020202020204" pitchFamily="34" charset="0"/>
              <a:buChar char="•"/>
            </a:pPr>
            <a:r>
              <a:rPr lang="en-US" dirty="0"/>
              <a:t>Very High risk and uncertainty</a:t>
            </a:r>
          </a:p>
          <a:p>
            <a:pPr marL="285750" indent="-285750">
              <a:buFont typeface="Arial" panose="020B0604020202020204" pitchFamily="34" charset="0"/>
              <a:buChar char="•"/>
            </a:pPr>
            <a:r>
              <a:rPr lang="en-US" dirty="0"/>
              <a:t>Not a good model for complex and object-oriented projects</a:t>
            </a:r>
          </a:p>
          <a:p>
            <a:pPr marL="285750" indent="-285750">
              <a:buFont typeface="Arial" panose="020B0604020202020204" pitchFamily="34" charset="0"/>
              <a:buChar char="•"/>
            </a:pPr>
            <a:r>
              <a:rPr lang="en-US" dirty="0"/>
              <a:t>Poor model for long and ongoing projects</a:t>
            </a:r>
          </a:p>
          <a:p>
            <a:pPr marL="285750" indent="-285750">
              <a:buFont typeface="Arial" panose="020B0604020202020204" pitchFamily="34" charset="0"/>
              <a:buChar char="•"/>
            </a:pPr>
            <a:r>
              <a:rPr lang="en-US" dirty="0"/>
              <a:t>Can turn out to be very expensive if requirements are misunderstood</a:t>
            </a:r>
          </a:p>
        </p:txBody>
      </p:sp>
    </p:spTree>
    <p:extLst>
      <p:ext uri="{BB962C8B-B14F-4D97-AF65-F5344CB8AC3E}">
        <p14:creationId xmlns:p14="http://schemas.microsoft.com/office/powerpoint/2010/main" val="1306780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Software Prototyping</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92697"/>
            <a:ext cx="10071653" cy="3693319"/>
          </a:xfrm>
          <a:prstGeom prst="rect">
            <a:avLst/>
          </a:prstGeom>
          <a:noFill/>
        </p:spPr>
        <p:txBody>
          <a:bodyPr wrap="square" rtlCol="0">
            <a:spAutoFit/>
          </a:bodyPr>
          <a:lstStyle/>
          <a:p>
            <a:r>
              <a:rPr lang="en-US" dirty="0"/>
              <a:t>Software prototyping is becoming very popular as a software development model, as it enables to understand customer requirements at an early stage of development. It helps get valuable feedback from the customer and helps software designers and developers understand about what exactly is expected from the product under development.</a:t>
            </a:r>
          </a:p>
          <a:p>
            <a:endParaRPr lang="en-US" dirty="0"/>
          </a:p>
          <a:p>
            <a:r>
              <a:rPr lang="en-US" dirty="0"/>
              <a:t>Prototype is a working model of software with some limited functionality. The prototype does not always hold the exact logic used in the actual software application and is an extra effort to be considered under effort estimation.</a:t>
            </a:r>
          </a:p>
          <a:p>
            <a:endParaRPr lang="en-US" dirty="0"/>
          </a:p>
          <a:p>
            <a:r>
              <a:rPr lang="en-US" dirty="0"/>
              <a:t>Prototyping is used to allow the users evaluate developer proposals and try them out before implementation. It also helps understand the requirements which are user specific and may not have been considered by the developer during product design.</a:t>
            </a:r>
          </a:p>
          <a:p>
            <a:endParaRPr lang="en-US" dirty="0"/>
          </a:p>
        </p:txBody>
      </p:sp>
    </p:spTree>
    <p:extLst>
      <p:ext uri="{BB962C8B-B14F-4D97-AF65-F5344CB8AC3E}">
        <p14:creationId xmlns:p14="http://schemas.microsoft.com/office/powerpoint/2010/main" val="162781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Training Output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646331"/>
          </a:xfrm>
          <a:prstGeom prst="rect">
            <a:avLst/>
          </a:prstGeom>
          <a:noFill/>
        </p:spPr>
        <p:txBody>
          <a:bodyPr wrap="square" rtlCol="0">
            <a:spAutoFit/>
          </a:bodyPr>
          <a:lstStyle/>
          <a:p>
            <a:r>
              <a:rPr lang="en-US" dirty="0"/>
              <a:t>By the end of this tutorial, the readers will develop a comprehensive understanding of SDLC and its related concepts and will be able to select and follow the right model for any given Software project.</a:t>
            </a:r>
            <a:endParaRPr lang="en-IN" dirty="0"/>
          </a:p>
        </p:txBody>
      </p:sp>
    </p:spTree>
    <p:extLst>
      <p:ext uri="{BB962C8B-B14F-4D97-AF65-F5344CB8AC3E}">
        <p14:creationId xmlns:p14="http://schemas.microsoft.com/office/powerpoint/2010/main" val="1684633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Conclusion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92697"/>
            <a:ext cx="10071653" cy="4801314"/>
          </a:xfrm>
          <a:prstGeom prst="rect">
            <a:avLst/>
          </a:prstGeom>
          <a:noFill/>
        </p:spPr>
        <p:txBody>
          <a:bodyPr wrap="square" rtlCol="0">
            <a:spAutoFit/>
          </a:bodyPr>
          <a:lstStyle/>
          <a:p>
            <a:r>
              <a:rPr lang="en-IN" b="1" dirty="0"/>
              <a:t>Conclusion: </a:t>
            </a:r>
            <a:endParaRPr lang="en-IN" dirty="0"/>
          </a:p>
          <a:p>
            <a:r>
              <a:rPr lang="en-US" dirty="0"/>
              <a:t>Waterfall and V model are traditional SDLC models and are of sequential type. Sequential means that the next phase can start only after the completion of first phase. Such models are suitable for projects with very clear product requirements and where the requirements will not change dynamically during the course of project completion. </a:t>
            </a:r>
          </a:p>
          <a:p>
            <a:r>
              <a:rPr lang="en-US" dirty="0"/>
              <a:t>Iterative and Spiral models are more accommodative in terms of change and are suitable for projects where the requirements are not so well defined, or the market requirements change quite frequently.</a:t>
            </a:r>
          </a:p>
          <a:p>
            <a:r>
              <a:rPr lang="en-US" dirty="0"/>
              <a:t>Big Bang model is a random approach to Software development and is suitable for small or academic projects. </a:t>
            </a:r>
          </a:p>
          <a:p>
            <a:r>
              <a:rPr lang="en-US" dirty="0"/>
              <a:t>Agile is the most popular model used in the industry. Agile introduces the concept of fast delivery to customers using prototype approach. Agile divides the project into small iterations with specific deliverable features. Customer interaction is the backbone of Agile methodology, and open communication with minimum documentation are the typical features of Agile development environment. </a:t>
            </a:r>
          </a:p>
          <a:p>
            <a:r>
              <a:rPr lang="en-US" dirty="0"/>
              <a:t>RAD (Rapid Application Development) and Software Prototype are modern techniques to understand the requirements in a better way early in the project cycle. These techniques work on the concept of providing a working model to the customer and stockholders to give the look and feel and collect the feedback. This feedback is used in an organized manner to improve the product. </a:t>
            </a:r>
          </a:p>
        </p:txBody>
      </p:sp>
    </p:spTree>
    <p:extLst>
      <p:ext uri="{BB962C8B-B14F-4D97-AF65-F5344CB8AC3E}">
        <p14:creationId xmlns:p14="http://schemas.microsoft.com/office/powerpoint/2010/main" val="2471134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Case Study</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92697"/>
            <a:ext cx="10071653" cy="3693319"/>
          </a:xfrm>
          <a:prstGeom prst="rect">
            <a:avLst/>
          </a:prstGeom>
          <a:noFill/>
        </p:spPr>
        <p:txBody>
          <a:bodyPr wrap="square" rtlCol="0">
            <a:spAutoFit/>
          </a:bodyPr>
          <a:lstStyle/>
          <a:p>
            <a:r>
              <a:rPr lang="en-US" b="1" dirty="0"/>
              <a:t>Example:</a:t>
            </a:r>
            <a:r>
              <a:rPr lang="en-US" dirty="0"/>
              <a:t> let as take a Example of making a website of 7 pages for any </a:t>
            </a:r>
            <a:r>
              <a:rPr lang="en-US" dirty="0" err="1"/>
              <a:t>shop.this</a:t>
            </a:r>
            <a:r>
              <a:rPr lang="en-US" dirty="0"/>
              <a:t> is a small website which is developed using waterfall model and it require less time to developed </a:t>
            </a:r>
          </a:p>
          <a:p>
            <a:endParaRPr lang="en-US" dirty="0"/>
          </a:p>
          <a:p>
            <a:r>
              <a:rPr lang="en-US" dirty="0"/>
              <a:t>1) </a:t>
            </a:r>
            <a:r>
              <a:rPr lang="en-US" u="sng" dirty="0"/>
              <a:t>Requirement Gathering and analysis</a:t>
            </a:r>
            <a:r>
              <a:rPr lang="en-US" dirty="0"/>
              <a:t> : All the client requirements about the website is gathered and prepare a SRS document. Requirements like their is one registration page, one login </a:t>
            </a:r>
            <a:r>
              <a:rPr lang="en-US" dirty="0" err="1"/>
              <a:t>page,user</a:t>
            </a:r>
            <a:r>
              <a:rPr lang="en-US" dirty="0"/>
              <a:t> profile page, products view page, product buy, add to cart , Billing. All the requirements are </a:t>
            </a:r>
            <a:r>
              <a:rPr lang="en-US" dirty="0" err="1"/>
              <a:t>clear,documented</a:t>
            </a:r>
            <a:r>
              <a:rPr lang="en-US" dirty="0"/>
              <a:t> and well understood.</a:t>
            </a:r>
          </a:p>
          <a:p>
            <a:endParaRPr lang="en-US" dirty="0"/>
          </a:p>
          <a:p>
            <a:r>
              <a:rPr lang="en-US" dirty="0"/>
              <a:t>2) </a:t>
            </a:r>
            <a:r>
              <a:rPr lang="en-US" u="sng" dirty="0"/>
              <a:t>System Design </a:t>
            </a:r>
            <a:r>
              <a:rPr lang="en-US" dirty="0"/>
              <a:t>: what type of programming language </a:t>
            </a:r>
            <a:r>
              <a:rPr lang="en-US" dirty="0" err="1"/>
              <a:t>php,java</a:t>
            </a:r>
            <a:r>
              <a:rPr lang="en-US" dirty="0"/>
              <a:t> or </a:t>
            </a:r>
            <a:r>
              <a:rPr lang="en-US" dirty="0" err="1"/>
              <a:t>.net</a:t>
            </a:r>
            <a:r>
              <a:rPr lang="en-US" dirty="0"/>
              <a:t> or what type of database is used to develop the website is planned in this phase.</a:t>
            </a:r>
          </a:p>
          <a:p>
            <a:endParaRPr lang="en-US" dirty="0"/>
          </a:p>
          <a:p>
            <a:r>
              <a:rPr lang="en-US" dirty="0"/>
              <a:t>3) </a:t>
            </a:r>
            <a:r>
              <a:rPr lang="en-US" u="sng" dirty="0"/>
              <a:t>Implementation</a:t>
            </a:r>
            <a:r>
              <a:rPr lang="en-US" dirty="0"/>
              <a:t> : Once the programming language is finalized the coding is begin in the Implementation phase and small units are prepare like all the pages are coding one by one.</a:t>
            </a:r>
          </a:p>
        </p:txBody>
      </p:sp>
    </p:spTree>
    <p:extLst>
      <p:ext uri="{BB962C8B-B14F-4D97-AF65-F5344CB8AC3E}">
        <p14:creationId xmlns:p14="http://schemas.microsoft.com/office/powerpoint/2010/main" val="1240482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Case Study</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92697"/>
            <a:ext cx="10071653" cy="2031325"/>
          </a:xfrm>
          <a:prstGeom prst="rect">
            <a:avLst/>
          </a:prstGeom>
          <a:noFill/>
        </p:spPr>
        <p:txBody>
          <a:bodyPr wrap="square" rtlCol="0">
            <a:spAutoFit/>
          </a:bodyPr>
          <a:lstStyle/>
          <a:p>
            <a:r>
              <a:rPr lang="en-US" dirty="0"/>
              <a:t>4) </a:t>
            </a:r>
            <a:r>
              <a:rPr lang="en-US" u="sng" dirty="0"/>
              <a:t>Testing</a:t>
            </a:r>
            <a:r>
              <a:rPr lang="en-US" dirty="0"/>
              <a:t>: All the pages are integrated or linking with each other and performing system testing to check the functionality of the website it is according to the customer requirement or not.</a:t>
            </a:r>
          </a:p>
          <a:p>
            <a:endParaRPr lang="en-US" dirty="0"/>
          </a:p>
          <a:p>
            <a:r>
              <a:rPr lang="en-US" dirty="0"/>
              <a:t>5) </a:t>
            </a:r>
            <a:r>
              <a:rPr lang="en-US" u="sng" dirty="0" err="1"/>
              <a:t>Deployment</a:t>
            </a:r>
            <a:r>
              <a:rPr lang="en-US" dirty="0" err="1"/>
              <a:t>:Once</a:t>
            </a:r>
            <a:r>
              <a:rPr lang="en-US" dirty="0"/>
              <a:t> the website is completed it is deployed in the customer system for the acceptance.</a:t>
            </a:r>
          </a:p>
          <a:p>
            <a:endParaRPr lang="en-US" dirty="0"/>
          </a:p>
          <a:p>
            <a:r>
              <a:rPr lang="en-US" dirty="0"/>
              <a:t>6) </a:t>
            </a:r>
            <a:r>
              <a:rPr lang="en-US" u="sng" dirty="0"/>
              <a:t>Maintenance:</a:t>
            </a:r>
            <a:r>
              <a:rPr lang="en-US" dirty="0"/>
              <a:t> If any issue is come after deploying the website then patches are released to resolve those issues.</a:t>
            </a:r>
          </a:p>
        </p:txBody>
      </p:sp>
    </p:spTree>
    <p:extLst>
      <p:ext uri="{BB962C8B-B14F-4D97-AF65-F5344CB8AC3E}">
        <p14:creationId xmlns:p14="http://schemas.microsoft.com/office/powerpoint/2010/main" val="3014116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Case Study</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92697"/>
            <a:ext cx="10071653" cy="3416320"/>
          </a:xfrm>
          <a:prstGeom prst="rect">
            <a:avLst/>
          </a:prstGeom>
          <a:noFill/>
        </p:spPr>
        <p:txBody>
          <a:bodyPr wrap="square" rtlCol="0">
            <a:spAutoFit/>
          </a:bodyPr>
          <a:lstStyle/>
          <a:p>
            <a:r>
              <a:rPr lang="en-US" b="1" u="sng" dirty="0"/>
              <a:t>Example:</a:t>
            </a:r>
            <a:r>
              <a:rPr lang="en-US" dirty="0"/>
              <a:t> Let as take a Example for making a website for shopping mall which contains many shops. Making a website for a shopping mall is not a easy task because it require lots of time. It is also not possible to gather all the requirements of all the shops at once . So developing a Website for a mall the waterfall model is not appropriate.</a:t>
            </a:r>
          </a:p>
          <a:p>
            <a:r>
              <a:rPr lang="en-US" b="1" u="sng" dirty="0"/>
              <a:t>Scenario:</a:t>
            </a:r>
            <a:endParaRPr lang="en-US" dirty="0"/>
          </a:p>
          <a:p>
            <a:r>
              <a:rPr lang="en-US" dirty="0"/>
              <a:t>In waterfall model all the phases are completed before the next phase start. Output of one phase is become an input for the next phase. Once the development is start, it is difficult to go back to previous </a:t>
            </a:r>
            <a:r>
              <a:rPr lang="en-US" dirty="0" err="1"/>
              <a:t>phase.In</a:t>
            </a:r>
            <a:r>
              <a:rPr lang="en-US" dirty="0"/>
              <a:t> Water fall model If their is any confusion in the requirement or any fault is occurred , then development will starting from the first phase.</a:t>
            </a:r>
          </a:p>
          <a:p>
            <a:r>
              <a:rPr lang="en-US" dirty="0"/>
              <a:t>If the requirements are </a:t>
            </a:r>
            <a:r>
              <a:rPr lang="en-US" dirty="0" err="1"/>
              <a:t>finalised</a:t>
            </a:r>
            <a:r>
              <a:rPr lang="en-US" dirty="0"/>
              <a:t> and during the design phase it became clear that part of the requirements are wrong, then the process of development is start from the first phase of waterfall model which is requirement gathering phase.</a:t>
            </a:r>
          </a:p>
        </p:txBody>
      </p:sp>
    </p:spTree>
    <p:extLst>
      <p:ext uri="{BB962C8B-B14F-4D97-AF65-F5344CB8AC3E}">
        <p14:creationId xmlns:p14="http://schemas.microsoft.com/office/powerpoint/2010/main" val="2107686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6252" y="4336573"/>
            <a:ext cx="8318034" cy="297454"/>
          </a:xfrm>
          <a:prstGeom prst="rect">
            <a:avLst/>
          </a:prstGeom>
          <a:noFill/>
        </p:spPr>
        <p:txBody>
          <a:bodyPr wrap="square" rtlCol="0">
            <a:spAutoFit/>
          </a:bodyPr>
          <a:lstStyle/>
          <a:p>
            <a:pPr algn="ctr" defTabSz="609468"/>
            <a:r>
              <a:rPr lang="en-US" sz="1333" b="1" dirty="0">
                <a:solidFill>
                  <a:prstClr val="white">
                    <a:lumMod val="65000"/>
                  </a:prstClr>
                </a:solidFill>
                <a:latin typeface="Arial" pitchFamily="34" charset="0"/>
                <a:cs typeface="Arial" pitchFamily="34" charset="0"/>
              </a:rPr>
              <a:t>Our Locations: China | Costa Rica | India | Mauritius | Philippines | Poland | Singapore | U.K. | U.S.A.</a:t>
            </a:r>
          </a:p>
        </p:txBody>
      </p:sp>
      <p:sp>
        <p:nvSpPr>
          <p:cNvPr id="7" name="TextBox 6"/>
          <p:cNvSpPr txBox="1"/>
          <p:nvPr/>
        </p:nvSpPr>
        <p:spPr>
          <a:xfrm>
            <a:off x="2025638" y="2840535"/>
            <a:ext cx="8012927" cy="707886"/>
          </a:xfrm>
          <a:prstGeom prst="rect">
            <a:avLst/>
          </a:prstGeom>
          <a:noFill/>
        </p:spPr>
        <p:txBody>
          <a:bodyPr wrap="square" rtlCol="0">
            <a:spAutoFit/>
          </a:bodyPr>
          <a:lstStyle/>
          <a:p>
            <a:pPr algn="ctr" defTabSz="609468"/>
            <a:r>
              <a:rPr lang="en-US" sz="4000" b="1" spc="-50" dirty="0">
                <a:solidFill>
                  <a:prstClr val="black">
                    <a:lumMod val="65000"/>
                    <a:lumOff val="35000"/>
                  </a:prstClr>
                </a:solidFill>
                <a:latin typeface="Arial" pitchFamily="34" charset="0"/>
                <a:cs typeface="Arial" pitchFamily="34" charset="0"/>
              </a:rPr>
              <a:t>Thank You</a:t>
            </a:r>
          </a:p>
        </p:txBody>
      </p:sp>
      <p:sp>
        <p:nvSpPr>
          <p:cNvPr id="2" name="Slide Number Placeholder 1"/>
          <p:cNvSpPr>
            <a:spLocks noGrp="1"/>
          </p:cNvSpPr>
          <p:nvPr>
            <p:ph type="sldNum" sz="quarter" idx="4"/>
          </p:nvPr>
        </p:nvSpPr>
        <p:spPr/>
        <p:txBody>
          <a:bodyPr/>
          <a:lstStyle/>
          <a:p>
            <a:fld id="{B2D16DD7-B5C5-45A5-A717-315AD83FA21E}" type="slidenum">
              <a:rPr lang="en-IN" smtClean="0">
                <a:solidFill>
                  <a:prstClr val="white"/>
                </a:solidFill>
              </a:rPr>
              <a:pPr/>
              <a:t>34</a:t>
            </a:fld>
            <a:endParaRPr lang="en-IN" dirty="0">
              <a:solidFill>
                <a:prstClr val="white"/>
              </a:solidFill>
            </a:endParaRPr>
          </a:p>
        </p:txBody>
      </p:sp>
    </p:spTree>
    <p:extLst>
      <p:ext uri="{BB962C8B-B14F-4D97-AF65-F5344CB8AC3E}">
        <p14:creationId xmlns:p14="http://schemas.microsoft.com/office/powerpoint/2010/main" val="217645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Introduction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SDLC stands for Software Development Life Cycle also called as Software Development Process</a:t>
            </a:r>
          </a:p>
          <a:p>
            <a:endParaRPr lang="en-US" dirty="0"/>
          </a:p>
          <a:p>
            <a:pPr marL="285750" indent="-285750">
              <a:buFont typeface="Arial" panose="020B0604020202020204" pitchFamily="34" charset="0"/>
              <a:buChar char="•"/>
            </a:pPr>
            <a:r>
              <a:rPr lang="en-US" dirty="0"/>
              <a:t>SDLC is a process that consists of a series of planned activities to develop or alter the Software Products</a:t>
            </a:r>
          </a:p>
          <a:p>
            <a:endParaRPr lang="en-US" dirty="0"/>
          </a:p>
          <a:p>
            <a:pPr marL="285750" indent="-285750">
              <a:buFont typeface="Arial" panose="020B0604020202020204" pitchFamily="34" charset="0"/>
              <a:buChar char="•"/>
            </a:pPr>
            <a:r>
              <a:rPr lang="en-US" dirty="0"/>
              <a:t>The SDLC aims to produce a high-quality software that meets or exceeds customer expectations, reaches completion within times and cost estimates</a:t>
            </a:r>
          </a:p>
          <a:p>
            <a:endParaRPr lang="en-US" dirty="0"/>
          </a:p>
          <a:p>
            <a:pPr marL="285750" indent="-285750">
              <a:buFont typeface="Arial" panose="020B0604020202020204" pitchFamily="34" charset="0"/>
              <a:buChar char="•"/>
            </a:pPr>
            <a:r>
              <a:rPr lang="en-US" dirty="0"/>
              <a:t>It consists of a detailed plan describing how to develop, maintain, replace and alter or enhance specific software</a:t>
            </a:r>
          </a:p>
          <a:p>
            <a:endParaRPr lang="en-US" dirty="0"/>
          </a:p>
          <a:p>
            <a:pPr marL="285750" indent="-285750">
              <a:buFont typeface="Arial" panose="020B0604020202020204" pitchFamily="34" charset="0"/>
              <a:buChar char="•"/>
            </a:pPr>
            <a:r>
              <a:rPr lang="en-US" dirty="0"/>
              <a:t>The life cycle defines a methodology for improving the quality of software and the overall development process</a:t>
            </a:r>
            <a:endParaRPr lang="en-IN" dirty="0"/>
          </a:p>
        </p:txBody>
      </p:sp>
    </p:spTree>
    <p:extLst>
      <p:ext uri="{BB962C8B-B14F-4D97-AF65-F5344CB8AC3E}">
        <p14:creationId xmlns:p14="http://schemas.microsoft.com/office/powerpoint/2010/main" val="230254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Introduction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369332"/>
          </a:xfrm>
          <a:prstGeom prst="rect">
            <a:avLst/>
          </a:prstGeom>
          <a:noFill/>
        </p:spPr>
        <p:txBody>
          <a:bodyPr wrap="square" rtlCol="0">
            <a:spAutoFit/>
          </a:bodyPr>
          <a:lstStyle/>
          <a:p>
            <a:r>
              <a:rPr lang="en-US" dirty="0"/>
              <a:t>The following figure is a graphical representation of the various stages of a typical SDLC.</a:t>
            </a:r>
            <a:endParaRPr lang="en-IN" dirty="0"/>
          </a:p>
        </p:txBody>
      </p:sp>
      <p:pic>
        <p:nvPicPr>
          <p:cNvPr id="1028" name="Picture 4" descr="Stages of SD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390" y="1859196"/>
            <a:ext cx="5267325"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04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US" sz="3200" b="1" dirty="0"/>
              <a:t>Stage 1: Planning and Requirement Analysis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Requirement analysis is the most important and fundamental stage in SDLC</a:t>
            </a:r>
          </a:p>
          <a:p>
            <a:endParaRPr lang="en-US" dirty="0"/>
          </a:p>
          <a:p>
            <a:pPr marL="285750" indent="-285750">
              <a:buFont typeface="Arial" panose="020B0604020202020204" pitchFamily="34" charset="0"/>
              <a:buChar char="•"/>
            </a:pPr>
            <a:r>
              <a:rPr lang="en-US" dirty="0"/>
              <a:t>It is performed by the senior members of the team with inputs from the customer, the sales department, market surveys and domain experts in the industry</a:t>
            </a:r>
          </a:p>
          <a:p>
            <a:endParaRPr lang="en-US" dirty="0"/>
          </a:p>
          <a:p>
            <a:pPr marL="285750" indent="-285750">
              <a:buFont typeface="Arial" panose="020B0604020202020204" pitchFamily="34" charset="0"/>
              <a:buChar char="•"/>
            </a:pPr>
            <a:r>
              <a:rPr lang="en-US" dirty="0"/>
              <a:t>This information is then used to plan the basic project approach and to conduct product feasibility study in the economical, operational and technical areas</a:t>
            </a:r>
          </a:p>
          <a:p>
            <a:endParaRPr lang="en-US" dirty="0"/>
          </a:p>
          <a:p>
            <a:pPr marL="285750" indent="-285750">
              <a:buFont typeface="Arial" panose="020B0604020202020204" pitchFamily="34" charset="0"/>
              <a:buChar char="•"/>
            </a:pPr>
            <a:r>
              <a:rPr lang="en-US" dirty="0"/>
              <a:t>Planning for the quality assurance requirements and identification of the risks associated with the project is also done in the planning stage</a:t>
            </a:r>
          </a:p>
          <a:p>
            <a:endParaRPr lang="en-US" dirty="0"/>
          </a:p>
          <a:p>
            <a:pPr marL="285750" indent="-285750">
              <a:buFont typeface="Arial" panose="020B0604020202020204" pitchFamily="34" charset="0"/>
              <a:buChar char="•"/>
            </a:pPr>
            <a:r>
              <a:rPr lang="en-US" dirty="0"/>
              <a:t>The outcome of the technical feasibility study is to define the various technical approaches that can be followed to implement the project successfully with minimum risks.</a:t>
            </a:r>
          </a:p>
        </p:txBody>
      </p:sp>
    </p:spTree>
    <p:extLst>
      <p:ext uri="{BB962C8B-B14F-4D97-AF65-F5344CB8AC3E}">
        <p14:creationId xmlns:p14="http://schemas.microsoft.com/office/powerpoint/2010/main" val="133299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US" sz="3200" b="1" dirty="0"/>
              <a:t>Stage 2: Defining Requirements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Once the requirement analysis is done the next step is to clearly define and document the product requirements and get them approved from the customer or the market analysts</a:t>
            </a:r>
          </a:p>
          <a:p>
            <a:endParaRPr lang="en-US" dirty="0"/>
          </a:p>
          <a:p>
            <a:pPr marL="285750" indent="-285750">
              <a:buFont typeface="Arial" panose="020B0604020202020204" pitchFamily="34" charset="0"/>
              <a:buChar char="•"/>
            </a:pPr>
            <a:r>
              <a:rPr lang="en-US" dirty="0"/>
              <a:t>This is done through a </a:t>
            </a:r>
            <a:r>
              <a:rPr lang="en-US" b="1" dirty="0"/>
              <a:t>SRS (Software Requirement Specification)</a:t>
            </a:r>
            <a:r>
              <a:rPr lang="en-US" dirty="0"/>
              <a:t> document which consists of all the product requirements to be designed and developed during the project life cycle</a:t>
            </a:r>
          </a:p>
        </p:txBody>
      </p:sp>
    </p:spTree>
    <p:extLst>
      <p:ext uri="{BB962C8B-B14F-4D97-AF65-F5344CB8AC3E}">
        <p14:creationId xmlns:p14="http://schemas.microsoft.com/office/powerpoint/2010/main" val="422898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US" sz="3200" b="1" dirty="0"/>
              <a:t>Stage 3: Designing the Product Architecture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SRS is the reference for product architects to come out with the best architecture for the product to be developed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the requirements specified in SRS, usually more than one design approach for the product architecture is proposed and documented in a DDS - Design Document Specification.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DDS is reviewed by all the important stakeholders and based on various parameters as risk assessment, product robustness, design modularity, budget and time constraints, the best design approach is selected for the product</a:t>
            </a:r>
          </a:p>
          <a:p>
            <a:endParaRPr lang="en-US" dirty="0"/>
          </a:p>
          <a:p>
            <a:pPr marL="285750" indent="-285750">
              <a:buFont typeface="Arial" panose="020B0604020202020204" pitchFamily="34" charset="0"/>
              <a:buChar char="•"/>
            </a:pPr>
            <a:r>
              <a:rPr lang="en-US" dirty="0"/>
              <a:t>The internal design of all the modules of the proposed architecture should be clearly defined with the minutest of the details in DDS.</a:t>
            </a:r>
          </a:p>
        </p:txBody>
      </p:sp>
    </p:spTree>
    <p:extLst>
      <p:ext uri="{BB962C8B-B14F-4D97-AF65-F5344CB8AC3E}">
        <p14:creationId xmlns:p14="http://schemas.microsoft.com/office/powerpoint/2010/main" val="276615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94992" y="354154"/>
            <a:ext cx="9291921" cy="584775"/>
          </a:xfrm>
          <a:prstGeom prst="rect">
            <a:avLst/>
          </a:prstGeom>
          <a:noFill/>
        </p:spPr>
        <p:txBody>
          <a:bodyPr wrap="square" rtlCol="0">
            <a:spAutoFit/>
          </a:bodyPr>
          <a:lstStyle/>
          <a:p>
            <a:r>
              <a:rPr lang="en-US" sz="3200" b="1" dirty="0"/>
              <a:t>Stage 4: Building or Developing the Product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 this stage of SDLC the actual development starts and the product is built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programming code is generated as per DDS during this stage</a:t>
            </a:r>
          </a:p>
          <a:p>
            <a:endParaRPr lang="en-US" dirty="0"/>
          </a:p>
          <a:p>
            <a:pPr marL="285750" indent="-285750">
              <a:buFont typeface="Arial" panose="020B0604020202020204" pitchFamily="34" charset="0"/>
              <a:buChar char="•"/>
            </a:pPr>
            <a:r>
              <a:rPr lang="en-US" dirty="0"/>
              <a:t>If the design is performed in a detailed and organized manner, code generation can be accomplished without much hassle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Developers must follow the coding guidelines defined by their organization and programming tools like compilers, interpreters, debuggers, etc. are used to generate the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Different high level programming languages such as C, C++, Pascal, Java and PHP are used for coding. The programming language is chosen with respect to the type of software being developed</a:t>
            </a:r>
          </a:p>
        </p:txBody>
      </p:sp>
    </p:spTree>
    <p:extLst>
      <p:ext uri="{BB962C8B-B14F-4D97-AF65-F5344CB8AC3E}">
        <p14:creationId xmlns:p14="http://schemas.microsoft.com/office/powerpoint/2010/main" val="1124395302"/>
      </p:ext>
    </p:extLst>
  </p:cSld>
  <p:clrMapOvr>
    <a:masterClrMapping/>
  </p:clrMapOvr>
</p:sld>
</file>

<file path=ppt/theme/theme1.xml><?xml version="1.0" encoding="utf-8"?>
<a:theme xmlns:a="http://schemas.openxmlformats.org/drawingml/2006/main" name="3_Office Theme">
  <a:themeElements>
    <a:clrScheme name="CSS Corp">
      <a:dk1>
        <a:sysClr val="windowText" lastClr="000000"/>
      </a:dk1>
      <a:lt1>
        <a:sysClr val="window" lastClr="FFFFFF"/>
      </a:lt1>
      <a:dk2>
        <a:srgbClr val="5A595C"/>
      </a:dk2>
      <a:lt2>
        <a:srgbClr val="EEECE1"/>
      </a:lt2>
      <a:accent1>
        <a:srgbClr val="26ABE2"/>
      </a:accent1>
      <a:accent2>
        <a:srgbClr val="00B0F0"/>
      </a:accent2>
      <a:accent3>
        <a:srgbClr val="00B050"/>
      </a:accent3>
      <a:accent4>
        <a:srgbClr val="FFC000"/>
      </a:accent4>
      <a:accent5>
        <a:srgbClr val="262626"/>
      </a:accent5>
      <a:accent6>
        <a:srgbClr val="F68724"/>
      </a:accent6>
      <a:hlink>
        <a:srgbClr val="0070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4326AE96828742B08A2AE574155151" ma:contentTypeVersion="14" ma:contentTypeDescription="Create a new document." ma:contentTypeScope="" ma:versionID="f9d03f87620c1bbfa73343e018408d3c">
  <xsd:schema xmlns:xsd="http://www.w3.org/2001/XMLSchema" xmlns:xs="http://www.w3.org/2001/XMLSchema" xmlns:p="http://schemas.microsoft.com/office/2006/metadata/properties" xmlns:ns1="http://schemas.microsoft.com/sharepoint/v3" xmlns:ns2="51bec22b-d9cb-44c3-a130-28697305e84e" xmlns:ns3="b62372a1-b8a1-4f66-b561-00c686e4c1f3" targetNamespace="http://schemas.microsoft.com/office/2006/metadata/properties" ma:root="true" ma:fieldsID="8571b16ed4cdaf0c97bb58a6b8e80760" ns1:_="" ns2:_="" ns3:_="">
    <xsd:import namespace="http://schemas.microsoft.com/sharepoint/v3"/>
    <xsd:import namespace="51bec22b-d9cb-44c3-a130-28697305e84e"/>
    <xsd:import namespace="b62372a1-b8a1-4f66-b561-00c686e4c1f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1:PublishingStartDate" minOccurs="0"/>
                <xsd:element ref="ns1:PublishingExpirationDate"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bec22b-d9cb-44c3-a130-28697305e84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2372a1-b8a1-4f66-b561-00c686e4c1f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A5C0000B-7581-476E-8232-39246AD9DA52}">
  <ds:schemaRefs>
    <ds:schemaRef ds:uri="http://schemas.microsoft.com/sharepoint/v3/contenttype/forms"/>
  </ds:schemaRefs>
</ds:datastoreItem>
</file>

<file path=customXml/itemProps2.xml><?xml version="1.0" encoding="utf-8"?>
<ds:datastoreItem xmlns:ds="http://schemas.openxmlformats.org/officeDocument/2006/customXml" ds:itemID="{9D85C56D-51CF-4BD5-9B5E-82BD5665F380}"/>
</file>

<file path=customXml/itemProps3.xml><?xml version="1.0" encoding="utf-8"?>
<ds:datastoreItem xmlns:ds="http://schemas.openxmlformats.org/officeDocument/2006/customXml" ds:itemID="{92E31668-755B-4EEF-A7A0-CB27C204408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4506</TotalTime>
  <Words>2939</Words>
  <Application>Microsoft Office PowerPoint</Application>
  <PresentationFormat>Widescreen</PresentationFormat>
  <Paragraphs>424</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Smitha Hemmigae</dc:creator>
  <cp:lastModifiedBy>Neetu Srivastava</cp:lastModifiedBy>
  <cp:revision>420</cp:revision>
  <dcterms:created xsi:type="dcterms:W3CDTF">2016-06-30T15:09:23Z</dcterms:created>
  <dcterms:modified xsi:type="dcterms:W3CDTF">2020-10-18T17:36:58Z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0x010100044326AE96828742B08A2AE574155151</vt:lpwstr>
  </property>
</Properties>
</file>