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61" r:id="rId3"/>
    <p:sldId id="407" r:id="rId4"/>
    <p:sldId id="587" r:id="rId5"/>
    <p:sldId id="588" r:id="rId6"/>
    <p:sldId id="591" r:id="rId7"/>
    <p:sldId id="592" r:id="rId8"/>
    <p:sldId id="589" r:id="rId9"/>
    <p:sldId id="590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11" r:id="rId23"/>
    <p:sldId id="619" r:id="rId24"/>
    <p:sldId id="613" r:id="rId25"/>
    <p:sldId id="620" r:id="rId26"/>
    <p:sldId id="609" r:id="rId27"/>
    <p:sldId id="621" r:id="rId28"/>
    <p:sldId id="605" r:id="rId29"/>
    <p:sldId id="606" r:id="rId30"/>
    <p:sldId id="622" r:id="rId31"/>
    <p:sldId id="607" r:id="rId32"/>
    <p:sldId id="623" r:id="rId33"/>
    <p:sldId id="625" r:id="rId34"/>
    <p:sldId id="624" r:id="rId35"/>
    <p:sldId id="608" r:id="rId36"/>
    <p:sldId id="617" r:id="rId37"/>
    <p:sldId id="618" r:id="rId38"/>
    <p:sldId id="615" r:id="rId39"/>
    <p:sldId id="610" r:id="rId40"/>
    <p:sldId id="616" r:id="rId41"/>
    <p:sldId id="614" r:id="rId42"/>
    <p:sldId id="626" r:id="rId43"/>
    <p:sldId id="627" r:id="rId44"/>
    <p:sldId id="628" r:id="rId45"/>
    <p:sldId id="629" r:id="rId46"/>
    <p:sldId id="630" r:id="rId47"/>
    <p:sldId id="632" r:id="rId48"/>
    <p:sldId id="462" r:id="rId4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Zen Hei"/>
        <a:cs typeface="WenQuanYi Zen Hei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3" autoAdjust="0"/>
    <p:restoredTop sz="94728" autoAdjust="0"/>
  </p:normalViewPr>
  <p:slideViewPr>
    <p:cSldViewPr>
      <p:cViewPr varScale="1">
        <p:scale>
          <a:sx n="82" d="100"/>
          <a:sy n="82" d="100"/>
        </p:scale>
        <p:origin x="528" y="6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51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69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0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1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2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3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4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5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6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7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8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79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0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1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2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3" name="AutoShape 2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4" name="AutoShape 2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5" name="AutoShape 2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6" name="AutoShape 2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7" name="AutoShape 2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8" name="AutoShape 2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989" name="Rectangle 2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8475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9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73788" cy="4481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28988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宋体" charset="-122"/>
                <a:cs typeface="WenQuanYi Zen Hei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28987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宋体" charset="-122"/>
                <a:cs typeface="WenQuanYi Zen Hei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28988" cy="458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宋体" charset="-122"/>
                <a:cs typeface="WenQuanYi Zen Hei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宋体" charset="-122"/>
                <a:cs typeface="WenQuanYi Zen Hei" charset="0"/>
              </a:defRPr>
            </a:lvl1pPr>
          </a:lstStyle>
          <a:p>
            <a:pPr>
              <a:defRPr/>
            </a:pPr>
            <a:fld id="{476EEF91-5B6E-4B86-9BD0-64BD234D9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43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fld id="{D2AE9F5D-02F7-4777-9EBB-A5C3AA2FCEC1}" type="slidenum">
              <a:rPr lang="en-US" altLang="zh-CN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/>
              <a:t>1</a:t>
            </a:fld>
            <a:endParaRPr lang="en-US" altLang="zh-CN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064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10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2742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11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42868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12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CN" dirty="0" smtClean="0"/>
              <a:t>DUP</a:t>
            </a:r>
            <a:r>
              <a:rPr lang="zh-CN" altLang="en-US" dirty="0" smtClean="0"/>
              <a:t>：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指定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Clean Start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标志为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重连到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Server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，并且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Session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存在时，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Server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必须使用最初的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Packet ID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重发任何未确认的</a:t>
            </a:r>
            <a:r>
              <a:rPr lang="en-US" altLang="zh-CN" sz="1200" kern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QoS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大于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PUBLISH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封包和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PUBREL</a:t>
            </a:r>
            <a:r>
              <a:rPr lang="zh-CN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控制包</a:t>
            </a:r>
            <a:r>
              <a:rPr lang="zh-CN" altLang="en-US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，这是协议规定的唯一需要重传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PUBLISH</a:t>
            </a:r>
            <a:r>
              <a:rPr lang="zh-CN" altLang="en-US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封包的场景</a:t>
            </a:r>
            <a:endParaRPr lang="en-US" altLang="zh-CN" sz="1200" kern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eaLnBrk="1" hangingPunct="1"/>
            <a:r>
              <a:rPr lang="en-US" altLang="zh-CN" sz="1200" kern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RETAIN:Server</a:t>
            </a:r>
            <a:r>
              <a:rPr lang="zh-CN" altLang="en-US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会保存保留消息，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Server</a:t>
            </a:r>
            <a:r>
              <a:rPr lang="zh-CN" altLang="en-US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会将该保留消息发给新的订阅</a:t>
            </a:r>
            <a:r>
              <a:rPr lang="en-US" altLang="zh-CN" sz="1200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+mn-cs"/>
              </a:rPr>
              <a:t>Client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245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13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5349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14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3969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15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8513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16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23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17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2000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18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12096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19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972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fld id="{D67AC86B-03CE-44DC-9F50-F7CE6ADF8630}" type="slidenum">
              <a:rPr lang="en-US" altLang="zh-CN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/>
              <a:t>2</a:t>
            </a:fld>
            <a:endParaRPr lang="en-US" altLang="zh-CN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0505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fld id="{D67AC86B-03CE-44DC-9F50-F7CE6ADF8630}" type="slidenum">
              <a:rPr lang="en-US" altLang="zh-CN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/>
              <a:t>20</a:t>
            </a:fld>
            <a:endParaRPr lang="en-US" altLang="zh-CN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3177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21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6858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22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7246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23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82543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24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258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25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5897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26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4130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27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9905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28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8445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29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08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6740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30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3631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31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894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32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4157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33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7646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34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332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35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9382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36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295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37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9235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38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4193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39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003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648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40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2252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41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92691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fld id="{D67AC86B-03CE-44DC-9F50-F7CE6ADF8630}" type="slidenum">
              <a:rPr lang="en-US" altLang="zh-CN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/>
              <a:t>42</a:t>
            </a:fld>
            <a:endParaRPr lang="en-US" altLang="zh-CN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490706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43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21645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44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1525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45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1237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46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53960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47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43084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fld id="{63FC2515-AEF6-43D8-9D40-55458986D5DE}" type="slidenum">
              <a:rPr lang="en-US" altLang="zh-CN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/>
              <a:t>48</a:t>
            </a:fld>
            <a:endParaRPr lang="en-US" altLang="zh-CN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008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5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500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6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622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7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238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fld id="{D67AC86B-03CE-44DC-9F50-F7CE6ADF8630}" type="slidenum">
              <a:rPr lang="en-US" altLang="zh-CN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/>
              <a:t>8</a:t>
            </a:fld>
            <a:endParaRPr lang="en-US" altLang="zh-CN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1629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 txBox="1">
            <a:spLocks noGrp="1" noChangeArrowheads="1"/>
          </p:cNvSpPr>
          <p:nvPr/>
        </p:nvSpPr>
        <p:spPr bwMode="auto">
          <a:xfrm>
            <a:off x="4398963" y="9555163"/>
            <a:ext cx="33289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r" eaLnBrk="1">
              <a:lnSpc>
                <a:spcPct val="93000"/>
              </a:lnSpc>
              <a:buSzPct val="100000"/>
            </a:pPr>
            <a:fld id="{59ABBD4E-0838-4234-B7FC-2381B8DA44D8}" type="slidenum">
              <a:rPr lang="en-US" altLang="zh-CN" sz="1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pPr algn="r" eaLnBrk="1">
                <a:lnSpc>
                  <a:spcPct val="93000"/>
                </a:lnSpc>
                <a:buSzPct val="100000"/>
              </a:pPr>
              <a:t>9</a:t>
            </a:fld>
            <a:endParaRPr lang="en-US" altLang="zh-CN" sz="1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1329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E16DF-350A-4DE8-B11E-0E2E4BAD7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34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2859A-4660-4D64-A74C-342A4C7AB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90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73925" y="301625"/>
            <a:ext cx="2255838" cy="5846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18287" cy="5846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0BD67-18D6-40E2-AB8A-FD5BD00E3A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18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26525" cy="1217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4405E-84BB-4E25-A061-53DB4E71B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94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3DCAB-8E99-469D-8DCB-59EA9F6B7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9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078D7-D7EF-4CBA-ACD5-7B95640C7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5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35462" cy="4379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768475"/>
            <a:ext cx="4337050" cy="4379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9A4CE-E2D4-4F2E-9EF2-3140B0D706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9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8EAD2-4DDE-4296-9ECF-36698D9E2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9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8810B-00BD-4D15-B9CE-BB02CB0A2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510A6-5413-4D56-A4B2-131B9BBCE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37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3B0BB-C289-4046-ACE6-B8129EC3A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6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 tIns="2808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57E7-AEF8-4841-ABFD-F6AE78CB4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1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1625"/>
            <a:ext cx="9024938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8475"/>
            <a:ext cx="88233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07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6575"/>
            <a:ext cx="2301875" cy="477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51188" cy="477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03462" cy="477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F835822-1C7B-4D8A-BC54-38D3F6B7E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WenQuanYi Zen Hei" charset="0"/>
          <a:cs typeface="WenQuanYi Zen Hei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30188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nku.baidu.com/view/d2ceed7c393567ec102de2bd960590c69ec3d8f5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2000250"/>
            <a:ext cx="9070975" cy="1285875"/>
          </a:xfrm>
        </p:spPr>
        <p:txBody>
          <a:bodyPr tIns="38872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b="1" dirty="0"/>
              <a:t>MQTT v5.0</a:t>
            </a:r>
            <a:r>
              <a:rPr lang="zh-CN" altLang="en-US" b="1" dirty="0"/>
              <a:t>协议</a:t>
            </a:r>
            <a:r>
              <a:rPr lang="zh-CN" altLang="en-US" b="1" dirty="0" smtClean="0"/>
              <a:t>介绍</a:t>
            </a:r>
            <a:endParaRPr lang="zh-CN" altLang="zh-CN" b="1" dirty="0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206875" y="3705225"/>
            <a:ext cx="52451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236" rIns="0" bIns="0" anchor="ctr"/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en-US" altLang="zh-CN" sz="2400" b="1" i="1" dirty="0" smtClean="0">
                <a:solidFill>
                  <a:srgbClr val="000000"/>
                </a:solidFill>
                <a:ea typeface="宋体" pitchFamily="2" charset="-122"/>
              </a:rPr>
              <a:t>Jade 2020/02</a:t>
            </a:r>
            <a:endParaRPr lang="en-US" altLang="zh-CN" sz="2400" b="1" i="1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控制包整体结构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87786" y="2771725"/>
            <a:ext cx="914037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包结构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固定头（必选）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可变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头（可选，由控制包类型决定）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载荷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（可选，由控制包类型决定）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26710"/>
              </p:ext>
            </p:extLst>
          </p:nvPr>
        </p:nvGraphicFramePr>
        <p:xfrm>
          <a:off x="1727944" y="1715172"/>
          <a:ext cx="6264696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899"/>
                <a:gridCol w="4545797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</a:rPr>
                        <a:t>Fixed Header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kern="0" dirty="0">
                          <a:solidFill>
                            <a:schemeClr val="tx1"/>
                          </a:solidFill>
                          <a:effectLst/>
                        </a:rPr>
                        <a:t>固定头部分，出现在所有控制包中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</a:rPr>
                        <a:t>Variable Header</a:t>
                      </a:r>
                      <a:r>
                        <a:rPr lang="zh-CN" sz="1200" b="1" kern="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可变头部分，出现在特定控制包中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</a:rPr>
                        <a:t>Payload 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载荷，出现在特定控制包中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7784" y="1115542"/>
            <a:ext cx="633670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包整体结构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100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控制包固定头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2699717"/>
            <a:ext cx="9068371" cy="430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固定头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结构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包类型：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BIT4-BIT7</a:t>
            </a: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Flags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：由控制包类型决定（见下页）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控制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包剩余长度：随后的可选的可变头和载荷的长度，可以取值为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0435"/>
              </p:ext>
            </p:extLst>
          </p:nvPr>
        </p:nvGraphicFramePr>
        <p:xfrm>
          <a:off x="2432174" y="1628110"/>
          <a:ext cx="5751583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050"/>
                <a:gridCol w="373046"/>
                <a:gridCol w="508478"/>
                <a:gridCol w="508478"/>
                <a:gridCol w="508478"/>
                <a:gridCol w="508478"/>
                <a:gridCol w="508478"/>
                <a:gridCol w="508478"/>
                <a:gridCol w="1400619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Bit 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byte 1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Type</a:t>
                      </a:r>
                      <a:r>
                        <a:rPr lang="zh-CN" sz="1200" kern="0" dirty="0">
                          <a:effectLst/>
                        </a:rPr>
                        <a:t>：控制包类型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Flags</a:t>
                      </a:r>
                      <a:r>
                        <a:rPr lang="zh-CN" sz="1200" kern="0">
                          <a:effectLst/>
                        </a:rPr>
                        <a:t>：不同控制包的特定</a:t>
                      </a:r>
                      <a:r>
                        <a:rPr lang="en-US" sz="1200" kern="0">
                          <a:effectLst/>
                        </a:rPr>
                        <a:t>FLAG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byte 2…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控制包剩余长度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7784" y="1117800"/>
            <a:ext cx="4288781" cy="5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固定头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490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固定头</a:t>
            </a:r>
            <a:r>
              <a:rPr lang="en-US" altLang="zh-CN" sz="3200" dirty="0" smtClean="0">
                <a:ea typeface="宋体" pitchFamily="2" charset="-122"/>
              </a:rPr>
              <a:t>Flags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5580037"/>
            <a:ext cx="9271812" cy="19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关于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Flags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DUP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包的重传标志（见备注）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控制包的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RETAIN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：标识本次发布的应用消息是否是保留消息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（见备注）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457200" lvl="1" indent="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7784" y="1117800"/>
            <a:ext cx="4288781" cy="5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固定头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Flags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取值取决于控制包类型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93192"/>
              </p:ext>
            </p:extLst>
          </p:nvPr>
        </p:nvGraphicFramePr>
        <p:xfrm>
          <a:off x="2376016" y="1691605"/>
          <a:ext cx="5529218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481"/>
                <a:gridCol w="1031044"/>
                <a:gridCol w="617753"/>
                <a:gridCol w="619936"/>
                <a:gridCol w="619208"/>
                <a:gridCol w="705796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控制包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固定头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Flags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Bit 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Bit 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Bit 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Bit 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CONNECT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CONNACK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PUBLISH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v5.0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DUP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QoS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RETAIN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Reserved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PUBREC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Reserved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PUBREL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Reserved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PUBCOMP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Reserved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SUBSCRIBE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UNSUBSCRIBE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UNSUBACK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PINGREQ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PINGRESP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DISCONNECT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AUTH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Reserved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203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控制包可变头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1187549"/>
            <a:ext cx="9068371" cy="581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可变头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结构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可变头的内容不是固定的，其特定于消息类型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其中封包标识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(Packet Identifier)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会出现在大部分的控制包中（见封包标识页）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可变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头一般都包括一组属性（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Properties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）字段（见属性下页）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应答封包可变头中一般包含原因码字段（见下页）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50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可变头</a:t>
            </a:r>
            <a:r>
              <a:rPr lang="en-US" altLang="zh-CN" sz="3200" dirty="0" smtClean="0">
                <a:ea typeface="宋体" pitchFamily="2" charset="-122"/>
              </a:rPr>
              <a:t>-</a:t>
            </a:r>
            <a:r>
              <a:rPr lang="zh-CN" altLang="en-US" sz="3200" dirty="0" smtClean="0">
                <a:ea typeface="宋体" pitchFamily="2" charset="-122"/>
              </a:rPr>
              <a:t>封包标识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1187549"/>
            <a:ext cx="9068371" cy="581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封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包标识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属性与控制包映射关系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封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包标识：是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个字节的无符号整数，用于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匹配一次控制包交互事物（注意协议并未定义事物的概念，用于匹配请求和应答控制包）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23975"/>
              </p:ext>
            </p:extLst>
          </p:nvPr>
        </p:nvGraphicFramePr>
        <p:xfrm>
          <a:off x="2015976" y="1835621"/>
          <a:ext cx="5895975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115"/>
                <a:gridCol w="1979930"/>
                <a:gridCol w="197993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控制包类型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封包标识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CONNECT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CONNACK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PUBLISH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Yes(</a:t>
                      </a:r>
                      <a:r>
                        <a:rPr lang="en-US" sz="1200" kern="100" dirty="0" err="1">
                          <a:effectLst/>
                        </a:rPr>
                        <a:t>QoS</a:t>
                      </a:r>
                      <a:r>
                        <a:rPr lang="zh-CN" sz="1200" kern="100" dirty="0">
                          <a:effectLst/>
                        </a:rPr>
                        <a:t>大于</a:t>
                      </a:r>
                      <a:r>
                        <a:rPr lang="en-US" sz="1200" kern="100" dirty="0">
                          <a:effectLst/>
                        </a:rPr>
                        <a:t>0)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PUBREC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PUBREL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PUBCOMP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SUBSCRIBE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UNSUBSCRIBE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UNSUBACK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PINGREQ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PINGRESP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DISCONNECT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AUTH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81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可变头</a:t>
            </a:r>
            <a:r>
              <a:rPr lang="en-US" altLang="zh-CN" sz="3200" dirty="0" smtClean="0">
                <a:ea typeface="宋体" pitchFamily="2" charset="-122"/>
              </a:rPr>
              <a:t>-</a:t>
            </a:r>
            <a:r>
              <a:rPr lang="zh-CN" altLang="en-US" sz="3200" dirty="0">
                <a:ea typeface="宋体" pitchFamily="2" charset="-122"/>
              </a:rPr>
              <a:t>属性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1187549"/>
            <a:ext cx="9068371" cy="581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属性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属性特定于不同控制包，见上页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规范定义的属性集合见下页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不同控制包可能包含一组属性集，属性为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LV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格式，属性集定义：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20015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属性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集长度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20015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属性（可能有多个）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657350" lvl="3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属性的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Length</a:t>
            </a:r>
          </a:p>
          <a:p>
            <a:pPr marL="1657350" lvl="3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属性的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Value</a:t>
            </a:r>
          </a:p>
          <a:p>
            <a:pPr marL="120015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28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可变头</a:t>
            </a:r>
            <a:r>
              <a:rPr lang="en-US" altLang="zh-CN" sz="3200" dirty="0" smtClean="0">
                <a:ea typeface="宋体" pitchFamily="2" charset="-122"/>
              </a:rPr>
              <a:t>-</a:t>
            </a:r>
            <a:r>
              <a:rPr lang="zh-CN" altLang="en-US" sz="3200" dirty="0" smtClean="0">
                <a:ea typeface="宋体" pitchFamily="2" charset="-122"/>
              </a:rPr>
              <a:t>属性集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35855" y="827509"/>
            <a:ext cx="843332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属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与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制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映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射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关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系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9965"/>
              </p:ext>
            </p:extLst>
          </p:nvPr>
        </p:nvGraphicFramePr>
        <p:xfrm>
          <a:off x="1804144" y="899517"/>
          <a:ext cx="7916688" cy="6911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521"/>
                <a:gridCol w="500751"/>
                <a:gridCol w="2183823"/>
                <a:gridCol w="1335622"/>
                <a:gridCol w="3389971"/>
              </a:tblGrid>
              <a:tr h="11841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标识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名字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类型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封包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zh-CN" sz="1000" kern="100" dirty="0">
                          <a:effectLst/>
                        </a:rPr>
                        <a:t>遗嘱消息属性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775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Dec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Hex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0x01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Payload Format Indicator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Byte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PUBLISH, Will Properties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2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0x02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Message Expiry Interval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四字节整数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PUBLISH, Will Properties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236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3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0x03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Content Type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UTF-8</a:t>
                      </a:r>
                      <a:r>
                        <a:rPr lang="zh-CN" sz="900" kern="100">
                          <a:effectLst/>
                        </a:rPr>
                        <a:t>编码字符串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PUBLISH, Will Properties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535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8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0x08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Response Topic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UTF-8</a:t>
                      </a:r>
                      <a:r>
                        <a:rPr lang="zh-CN" sz="900" kern="100" dirty="0">
                          <a:effectLst/>
                        </a:rPr>
                        <a:t>编码字符串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PUBLISH, Will Properties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0x09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Correlation Data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Binary Data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PUBLISH, Will Properties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0x0B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Subsription</a:t>
                      </a:r>
                      <a:r>
                        <a:rPr lang="en-US" sz="900" kern="100" dirty="0">
                          <a:effectLst/>
                        </a:rPr>
                        <a:t> Identifier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变长整数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PUBLISH,SUBSCRIBE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17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0x11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Session Expiry Interval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四字节整数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CONNECT,CONNACK,DISCONNECT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18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Assigned Client Identifier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UTF-8</a:t>
                      </a:r>
                      <a:r>
                        <a:rPr lang="zh-CN" sz="900" kern="100">
                          <a:effectLst/>
                        </a:rPr>
                        <a:t>编码字串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19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Server Keep Alive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r>
                        <a:rPr lang="zh-CN" sz="900" kern="100">
                          <a:effectLst/>
                        </a:rPr>
                        <a:t>字节整数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21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Authentication Method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UTF-8</a:t>
                      </a:r>
                      <a:r>
                        <a:rPr lang="zh-CN" sz="900" kern="100">
                          <a:effectLst/>
                        </a:rPr>
                        <a:t>编码字串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CONNECT,CONNACK,AUTH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22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Authentication Data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Binary Data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CONNECT,CONNACK,AUTH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23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Request Problem Information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Byte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24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Will Delay Interval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四字节整数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Will Properties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25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Request Response Information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Byte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26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0x1A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Response Information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UTF-8</a:t>
                      </a:r>
                      <a:r>
                        <a:rPr lang="zh-CN" sz="900" kern="100">
                          <a:effectLst/>
                        </a:rPr>
                        <a:t>编码字串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28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0x1C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Server Reference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UTF-8</a:t>
                      </a:r>
                      <a:r>
                        <a:rPr lang="zh-CN" sz="900" kern="100">
                          <a:effectLst/>
                        </a:rPr>
                        <a:t>编码字串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CONNACK,DISCONNECT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3552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31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0x1F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Reason String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UTF-8</a:t>
                      </a:r>
                      <a:r>
                        <a:rPr lang="zh-CN" sz="900" kern="100">
                          <a:effectLst/>
                        </a:rPr>
                        <a:t>编码字串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CONNACK,PUBACK,PUBREC,</a:t>
                      </a:r>
                      <a:endParaRPr lang="zh-CN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PUBREL,PUBCOMP,SUBACK,</a:t>
                      </a:r>
                      <a:endParaRPr lang="zh-CN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UNSUBACK,DISSCONNECT,AUTH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33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Receive </a:t>
                      </a:r>
                      <a:r>
                        <a:rPr lang="en-US" sz="900" kern="100" dirty="0" err="1">
                          <a:effectLst/>
                        </a:rPr>
                        <a:t>Maxinum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两字节整数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CONNECT,CONNACK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34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Topic Alias </a:t>
                      </a:r>
                      <a:r>
                        <a:rPr lang="en-US" sz="900" kern="100" dirty="0" err="1">
                          <a:effectLst/>
                        </a:rPr>
                        <a:t>Maxinum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两字节整数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CONNECT,CONNACK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35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Topic Alias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两字节整数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PUBLISH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36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Maximum </a:t>
                      </a:r>
                      <a:r>
                        <a:rPr lang="en-US" sz="900" kern="100" dirty="0" err="1">
                          <a:effectLst/>
                        </a:rPr>
                        <a:t>QoS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Byte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37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Retain Available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Byte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CONNACKS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5006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38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User Property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UTF-8</a:t>
                      </a:r>
                      <a:r>
                        <a:rPr lang="zh-CN" sz="900" kern="100" dirty="0">
                          <a:effectLst/>
                        </a:rPr>
                        <a:t>字串对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CONNECT, CONNACK, PUBLISH, Will Properties, PUBACK, PUBREC,</a:t>
                      </a:r>
                      <a:endParaRPr lang="zh-CN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PUBREL, PUBCOMP, SUBSCRIBE,</a:t>
                      </a:r>
                      <a:endParaRPr lang="zh-CN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SUBACK, UNSUBSCRIBE,</a:t>
                      </a:r>
                      <a:endParaRPr lang="zh-CN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UNSUBACK, DISCONNECT, AUTH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39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Maximum Packet Size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四字节整数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CONNECT,CONNACK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Wildcard Subscription Available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Byte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41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Subscription Identifier Available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Byte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  <a:tr h="1184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42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0x2A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Shared </a:t>
                      </a:r>
                      <a:r>
                        <a:rPr lang="en-US" sz="900" kern="100" dirty="0" err="1">
                          <a:effectLst/>
                        </a:rPr>
                        <a:t>Subscrition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Availabe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Byte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CONNACK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834" marR="3383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13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可变头</a:t>
            </a:r>
            <a:r>
              <a:rPr lang="en-US" altLang="zh-CN" sz="3200" dirty="0" smtClean="0">
                <a:ea typeface="宋体" pitchFamily="2" charset="-122"/>
              </a:rPr>
              <a:t>-</a:t>
            </a:r>
            <a:r>
              <a:rPr lang="zh-CN" altLang="en-US" sz="3200" dirty="0" smtClean="0">
                <a:ea typeface="宋体" pitchFamily="2" charset="-122"/>
              </a:rPr>
              <a:t>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1187549"/>
            <a:ext cx="906837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原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因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码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22445"/>
              </p:ext>
            </p:extLst>
          </p:nvPr>
        </p:nvGraphicFramePr>
        <p:xfrm>
          <a:off x="1223889" y="1187545"/>
          <a:ext cx="8145295" cy="587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351"/>
                <a:gridCol w="636365"/>
                <a:gridCol w="2775260"/>
                <a:gridCol w="4217319"/>
              </a:tblGrid>
              <a:tr h="28308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原因字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封包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Hex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54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Success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CONNACK,PUBACK,PUBREC,PUBREL,PUBCOMP,UNSUBACK,AUTH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Normal disconnection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Granted </a:t>
                      </a:r>
                      <a:r>
                        <a:rPr lang="en-US" sz="1200" kern="100" dirty="0" err="1">
                          <a:effectLst/>
                        </a:rPr>
                        <a:t>QoS</a:t>
                      </a:r>
                      <a:r>
                        <a:rPr lang="en-US" sz="1200" kern="100" dirty="0">
                          <a:effectLst/>
                        </a:rPr>
                        <a:t> 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SUBACK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Granted </a:t>
                      </a:r>
                      <a:r>
                        <a:rPr lang="en-US" sz="1200" kern="100" dirty="0" err="1">
                          <a:effectLst/>
                        </a:rPr>
                        <a:t>QoS</a:t>
                      </a:r>
                      <a:r>
                        <a:rPr lang="en-US" sz="1200" kern="100" dirty="0">
                          <a:effectLst/>
                        </a:rPr>
                        <a:t> 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SUBACK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Granted </a:t>
                      </a:r>
                      <a:r>
                        <a:rPr lang="en-US" sz="1200" kern="100" dirty="0" err="1">
                          <a:effectLst/>
                        </a:rPr>
                        <a:t>QoS</a:t>
                      </a:r>
                      <a:r>
                        <a:rPr lang="en-US" sz="1200" kern="100" dirty="0">
                          <a:effectLst/>
                        </a:rPr>
                        <a:t> 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SUBACK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Disconnect with Will Message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 matching subscribers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PUBACK,PUBREC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 subscription existed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UNSUBACK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Continue authentication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0x19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Re-authenticate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5554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Unspecified error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CONNACK,PUBACK,PUBREC,SUBACK,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UNSUBACK,DISCONNECT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Malformed Packet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Protocol Error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5554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Implementation specific error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CONNACK,PUBACK,PUBREC,SUBACK,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UNSUBACK,DISCONNECT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Unsupported Protocol Version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7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Client Identifier not valid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CONNACK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53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可变头</a:t>
            </a:r>
            <a:r>
              <a:rPr lang="en-US" altLang="zh-CN" sz="3200" dirty="0" smtClean="0">
                <a:ea typeface="宋体" pitchFamily="2" charset="-122"/>
              </a:rPr>
              <a:t>-</a:t>
            </a:r>
            <a:r>
              <a:rPr lang="zh-CN" altLang="en-US" sz="3200" dirty="0" smtClean="0">
                <a:ea typeface="宋体" pitchFamily="2" charset="-122"/>
              </a:rPr>
              <a:t>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1187549"/>
            <a:ext cx="906837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原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因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码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43862"/>
              </p:ext>
            </p:extLst>
          </p:nvPr>
        </p:nvGraphicFramePr>
        <p:xfrm>
          <a:off x="1079874" y="1187554"/>
          <a:ext cx="8492751" cy="5787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378"/>
                <a:gridCol w="663510"/>
                <a:gridCol w="2893645"/>
                <a:gridCol w="4397218"/>
              </a:tblGrid>
              <a:tr h="30461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原因字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封包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 User Name or Password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6092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Not authorized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CONNACK,PUBACK,PUBREC,SUBACK,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UNSUBACK,DISCONNECT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unavailable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busy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 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Banned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shutting down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 authentication method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 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Keep Alive timeout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Session taken over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0x8F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Topic Filter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SUBACK,UNSUBACK,DISCONNECT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0x90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Topic Name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SUBACK,PUBACK,PUBREC,DISCONNECT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0x91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Packet Identifier in use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PUBACK,PUBREC,SUBACK,UNSUBACK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0x92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Packet Identifier not found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PUBREL, PUBCOMP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0x93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Receive Maximum exceeded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0x94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Topic Alias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304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0x95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Packet too large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CONNACK, DISCONNECT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83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可变头</a:t>
            </a:r>
            <a:r>
              <a:rPr lang="en-US" altLang="zh-CN" sz="3200" dirty="0" smtClean="0">
                <a:ea typeface="宋体" pitchFamily="2" charset="-122"/>
              </a:rPr>
              <a:t>-</a:t>
            </a:r>
            <a:r>
              <a:rPr lang="zh-CN" altLang="en-US" sz="3200" dirty="0" smtClean="0">
                <a:ea typeface="宋体" pitchFamily="2" charset="-122"/>
              </a:rPr>
              <a:t>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1187549"/>
            <a:ext cx="906837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原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因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码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58194"/>
              </p:ext>
            </p:extLst>
          </p:nvPr>
        </p:nvGraphicFramePr>
        <p:xfrm>
          <a:off x="1151882" y="1187555"/>
          <a:ext cx="8420743" cy="4511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813"/>
                <a:gridCol w="657884"/>
                <a:gridCol w="2869109"/>
                <a:gridCol w="4359937"/>
              </a:tblGrid>
              <a:tr h="27502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原因字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名字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封包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150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Message rate too high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DISCONNECT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59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Quota exceeded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CONNACK,PUBACK,PUBREC,SUBACK,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Administrative action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Payload format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CONNACK,PUBACK,PUBREC,DISCONNECT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Retain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0x9B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QoS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 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 another 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 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moved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 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Shared Subscription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SUBACK, 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0x9F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Connection rate exceeded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CONNACK, 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0xA0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Maximum connect time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0xA1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Subscription Identifiers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SUBACK,DISCONNECT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  <a:tr h="2769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0xA2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Wildcard Subscriptions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SUBACK,DISCONNECT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2412" marR="2241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746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301625"/>
            <a:ext cx="9069388" cy="1262063"/>
          </a:xfrm>
        </p:spPr>
        <p:txBody>
          <a:bodyPr tIns="38872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zh-CN" dirty="0" smtClean="0">
                <a:ea typeface="宋体" pitchFamily="2" charset="-122"/>
              </a:rPr>
              <a:t>目录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0605"/>
            <a:ext cx="8867775" cy="5365576"/>
          </a:xfrm>
        </p:spPr>
        <p:txBody>
          <a:bodyPr anchor="ctr"/>
          <a:lstStyle/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zh-CN" sz="2200" b="1" dirty="0" smtClean="0">
                <a:solidFill>
                  <a:srgbClr val="FF0000"/>
                </a:solidFill>
                <a:ea typeface="宋体" pitchFamily="2" charset="-122"/>
              </a:rPr>
              <a:t>概述</a:t>
            </a:r>
            <a:endParaRPr lang="en-US" altLang="zh-CN" sz="22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 smtClean="0">
                <a:solidFill>
                  <a:schemeClr val="tx1"/>
                </a:solidFill>
                <a:ea typeface="宋体" pitchFamily="2" charset="-122"/>
              </a:rPr>
              <a:t>MQTT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控制包</a:t>
            </a:r>
            <a:endParaRPr lang="en-US" altLang="zh-CN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 smtClean="0">
                <a:solidFill>
                  <a:schemeClr val="tx1"/>
                </a:solidFill>
                <a:ea typeface="宋体" pitchFamily="2" charset="-122"/>
              </a:rPr>
              <a:t>MQTT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交互流程</a:t>
            </a:r>
            <a:endParaRPr lang="en-US" altLang="zh-CN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订阅通配符</a:t>
            </a: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657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301625"/>
            <a:ext cx="9069388" cy="1262063"/>
          </a:xfrm>
        </p:spPr>
        <p:txBody>
          <a:bodyPr tIns="38872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zh-CN" dirty="0" smtClean="0">
                <a:ea typeface="宋体" pitchFamily="2" charset="-122"/>
              </a:rPr>
              <a:t>目录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0605"/>
            <a:ext cx="8867775" cy="5365576"/>
          </a:xfrm>
        </p:spPr>
        <p:txBody>
          <a:bodyPr anchor="ctr"/>
          <a:lstStyle/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zh-CN" sz="2200" b="1" dirty="0" smtClean="0">
                <a:solidFill>
                  <a:schemeClr val="tx1"/>
                </a:solidFill>
                <a:ea typeface="宋体" pitchFamily="2" charset="-122"/>
              </a:rPr>
              <a:t>概述</a:t>
            </a:r>
            <a:endParaRPr lang="en-US" altLang="zh-CN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 smtClean="0">
                <a:solidFill>
                  <a:schemeClr val="tx1"/>
                </a:solidFill>
                <a:ea typeface="宋体" pitchFamily="2" charset="-122"/>
              </a:rPr>
              <a:t>MQTT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控制</a:t>
            </a:r>
            <a:r>
              <a:rPr lang="zh-CN" altLang="en-US" sz="2200" b="1" dirty="0">
                <a:solidFill>
                  <a:schemeClr val="tx1"/>
                </a:solidFill>
                <a:ea typeface="宋体" pitchFamily="2" charset="-122"/>
              </a:rPr>
              <a:t>包介绍</a:t>
            </a:r>
            <a:endParaRPr lang="en-US" altLang="zh-CN" sz="2200" b="1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MQTT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</a:rPr>
              <a:t>交互流程</a:t>
            </a:r>
            <a:endParaRPr lang="en-US" altLang="zh-CN" sz="2200" b="1" dirty="0">
              <a:solidFill>
                <a:srgbClr val="FF0000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en-US" sz="2200" b="1" dirty="0">
                <a:solidFill>
                  <a:schemeClr val="tx1"/>
                </a:solidFill>
                <a:ea typeface="宋体" pitchFamily="2" charset="-122"/>
              </a:rPr>
              <a:t>主题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通配符</a:t>
            </a:r>
            <a:endParaRPr lang="zh-CN" altLang="en-US" sz="2200" b="1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en-US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320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整体交互流程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0813" y="1187549"/>
            <a:ext cx="906837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64" y="1115541"/>
            <a:ext cx="8533428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36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建立连接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87784" y="4347629"/>
            <a:ext cx="9284841" cy="29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底层网络连接建立后，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携带协议名、协议版本号，以及可选的属性包括会话过期时间、最大接受封包大小、最多同时接收发布数、最多主题别名个数、认证方法、认证数据，以及载荷中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、可选的用户名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、密码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、遗嘱信息、消息超时周期、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Content Type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Request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信息发送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CONNECK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控制包给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；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检查消息的语法是否符合规范，允许接入的话，返回会话是否存在标志、原因码、可选的属性包括会话超时周期、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最大同时接收发布的个数、授予的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等级、最大封包大小、是否支持保留消息、最大允许的主题别名个数、是否支持野匹配、是否支持订阅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、是否支持共享订阅、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信息、参考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等。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20015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8" y="1187549"/>
            <a:ext cx="5733338" cy="2944081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741203" y="1190171"/>
            <a:ext cx="2907622" cy="294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CONNECT/CONNACK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是携带信息量最大的控制包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连接建立后，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方可继续发起订阅、发布消息、接收发布消息等协议行为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413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连接确认原因码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60494"/>
              </p:ext>
            </p:extLst>
          </p:nvPr>
        </p:nvGraphicFramePr>
        <p:xfrm>
          <a:off x="287784" y="971525"/>
          <a:ext cx="9577064" cy="6078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112"/>
                <a:gridCol w="748226"/>
                <a:gridCol w="3263093"/>
                <a:gridCol w="4958633"/>
              </a:tblGrid>
              <a:tr h="1413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原因字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Hex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Success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连接已接受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Unspecified error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不愿意暴露具体原因，或者没有其他合适的错误码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Malformed Packet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封包无法正确解析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Protocol Error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封包中</a:t>
                      </a:r>
                      <a:r>
                        <a:rPr lang="en-US" sz="1200" kern="100">
                          <a:effectLst/>
                        </a:rPr>
                        <a:t>Data</a:t>
                      </a:r>
                      <a:r>
                        <a:rPr lang="zh-CN" sz="1200" kern="100">
                          <a:effectLst/>
                        </a:rPr>
                        <a:t>不符合规范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Implementation specific error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封包可以正常解析，但是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不能接受该连接请求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Unsupported Protocol Version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不支持该</a:t>
                      </a:r>
                      <a:r>
                        <a:rPr lang="en-US" sz="1200" kern="100">
                          <a:effectLst/>
                        </a:rPr>
                        <a:t>MQTT</a:t>
                      </a: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 Identifier not 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 ID</a:t>
                      </a:r>
                      <a:r>
                        <a:rPr lang="zh-CN" sz="1200" kern="100">
                          <a:effectLst/>
                        </a:rPr>
                        <a:t>是有效的</a:t>
                      </a:r>
                      <a:r>
                        <a:rPr lang="en-US" sz="1200" kern="100">
                          <a:effectLst/>
                        </a:rPr>
                        <a:t>String</a:t>
                      </a:r>
                      <a:r>
                        <a:rPr lang="zh-CN" sz="1200" kern="100">
                          <a:effectLst/>
                        </a:rPr>
                        <a:t>，但是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不允许该</a:t>
                      </a:r>
                      <a:r>
                        <a:rPr lang="en-US" sz="1200" kern="100">
                          <a:effectLst/>
                        </a:rPr>
                        <a:t>Client 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 User Name or Password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不能接受</a:t>
                      </a: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指定的用户名或密码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Not authorized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未被授权接入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unavailable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不可用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busy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is Busy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Try again later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Banned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被禁止接入，请联系管理员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 authentication method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不支持的认证方法或者与当前使用的认证方法不匹配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Topic Name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遗嘱消息的主题名称不是异常的格式，但是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不能接受该主题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Packet too large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控制包大小超过了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的限制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Quota exceeded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超过了管理或者实现的限制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Payload format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遗嘱消息的</a:t>
                      </a:r>
                      <a:r>
                        <a:rPr lang="en-US" sz="1200" kern="100">
                          <a:effectLst/>
                        </a:rPr>
                        <a:t>Payload</a:t>
                      </a:r>
                      <a:r>
                        <a:rPr lang="zh-CN" sz="1200" kern="100">
                          <a:effectLst/>
                        </a:rPr>
                        <a:t>与</a:t>
                      </a:r>
                      <a:r>
                        <a:rPr lang="en-US" sz="1200" kern="100">
                          <a:effectLst/>
                        </a:rPr>
                        <a:t>Payload Format Indicator</a:t>
                      </a:r>
                      <a:r>
                        <a:rPr lang="zh-CN" sz="1200" kern="100">
                          <a:effectLst/>
                        </a:rPr>
                        <a:t>指示的格式不符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Retain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不支持保留遗嘱消息，但是</a:t>
                      </a:r>
                      <a:r>
                        <a:rPr lang="en-US" sz="1200" kern="100">
                          <a:effectLst/>
                        </a:rPr>
                        <a:t>Will Retain</a:t>
                      </a:r>
                      <a:r>
                        <a:rPr lang="zh-CN" sz="1200" kern="100">
                          <a:effectLst/>
                        </a:rPr>
                        <a:t>设置为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0x9B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QoS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不支持</a:t>
                      </a:r>
                      <a:r>
                        <a:rPr lang="en-US" sz="1200" kern="100">
                          <a:effectLst/>
                        </a:rPr>
                        <a:t>Will QoS</a:t>
                      </a:r>
                      <a:r>
                        <a:rPr lang="zh-CN" sz="1200" kern="100">
                          <a:effectLst/>
                        </a:rPr>
                        <a:t>中设置的</a:t>
                      </a:r>
                      <a:r>
                        <a:rPr lang="en-US" sz="1200" kern="100">
                          <a:effectLst/>
                        </a:rPr>
                        <a:t>QoS</a:t>
                      </a:r>
                      <a:r>
                        <a:rPr lang="zh-CN" sz="1200" kern="100">
                          <a:effectLst/>
                        </a:rPr>
                        <a:t>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 another 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应该临时使用其他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moved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应该永久性的使用其他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0x9F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Connection rate exceeded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超过了连接频率限制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1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增强认证（可选）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544368" y="1187549"/>
            <a:ext cx="4536257" cy="637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初次认证</a:t>
            </a:r>
            <a:endParaRPr lang="en-US" altLang="zh-CN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携带认证方法和或数据表示支持增强认证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返回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AUTH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携带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0x18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表示需要更多认证数据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返回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AUTH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携带认证数据和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0x18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表示需要认证数据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根据认证方法步骤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可能会重复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0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到多次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通过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CONNACK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返回认证成功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重认证</a:t>
            </a:r>
            <a:endParaRPr lang="en-US" altLang="zh-CN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使用初次认证的认证方法，发送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AUTH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携带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0x19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表示要进行重认证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返回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AUTH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携带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0x18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表示需要更多认证数据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返回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AUTH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携带认证数据和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0x18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表示需要认证数据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根据认证方法步骤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可能会重复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0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到多次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发送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AUTH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认证成功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1187549"/>
            <a:ext cx="5206973" cy="5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94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smtClean="0">
                <a:ea typeface="宋体" pitchFamily="2" charset="-122"/>
              </a:rPr>
              <a:t>AUTH</a:t>
            </a:r>
            <a:r>
              <a:rPr lang="zh-CN" altLang="en-US" sz="3200" dirty="0" smtClean="0">
                <a:ea typeface="宋体" pitchFamily="2" charset="-122"/>
              </a:rPr>
              <a:t>认证原因码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0462"/>
              </p:ext>
            </p:extLst>
          </p:nvPr>
        </p:nvGraphicFramePr>
        <p:xfrm>
          <a:off x="575816" y="1331565"/>
          <a:ext cx="899680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120"/>
                <a:gridCol w="612339"/>
                <a:gridCol w="2505613"/>
                <a:gridCol w="819440"/>
                <a:gridCol w="4388297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原因字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名字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发送方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Hex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0x00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Success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认证成功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0x18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Continue Authentication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C/S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继续下一步认证过程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0x19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Re-Authenticate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发起重认证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49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>
                <a:ea typeface="宋体" pitchFamily="2" charset="-122"/>
              </a:rPr>
              <a:t>订阅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336456" y="1187549"/>
            <a:ext cx="33843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订阅：用于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向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创建一个或多个订阅，每个订阅包含一个或一组主题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4" y="1221010"/>
            <a:ext cx="5733338" cy="270297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1407" y="4355901"/>
            <a:ext cx="9433048" cy="30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携带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、可选的订阅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、用户属性，载荷中携带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[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主题过滤器，订阅选项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]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的列表，向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SUBSCRIBE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请求；其中订阅选项包含了保留消息的发送策略、以及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侧期望的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依次处理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[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主题过滤器，订阅选项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列表中的每个订阅，根据自身能力，针对每个订阅返回其分配的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等级给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Client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42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9792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订阅确认原因码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14961"/>
              </p:ext>
            </p:extLst>
          </p:nvPr>
        </p:nvGraphicFramePr>
        <p:xfrm>
          <a:off x="215775" y="971550"/>
          <a:ext cx="9649073" cy="6348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094"/>
                <a:gridCol w="3368403"/>
                <a:gridCol w="5184576"/>
              </a:tblGrid>
              <a:tr h="265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原因字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名字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授予</a:t>
                      </a:r>
                      <a:r>
                        <a:rPr lang="en-US" sz="1600" kern="100" dirty="0" err="1">
                          <a:effectLst/>
                        </a:rPr>
                        <a:t>QoS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订阅被接受并且</a:t>
                      </a:r>
                      <a:r>
                        <a:rPr lang="en-US" sz="1600" kern="100">
                          <a:effectLst/>
                        </a:rPr>
                        <a:t>QoS</a:t>
                      </a:r>
                      <a:r>
                        <a:rPr lang="zh-CN" sz="1600" kern="100">
                          <a:effectLst/>
                        </a:rPr>
                        <a:t>最大为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zh-CN" sz="1600" kern="100">
                          <a:effectLst/>
                        </a:rPr>
                        <a:t>，这个等级也许比请求的要低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授予</a:t>
                      </a:r>
                      <a:r>
                        <a:rPr lang="en-US" sz="1600" kern="100">
                          <a:effectLst/>
                        </a:rPr>
                        <a:t>QoS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订阅被接受并且</a:t>
                      </a:r>
                      <a:r>
                        <a:rPr lang="en-US" sz="1600" kern="100">
                          <a:effectLst/>
                        </a:rPr>
                        <a:t>QoS</a:t>
                      </a:r>
                      <a:r>
                        <a:rPr lang="zh-CN" sz="1600" kern="100">
                          <a:effectLst/>
                        </a:rPr>
                        <a:t>最大为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，这个等级也许比请求的要低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1991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授予</a:t>
                      </a:r>
                      <a:r>
                        <a:rPr lang="en-US" sz="1600" kern="100">
                          <a:effectLst/>
                        </a:rPr>
                        <a:t>QoS 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订阅被接受并且</a:t>
                      </a:r>
                      <a:r>
                        <a:rPr lang="en-US" sz="1600" kern="100">
                          <a:effectLst/>
                        </a:rPr>
                        <a:t>QoS</a:t>
                      </a:r>
                      <a:r>
                        <a:rPr lang="zh-CN" sz="1600" kern="100">
                          <a:effectLst/>
                        </a:rPr>
                        <a:t>最大为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Unspecified error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订阅不可接受，</a:t>
                      </a: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不愿意暴露具体原因，或者没有其他合适的错误码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Implementation specific error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订阅封包可以正常解析，但是</a:t>
                      </a: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不能接受该订阅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1991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authorized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Client</a:t>
                      </a:r>
                      <a:r>
                        <a:rPr lang="zh-CN" sz="1600" kern="100">
                          <a:effectLst/>
                        </a:rPr>
                        <a:t>未被授权发起订阅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Topic Filter invalid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Topic Filter</a:t>
                      </a:r>
                      <a:r>
                        <a:rPr lang="zh-CN" sz="1600" kern="100">
                          <a:effectLst/>
                        </a:rPr>
                        <a:t>可以解析的，但是该不允许该客户端订阅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1991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Packet ID in use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指定的</a:t>
                      </a:r>
                      <a:r>
                        <a:rPr lang="en-US" sz="1600" kern="100">
                          <a:effectLst/>
                        </a:rPr>
                        <a:t>Packet ID</a:t>
                      </a:r>
                      <a:r>
                        <a:rPr lang="zh-CN" sz="1600" kern="100">
                          <a:effectLst/>
                        </a:rPr>
                        <a:t>已在使用中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1991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Quota exceeded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超过了管理或者实现的限制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Shared Subscription not supported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不支持该</a:t>
                      </a:r>
                      <a:r>
                        <a:rPr lang="en-US" sz="1600" kern="100">
                          <a:effectLst/>
                        </a:rPr>
                        <a:t>Client</a:t>
                      </a:r>
                      <a:r>
                        <a:rPr lang="zh-CN" sz="1600" kern="100">
                          <a:effectLst/>
                        </a:rPr>
                        <a:t>共享订阅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Subscription Identifier not supported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不支持</a:t>
                      </a:r>
                      <a:r>
                        <a:rPr lang="en-US" sz="1600" kern="100">
                          <a:effectLst/>
                        </a:rPr>
                        <a:t>Subscription Id</a:t>
                      </a:r>
                      <a:r>
                        <a:rPr lang="zh-CN" sz="1600" kern="100">
                          <a:effectLst/>
                        </a:rPr>
                        <a:t>，订阅不可接受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  <a:tr h="3983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Wildcard Subscription not supported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Server</a:t>
                      </a:r>
                      <a:r>
                        <a:rPr lang="zh-CN" sz="1600" kern="100" dirty="0">
                          <a:effectLst/>
                        </a:rPr>
                        <a:t>不支持野匹配订阅；订阅不可接受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03" marR="569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22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err="1">
                <a:ea typeface="宋体" pitchFamily="2" charset="-122"/>
              </a:rPr>
              <a:t>QoS</a:t>
            </a:r>
            <a:r>
              <a:rPr lang="en-US" altLang="zh-CN" sz="3200" dirty="0">
                <a:ea typeface="宋体" pitchFamily="2" charset="-122"/>
              </a:rPr>
              <a:t> 0</a:t>
            </a:r>
            <a:r>
              <a:rPr lang="zh-CN" altLang="en-US" sz="3200" dirty="0" smtClean="0">
                <a:ea typeface="宋体" pitchFamily="2" charset="-122"/>
              </a:rPr>
              <a:t>发布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117707" y="827509"/>
            <a:ext cx="3456384" cy="323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 0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发布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发布是双向消息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可以向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发布应用消息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收到应用消息后，根据其主题名查询到匹配的订阅，进一步查询到关联的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Session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后，将应用消息转发给订阅的客户端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只发送一次，此等级的发布可能会丢失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3238" y="4427909"/>
            <a:ext cx="921759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构造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等级为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 包含主题名、保留消息处理策略，可选的属性：载荷格式、载荷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Content Type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、主题别名、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Message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生存周期、订阅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，以及载荷中包含应用消息发布给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如果收到发布，会遍历订阅，查询到关联该订阅的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及会话，将此应用消息转发给订阅的客户端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为双向消息，消息中根据发送方角色不同，字段取值可能会出现，或者某些字段取值会不同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4" y="1115541"/>
            <a:ext cx="5581299" cy="24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err="1">
                <a:ea typeface="宋体" pitchFamily="2" charset="-122"/>
              </a:rPr>
              <a:t>QoS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smtClean="0">
                <a:ea typeface="宋体" pitchFamily="2" charset="-122"/>
              </a:rPr>
              <a:t>1</a:t>
            </a:r>
            <a:r>
              <a:rPr lang="zh-CN" altLang="en-US" sz="3200" dirty="0" smtClean="0">
                <a:ea typeface="宋体" pitchFamily="2" charset="-122"/>
              </a:rPr>
              <a:t>发布</a:t>
            </a:r>
            <a:endParaRPr lang="zh-CN" altLang="en-GB" sz="3200" dirty="0" smtClean="0"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1187549"/>
            <a:ext cx="4436663" cy="270297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112319" y="1187744"/>
            <a:ext cx="4460305" cy="270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1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发布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1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等级发布，保证接收方至少能够收到一次发布的应用消息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是双向控制包，此处以发送方和接收方描述过程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9792" y="3890519"/>
            <a:ext cx="9361040" cy="348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发送方携带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1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，为每次发布申请一个新的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给接收方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接收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方以相同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PUBACK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作为应答，表示已经收到了控制包；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接收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方在发送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PUBACK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应答后，后续再次收到相同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的控制包，即使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DUP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标志为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，也认为是新的应用消息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发送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方收到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PUBACK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应答，认为该封包已确认，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可以重用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由于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MQTT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要求底层连接为类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TCP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协议，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PUBACK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丢包的概率极低，一般发生在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Client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异常掉电或重启，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Server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侧会为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Client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保存未确认的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PUBLISH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，待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Client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在会话超期时间内重连到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Server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后，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Server</a:t>
            </a:r>
            <a:r>
              <a:rPr lang="zh-CN" altLang="en-US" sz="1600" i="1" dirty="0" smtClean="0">
                <a:solidFill>
                  <a:srgbClr val="FF0000"/>
                </a:solidFill>
                <a:ea typeface="宋体" pitchFamily="2" charset="-122"/>
              </a:rPr>
              <a:t>会重传</a:t>
            </a:r>
            <a:r>
              <a:rPr lang="en-US" altLang="zh-CN" sz="1600" i="1" dirty="0" smtClean="0">
                <a:solidFill>
                  <a:srgbClr val="FF0000"/>
                </a:solidFill>
                <a:ea typeface="宋体" pitchFamily="2" charset="-122"/>
              </a:rPr>
              <a:t>PUBLISH</a:t>
            </a:r>
            <a:endParaRPr lang="zh-CN" altLang="en-US" sz="1600" i="1" dirty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257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>
                <a:ea typeface="宋体" pitchFamily="2" charset="-122"/>
              </a:rPr>
              <a:t>前言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47700" y="1187450"/>
            <a:ext cx="8780463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本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胶片描述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 v5.0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协议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基于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2019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年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月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号版本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协议链接：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https://docs.oasis-open.org/mqtt/mqtt/v5.0/os/mqtt-v5.0-os.pdf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本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胶片可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作为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正式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规范的导读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和参考材料，也可作为规范的速查手册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smtClean="0">
                <a:ea typeface="宋体" pitchFamily="2" charset="-122"/>
              </a:rPr>
              <a:t>PURACK</a:t>
            </a:r>
            <a:r>
              <a:rPr lang="zh-CN" altLang="en-US" sz="3200" dirty="0" smtClean="0">
                <a:ea typeface="宋体" pitchFamily="2" charset="-122"/>
              </a:rPr>
              <a:t>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93786"/>
              </p:ext>
            </p:extLst>
          </p:nvPr>
        </p:nvGraphicFramePr>
        <p:xfrm>
          <a:off x="215776" y="1115541"/>
          <a:ext cx="9577064" cy="6078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112"/>
                <a:gridCol w="748226"/>
                <a:gridCol w="3263093"/>
                <a:gridCol w="4958633"/>
              </a:tblGrid>
              <a:tr h="1413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原因字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Success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连接已接受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Unspecified error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不愿意暴露具体原因，或者没有其他合适的错误码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Malformed Packet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封包无法正确解析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Protocol Error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封包中</a:t>
                      </a:r>
                      <a:r>
                        <a:rPr lang="en-US" sz="1200" kern="100">
                          <a:effectLst/>
                        </a:rPr>
                        <a:t>Data</a:t>
                      </a:r>
                      <a:r>
                        <a:rPr lang="zh-CN" sz="1200" kern="100">
                          <a:effectLst/>
                        </a:rPr>
                        <a:t>不符合规范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Implementation specific error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封包可以正常解析，但是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不能接受该连接请求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Unsupported Protocol Version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不支持该</a:t>
                      </a:r>
                      <a:r>
                        <a:rPr lang="en-US" sz="1200" kern="100">
                          <a:effectLst/>
                        </a:rPr>
                        <a:t>MQTT</a:t>
                      </a: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 Identifier not 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 ID</a:t>
                      </a:r>
                      <a:r>
                        <a:rPr lang="zh-CN" sz="1200" kern="100">
                          <a:effectLst/>
                        </a:rPr>
                        <a:t>是有效的</a:t>
                      </a:r>
                      <a:r>
                        <a:rPr lang="en-US" sz="1200" kern="100">
                          <a:effectLst/>
                        </a:rPr>
                        <a:t>String</a:t>
                      </a:r>
                      <a:r>
                        <a:rPr lang="zh-CN" sz="1200" kern="100">
                          <a:effectLst/>
                        </a:rPr>
                        <a:t>，但是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不允许该</a:t>
                      </a:r>
                      <a:r>
                        <a:rPr lang="en-US" sz="1200" kern="100">
                          <a:effectLst/>
                        </a:rPr>
                        <a:t>Client 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 User Name or Password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不能接受</a:t>
                      </a: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指定的用户名或密码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Not authorized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未被授权接入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unavailable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不可用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busy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is Busy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Try again later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Banned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被禁止接入，请联系管理员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0x8C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 authentication method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不支持的认证方法或者与当前使用的认证方法不匹配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Topic Name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遗嘱消息的主题名称不是异常的格式，但是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不能接受该主题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Packet too large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</a:t>
                      </a:r>
                      <a:r>
                        <a:rPr lang="zh-CN" sz="1200" kern="100">
                          <a:effectLst/>
                        </a:rPr>
                        <a:t>控制包大小超过了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的限制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Quota exceeded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超过了管理或者实现的限制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Payload format invalid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遗嘱消息的</a:t>
                      </a:r>
                      <a:r>
                        <a:rPr lang="en-US" sz="1200" kern="100">
                          <a:effectLst/>
                        </a:rPr>
                        <a:t>Payload</a:t>
                      </a:r>
                      <a:r>
                        <a:rPr lang="zh-CN" sz="1200" kern="100">
                          <a:effectLst/>
                        </a:rPr>
                        <a:t>与</a:t>
                      </a:r>
                      <a:r>
                        <a:rPr lang="en-US" sz="1200" kern="100">
                          <a:effectLst/>
                        </a:rPr>
                        <a:t>Payload Format Indicator</a:t>
                      </a:r>
                      <a:r>
                        <a:rPr lang="zh-CN" sz="1200" kern="100">
                          <a:effectLst/>
                        </a:rPr>
                        <a:t>指示的格式不符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282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Retain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不支持保留遗嘱消息，但是</a:t>
                      </a:r>
                      <a:r>
                        <a:rPr lang="en-US" sz="1200" kern="100">
                          <a:effectLst/>
                        </a:rPr>
                        <a:t>Will Retain</a:t>
                      </a:r>
                      <a:r>
                        <a:rPr lang="zh-CN" sz="1200" kern="100">
                          <a:effectLst/>
                        </a:rPr>
                        <a:t>设置为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0x9B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QoS not supported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</a:t>
                      </a:r>
                      <a:r>
                        <a:rPr lang="zh-CN" sz="1200" kern="100">
                          <a:effectLst/>
                        </a:rPr>
                        <a:t>不支持</a:t>
                      </a:r>
                      <a:r>
                        <a:rPr lang="en-US" sz="1200" kern="100">
                          <a:effectLst/>
                        </a:rPr>
                        <a:t>Will QoS</a:t>
                      </a:r>
                      <a:r>
                        <a:rPr lang="zh-CN" sz="1200" kern="100">
                          <a:effectLst/>
                        </a:rPr>
                        <a:t>中设置的</a:t>
                      </a:r>
                      <a:r>
                        <a:rPr lang="en-US" sz="1200" kern="100">
                          <a:effectLst/>
                        </a:rPr>
                        <a:t>QoS</a:t>
                      </a:r>
                      <a:r>
                        <a:rPr lang="zh-CN" sz="1200" kern="100">
                          <a:effectLst/>
                        </a:rPr>
                        <a:t>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 another 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应该临时使用其他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moved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</a:t>
                      </a:r>
                      <a:r>
                        <a:rPr lang="zh-CN" sz="1200" kern="100">
                          <a:effectLst/>
                        </a:rPr>
                        <a:t>应该永久性的使用其他</a:t>
                      </a:r>
                      <a:r>
                        <a:rPr lang="en-US" sz="1200" kern="100">
                          <a:effectLst/>
                        </a:rPr>
                        <a:t>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  <a:tr h="141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0x9F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Connection rate exceeded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超过了连接频率限制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0382" marR="403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916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err="1">
                <a:ea typeface="宋体" pitchFamily="2" charset="-122"/>
              </a:rPr>
              <a:t>QoS</a:t>
            </a:r>
            <a:r>
              <a:rPr lang="en-US" altLang="zh-CN" sz="3200" dirty="0">
                <a:ea typeface="宋体" pitchFamily="2" charset="-122"/>
              </a:rPr>
              <a:t> 2</a:t>
            </a:r>
            <a:r>
              <a:rPr lang="zh-CN" altLang="en-US" sz="3200" dirty="0" smtClean="0">
                <a:ea typeface="宋体" pitchFamily="2" charset="-122"/>
              </a:rPr>
              <a:t>发布</a:t>
            </a:r>
            <a:endParaRPr lang="zh-CN" altLang="en-GB" sz="3200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971550"/>
            <a:ext cx="4436663" cy="3667411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112319" y="1187744"/>
            <a:ext cx="4460305" cy="270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2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发布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2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等级发布，保证接收方能够收到且只能够收到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次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是双向控制包，此处以发送方和接收方描述过程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1015" y="4649726"/>
            <a:ext cx="9581825" cy="270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发送方为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、分配新的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，将应用消息设置为未确认状态；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接收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方收到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后，返回包含相同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PUBREC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控制包；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发送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方接收到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PUBREC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后，以相同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PUBREL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控制包，此时仍然将应用消息设置为未确认状态，收到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PUBREC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后，不得重发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接收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方收到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PUBREL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后，发送相同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PUBCOMP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控制包，发送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PUMCOMP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后，接收方再次收到相同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PUBLISH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控制包，则认为是新的应用消息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08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smtClean="0">
                <a:ea typeface="宋体" pitchFamily="2" charset="-122"/>
              </a:rPr>
              <a:t>PUBREC</a:t>
            </a:r>
            <a:r>
              <a:rPr lang="zh-CN" altLang="en-US" sz="3200" dirty="0" smtClean="0">
                <a:ea typeface="宋体" pitchFamily="2" charset="-122"/>
              </a:rPr>
              <a:t>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876"/>
              </p:ext>
            </p:extLst>
          </p:nvPr>
        </p:nvGraphicFramePr>
        <p:xfrm>
          <a:off x="503238" y="1187549"/>
          <a:ext cx="9069387" cy="4990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759"/>
                <a:gridCol w="684935"/>
                <a:gridCol w="2869920"/>
                <a:gridCol w="4958773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原因字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该消息被接受。 继续进行</a:t>
                      </a:r>
                      <a:r>
                        <a:rPr lang="en-US" sz="1600" kern="0">
                          <a:effectLst/>
                        </a:rPr>
                        <a:t>QoS 2</a:t>
                      </a:r>
                      <a:r>
                        <a:rPr lang="zh-CN" sz="1600" kern="0">
                          <a:effectLst/>
                        </a:rPr>
                        <a:t>消息的发布。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 matching subscribers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消息已接受，但是没有订阅者。只有</a:t>
                      </a:r>
                      <a:r>
                        <a:rPr lang="en-US" sz="1600" kern="0">
                          <a:effectLst/>
                        </a:rPr>
                        <a:t>Server</a:t>
                      </a:r>
                      <a:r>
                        <a:rPr lang="zh-CN" sz="1600" kern="0">
                          <a:effectLst/>
                        </a:rPr>
                        <a:t>会发送该原因码。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0x80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Unspecified error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Server</a:t>
                      </a:r>
                      <a:r>
                        <a:rPr lang="zh-CN" sz="1600" kern="0">
                          <a:effectLst/>
                        </a:rPr>
                        <a:t>不接受这个</a:t>
                      </a:r>
                      <a:r>
                        <a:rPr lang="en-US" sz="1600" kern="0">
                          <a:effectLst/>
                        </a:rPr>
                        <a:t>publish</a:t>
                      </a:r>
                      <a:r>
                        <a:rPr lang="zh-CN" sz="1600" kern="0">
                          <a:effectLst/>
                        </a:rPr>
                        <a:t>，但是不愿意暴露具体原因，或者没有其他合适的错误码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0x83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Implementation specific error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PUBLISH</a:t>
                      </a:r>
                      <a:r>
                        <a:rPr lang="zh-CN" sz="1600" kern="100">
                          <a:effectLst/>
                        </a:rPr>
                        <a:t>封包是有效的，但是</a:t>
                      </a: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不能接受该发布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0x87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authorized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Client</a:t>
                      </a:r>
                      <a:r>
                        <a:rPr lang="zh-CN" sz="1600" kern="100">
                          <a:effectLst/>
                        </a:rPr>
                        <a:t>未被授权进行发布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0x90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Topic Name invalid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主题名称不是异常的格式，但是</a:t>
                      </a: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或</a:t>
                      </a:r>
                      <a:r>
                        <a:rPr lang="en-US" sz="1600" kern="100">
                          <a:effectLst/>
                        </a:rPr>
                        <a:t>Client</a:t>
                      </a:r>
                      <a:r>
                        <a:rPr lang="zh-CN" sz="1600" kern="100">
                          <a:effectLst/>
                        </a:rPr>
                        <a:t>不能接受该主题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Packet Identifier in use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封包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r>
                        <a:rPr lang="zh-CN" sz="1600" kern="100">
                          <a:effectLst/>
                        </a:rPr>
                        <a:t>已被使用，这也许暗示</a:t>
                      </a:r>
                      <a:r>
                        <a:rPr lang="en-US" sz="1600" kern="100">
                          <a:effectLst/>
                        </a:rPr>
                        <a:t>Client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的</a:t>
                      </a:r>
                      <a:r>
                        <a:rPr lang="en-US" sz="1600" kern="100">
                          <a:effectLst/>
                        </a:rPr>
                        <a:t>Sesstion State</a:t>
                      </a:r>
                      <a:r>
                        <a:rPr lang="zh-CN" sz="1600" kern="100">
                          <a:effectLst/>
                        </a:rPr>
                        <a:t>不一致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0x97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Quota exceeded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超过了管理或者实现的限制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0x99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Payload format invalid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Payload</a:t>
                      </a:r>
                      <a:r>
                        <a:rPr lang="zh-CN" sz="1600" kern="100" dirty="0">
                          <a:effectLst/>
                        </a:rPr>
                        <a:t>与</a:t>
                      </a:r>
                      <a:r>
                        <a:rPr lang="en-US" sz="1600" kern="100" dirty="0">
                          <a:effectLst/>
                        </a:rPr>
                        <a:t>Payload Format Indicator</a:t>
                      </a:r>
                      <a:r>
                        <a:rPr lang="zh-CN" sz="1600" kern="100" dirty="0">
                          <a:effectLst/>
                        </a:rPr>
                        <a:t>指示的格式不符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42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smtClean="0">
                <a:ea typeface="宋体" pitchFamily="2" charset="-122"/>
              </a:rPr>
              <a:t>PUBREL</a:t>
            </a:r>
            <a:r>
              <a:rPr lang="zh-CN" altLang="en-US" sz="3200" dirty="0" smtClean="0">
                <a:ea typeface="宋体" pitchFamily="2" charset="-122"/>
              </a:rPr>
              <a:t>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74659"/>
              </p:ext>
            </p:extLst>
          </p:nvPr>
        </p:nvGraphicFramePr>
        <p:xfrm>
          <a:off x="863848" y="1403573"/>
          <a:ext cx="8420747" cy="201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011"/>
                <a:gridCol w="635950"/>
                <a:gridCol w="2664664"/>
                <a:gridCol w="4604122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原因字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消息已释放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0x92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Packet Identifier not found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未知的封包</a:t>
                      </a:r>
                      <a:r>
                        <a:rPr lang="en-US" sz="1600" kern="100" dirty="0">
                          <a:effectLst/>
                        </a:rPr>
                        <a:t>ID</a:t>
                      </a:r>
                      <a:r>
                        <a:rPr lang="zh-CN" sz="1600" kern="100" dirty="0">
                          <a:effectLst/>
                        </a:rPr>
                        <a:t>，在恢复阶段这不是一个错误，但是在其他场景，这个错误表示</a:t>
                      </a:r>
                      <a:r>
                        <a:rPr lang="en-US" sz="1600" kern="100" dirty="0">
                          <a:effectLst/>
                        </a:rPr>
                        <a:t>Server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Client</a:t>
                      </a:r>
                      <a:r>
                        <a:rPr lang="zh-CN" sz="1600" kern="100" dirty="0">
                          <a:effectLst/>
                        </a:rPr>
                        <a:t>间的</a:t>
                      </a:r>
                      <a:r>
                        <a:rPr lang="en-US" sz="1600" kern="100" dirty="0">
                          <a:effectLst/>
                        </a:rPr>
                        <a:t>Session State</a:t>
                      </a:r>
                      <a:r>
                        <a:rPr lang="zh-CN" sz="1600" kern="100" dirty="0">
                          <a:effectLst/>
                        </a:rPr>
                        <a:t>不一致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36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smtClean="0">
                <a:ea typeface="宋体" pitchFamily="2" charset="-122"/>
              </a:rPr>
              <a:t>PUBCOMP</a:t>
            </a:r>
            <a:r>
              <a:rPr lang="zh-CN" altLang="en-US" sz="3200" dirty="0" smtClean="0">
                <a:ea typeface="宋体" pitchFamily="2" charset="-122"/>
              </a:rPr>
              <a:t>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51974"/>
              </p:ext>
            </p:extLst>
          </p:nvPr>
        </p:nvGraphicFramePr>
        <p:xfrm>
          <a:off x="694381" y="1403573"/>
          <a:ext cx="885279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487"/>
                <a:gridCol w="668578"/>
                <a:gridCol w="2801381"/>
                <a:gridCol w="4840348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原因字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消息已释放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0x92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Packet Identifier not found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未知的封包</a:t>
                      </a:r>
                      <a:r>
                        <a:rPr lang="en-US" sz="1600" kern="100" dirty="0">
                          <a:effectLst/>
                        </a:rPr>
                        <a:t>ID</a:t>
                      </a:r>
                      <a:r>
                        <a:rPr lang="zh-CN" sz="1600" kern="100" dirty="0">
                          <a:effectLst/>
                        </a:rPr>
                        <a:t>，在恢复阶段这不是一个错误，但是在其他场景，这个错误表示</a:t>
                      </a:r>
                      <a:r>
                        <a:rPr lang="en-US" sz="1600" kern="100" dirty="0">
                          <a:effectLst/>
                        </a:rPr>
                        <a:t>Server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Client</a:t>
                      </a:r>
                      <a:r>
                        <a:rPr lang="zh-CN" sz="1600" kern="100" dirty="0">
                          <a:effectLst/>
                        </a:rPr>
                        <a:t>间的</a:t>
                      </a:r>
                      <a:r>
                        <a:rPr lang="en-US" sz="1600" kern="100" dirty="0">
                          <a:effectLst/>
                        </a:rPr>
                        <a:t>Session State</a:t>
                      </a:r>
                      <a:r>
                        <a:rPr lang="zh-CN" sz="1600" kern="100" dirty="0">
                          <a:effectLst/>
                        </a:rPr>
                        <a:t>不一致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10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心跳保活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616376" y="1191417"/>
            <a:ext cx="4176464" cy="58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保活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拥有双方检查网络以及对端的活动性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79" y="1191418"/>
            <a:ext cx="4436663" cy="270297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9793" y="4138972"/>
            <a:ext cx="9212832" cy="324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在保活周期内没有发送过其他控制包时，可以发送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PINGREQ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PINGREQ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后，必须以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PINGRESP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作出应答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1.5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倍的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Keep Alive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时间内，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未收到任何控制包，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必须关闭和该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的网络连接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80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取消订阅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616376" y="1191417"/>
            <a:ext cx="4176464" cy="58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取消订阅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向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取消一个或多个主题过滤器的订阅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9793" y="4138972"/>
            <a:ext cx="9212832" cy="324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携带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Packet ID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，以及想要取消的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[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取消订阅的主题过滤器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订阅选项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]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列表发送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UNSCRIBE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请求给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收到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UNSCRIBE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后，针对列表中每个主题过滤器，遍历本地保存的订阅，删除与之匹配的订阅，返回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UNSUBACK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3" y="1222224"/>
            <a:ext cx="5013258" cy="23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14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取消订阅原因码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9793" y="971550"/>
            <a:ext cx="9212832" cy="64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UNSUBACK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原因码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78176"/>
              </p:ext>
            </p:extLst>
          </p:nvPr>
        </p:nvGraphicFramePr>
        <p:xfrm>
          <a:off x="486544" y="1547589"/>
          <a:ext cx="9361608" cy="3983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455"/>
                <a:gridCol w="731392"/>
                <a:gridCol w="3189683"/>
                <a:gridCol w="4847078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原因字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Dec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Success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订阅已删除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 subscription existed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这个</a:t>
                      </a:r>
                      <a:r>
                        <a:rPr lang="en-US" sz="1600" kern="100">
                          <a:effectLst/>
                        </a:rPr>
                        <a:t>Client</a:t>
                      </a:r>
                      <a:r>
                        <a:rPr lang="zh-CN" sz="1600" kern="100">
                          <a:effectLst/>
                        </a:rPr>
                        <a:t>没有找到匹配的</a:t>
                      </a:r>
                      <a:r>
                        <a:rPr lang="en-US" sz="1600" kern="100">
                          <a:effectLst/>
                        </a:rPr>
                        <a:t>Topic Filter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0x80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Unspecified error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取消订阅不可接受，</a:t>
                      </a: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不愿意暴露具体原因，或者没有其他合适的错误码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0x83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Implementation specific error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取消订阅封包可以正常解析，但是</a:t>
                      </a:r>
                      <a:r>
                        <a:rPr lang="en-US" sz="1600" kern="100">
                          <a:effectLst/>
                        </a:rPr>
                        <a:t>Server</a:t>
                      </a:r>
                      <a:r>
                        <a:rPr lang="zh-CN" sz="1600" kern="100">
                          <a:effectLst/>
                        </a:rPr>
                        <a:t>不能接受该订阅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0x87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authorized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Client</a:t>
                      </a:r>
                      <a:r>
                        <a:rPr lang="zh-CN" sz="1600" kern="100">
                          <a:effectLst/>
                        </a:rPr>
                        <a:t>未被授权发起取消订阅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0x8F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Topic Filter invalid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Topic Filter</a:t>
                      </a:r>
                      <a:r>
                        <a:rPr lang="zh-CN" sz="1600" kern="100">
                          <a:effectLst/>
                        </a:rPr>
                        <a:t>可以解析的，但是该不允许该客户端取消订阅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0x91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Packet ID in use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指定的</a:t>
                      </a:r>
                      <a:r>
                        <a:rPr lang="en-US" sz="1600" kern="100" dirty="0">
                          <a:effectLst/>
                        </a:rPr>
                        <a:t>Packet ID</a:t>
                      </a:r>
                      <a:r>
                        <a:rPr lang="zh-CN" sz="1600" kern="100" dirty="0">
                          <a:effectLst/>
                        </a:rPr>
                        <a:t>已在使用中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95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smtClean="0">
                <a:ea typeface="宋体" pitchFamily="2" charset="-122"/>
              </a:rPr>
              <a:t>Request/Response</a:t>
            </a:r>
            <a:r>
              <a:rPr lang="zh-CN" altLang="en-US" sz="3200" dirty="0" smtClean="0">
                <a:ea typeface="宋体" pitchFamily="2" charset="-122"/>
              </a:rPr>
              <a:t>交互模型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40662" y="6876181"/>
            <a:ext cx="9524186" cy="560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 v5.0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新增通过订阅发布机制承载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Request/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Reponse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交互模型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2" y="994578"/>
            <a:ext cx="9394538" cy="57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45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连接断开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256336" y="1331565"/>
            <a:ext cx="446449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连接断开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双向封包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用于在关闭网络连接前，通知对方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1331565"/>
            <a:ext cx="4436663" cy="222075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404" y="3935919"/>
            <a:ext cx="859735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发送方在关闭网络连接前，发送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DISCONNECT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控制包给对方，原因码根据实际场景确定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957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概述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47700" y="1115542"/>
            <a:ext cx="8780463" cy="644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间基于订阅、发布的消息通讯协议，它是一个轻量级、开放、简单并且易于实现的协议。基于这样的特性，使其可以适用于资源受约束的环境，比如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IoT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/M2M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等要求更小的代码空间、更低或更宝贵的网络带宽等场景下的应用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需要运行在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TCP/IP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或其他能够提供有序、无损、双向字节流传输的协议之上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核心功能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采用订阅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发布消息传递机制，为应用消息提供了一对多的消息传输通道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提供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种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等级的消息交付服务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20015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至多一次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20015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至少一次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20015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仅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有一次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80010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较小的头部开销和协议交换开销，最小化网络流量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800100" lvl="2" indent="-28575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提供遗嘱机制</a:t>
            </a:r>
            <a:endParaRPr lang="en-US" altLang="zh-CN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532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238" y="820963"/>
            <a:ext cx="535596" cy="2749396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连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zh-CN" altLang="en-US" sz="3200" dirty="0" smtClean="0">
                <a:ea typeface="宋体" pitchFamily="2" charset="-122"/>
              </a:rPr>
              <a:t>接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zh-CN" altLang="en-US" sz="3200" dirty="0" smtClean="0">
                <a:ea typeface="宋体" pitchFamily="2" charset="-122"/>
              </a:rPr>
              <a:t>断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zh-CN" altLang="en-US" sz="3200" dirty="0" smtClean="0">
                <a:ea typeface="宋体" pitchFamily="2" charset="-122"/>
              </a:rPr>
              <a:t>开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zh-CN" altLang="en-US" sz="3200" dirty="0" smtClean="0">
                <a:ea typeface="宋体" pitchFamily="2" charset="-122"/>
              </a:rPr>
              <a:t>原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zh-CN" altLang="en-US" sz="3200" dirty="0" smtClean="0">
                <a:ea typeface="宋体" pitchFamily="2" charset="-122"/>
              </a:rPr>
              <a:t>因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zh-CN" altLang="en-US" sz="3200" dirty="0" smtClean="0">
                <a:ea typeface="宋体" pitchFamily="2" charset="-122"/>
              </a:rPr>
              <a:t>码</a:t>
            </a:r>
            <a:endParaRPr lang="zh-CN" altLang="en-GB" sz="3200" dirty="0" smtClean="0"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17093"/>
              </p:ext>
            </p:extLst>
          </p:nvPr>
        </p:nvGraphicFramePr>
        <p:xfrm>
          <a:off x="575816" y="25871"/>
          <a:ext cx="9145016" cy="7412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108"/>
                <a:gridCol w="607998"/>
                <a:gridCol w="2158907"/>
                <a:gridCol w="490349"/>
                <a:gridCol w="5393654"/>
              </a:tblGrid>
              <a:tr h="13377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原因字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名字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发送方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zh-CN" sz="1000" kern="100" dirty="0">
                          <a:effectLst/>
                        </a:rPr>
                        <a:t>描述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Dec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Hex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0x00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Normal disconnection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正常关闭，不需发送遗嘱消息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250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0x04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Disconnect with Will Message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Client</a:t>
                      </a:r>
                      <a:r>
                        <a:rPr lang="zh-CN" sz="1000" kern="100">
                          <a:effectLst/>
                        </a:rPr>
                        <a:t>请求关闭但是要求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发布其遗嘱消息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Unspecified error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连接已关闭，但是发送方不愿意暴露具体原因，或者没有其他合适的错误码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Malformed Packet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收到的控制包不符合协议规范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Protocol Error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收到不符合预期或乱序的控制包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250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Implementation specific error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封包可以正常解析，但是发送方实现无法处理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Not authorized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请求未被授权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Server busy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忙而无法继续处理客户端的请求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0x8B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Server shutting down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关机中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Keep Alive timeout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连接已关闭，因为在保持时间的</a:t>
                      </a:r>
                      <a:r>
                        <a:rPr lang="en-US" sz="1000" kern="100">
                          <a:effectLst/>
                        </a:rPr>
                        <a:t>1.5</a:t>
                      </a:r>
                      <a:r>
                        <a:rPr lang="zh-CN" sz="1000" kern="100">
                          <a:effectLst/>
                        </a:rPr>
                        <a:t>倍内未收到任何数据包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0x8E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Session taken over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使用相同</a:t>
                      </a:r>
                      <a:r>
                        <a:rPr lang="en-US" sz="1000" kern="100">
                          <a:effectLst/>
                        </a:rPr>
                        <a:t>ClientID</a:t>
                      </a:r>
                      <a:r>
                        <a:rPr lang="zh-CN" sz="1000" kern="100">
                          <a:effectLst/>
                        </a:rPr>
                        <a:t>的另一个连接已经建立，关闭此连接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Topic Filter invalid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遗嘱消息的主题不是异常的格式，但是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不能接受该主题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Topic Name invalid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遗嘱消息的主题名称不是异常的格式，但是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不能接受该主题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2585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Receive Maximum exceeded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Client</a:t>
                      </a:r>
                      <a:r>
                        <a:rPr lang="zh-CN" sz="1000" kern="100">
                          <a:effectLst/>
                        </a:rPr>
                        <a:t>或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已经接收到了超过</a:t>
                      </a:r>
                      <a:r>
                        <a:rPr lang="en-US" sz="1000" kern="100">
                          <a:effectLst/>
                        </a:rPr>
                        <a:t>Receive Maximum</a:t>
                      </a:r>
                      <a:r>
                        <a:rPr lang="zh-CN" sz="1000" kern="100">
                          <a:effectLst/>
                        </a:rPr>
                        <a:t>个发布，但是还未发送</a:t>
                      </a:r>
                      <a:r>
                        <a:rPr lang="en-US" sz="1000" kern="100">
                          <a:effectLst/>
                        </a:rPr>
                        <a:t>PUBACK</a:t>
                      </a:r>
                      <a:r>
                        <a:rPr lang="zh-CN" sz="1000" kern="100">
                          <a:effectLst/>
                        </a:rPr>
                        <a:t>或</a:t>
                      </a:r>
                      <a:r>
                        <a:rPr lang="en-US" sz="1000" kern="100">
                          <a:effectLst/>
                        </a:rPr>
                        <a:t>PUBCOMP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2675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Topic Alias invalid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Client</a:t>
                      </a:r>
                      <a:r>
                        <a:rPr lang="zh-CN" sz="1000" kern="100">
                          <a:effectLst/>
                        </a:rPr>
                        <a:t>或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收到了一个</a:t>
                      </a:r>
                      <a:r>
                        <a:rPr lang="en-US" sz="1000" kern="100">
                          <a:effectLst/>
                        </a:rPr>
                        <a:t>Topic Alias</a:t>
                      </a:r>
                      <a:r>
                        <a:rPr lang="zh-CN" sz="1000" kern="100">
                          <a:effectLst/>
                        </a:rPr>
                        <a:t>大于其在</a:t>
                      </a:r>
                      <a:r>
                        <a:rPr lang="en-US" sz="1000" kern="100">
                          <a:effectLst/>
                        </a:rPr>
                        <a:t>CONNECT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CONNACK</a:t>
                      </a:r>
                      <a:r>
                        <a:rPr lang="zh-CN" sz="1000" kern="100">
                          <a:effectLst/>
                        </a:rPr>
                        <a:t>中声明的</a:t>
                      </a:r>
                      <a:r>
                        <a:rPr lang="en-US" sz="1000" kern="100">
                          <a:effectLst/>
                        </a:rPr>
                        <a:t>Maximum Topic Alias</a:t>
                      </a:r>
                      <a:r>
                        <a:rPr lang="zh-CN" sz="1000" kern="100">
                          <a:effectLst/>
                        </a:rPr>
                        <a:t>大的</a:t>
                      </a:r>
                      <a:r>
                        <a:rPr lang="en-US" sz="1000" kern="100">
                          <a:effectLst/>
                        </a:rPr>
                        <a:t>PUBLISH</a:t>
                      </a:r>
                      <a:r>
                        <a:rPr lang="zh-CN" sz="1000" kern="100">
                          <a:effectLst/>
                        </a:rPr>
                        <a:t>控制包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Packet too large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控制包大小超过了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的限制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Message rate too high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接收到的数据频率过高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Quota exceeded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超过了管理或者实现的限制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Administrative action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该连接由于管理操作而关闭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Payload format invalid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C/S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封包的</a:t>
                      </a:r>
                      <a:r>
                        <a:rPr lang="en-US" sz="1000" kern="100">
                          <a:effectLst/>
                        </a:rPr>
                        <a:t>Payload</a:t>
                      </a:r>
                      <a:r>
                        <a:rPr lang="zh-CN" sz="1000" kern="100">
                          <a:effectLst/>
                        </a:rPr>
                        <a:t>与</a:t>
                      </a:r>
                      <a:r>
                        <a:rPr lang="en-US" sz="1000" kern="100">
                          <a:effectLst/>
                        </a:rPr>
                        <a:t>Payload Format Indicator</a:t>
                      </a:r>
                      <a:r>
                        <a:rPr lang="zh-CN" sz="1000" kern="100">
                          <a:effectLst/>
                        </a:rPr>
                        <a:t>指示的格式不符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Retain Not supported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不支持保留消息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0x9B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QoS not supported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Client</a:t>
                      </a:r>
                      <a:r>
                        <a:rPr lang="zh-CN" sz="1000" kern="100">
                          <a:effectLst/>
                        </a:rPr>
                        <a:t>指定的</a:t>
                      </a:r>
                      <a:r>
                        <a:rPr lang="en-US" sz="1000" kern="100">
                          <a:effectLst/>
                        </a:rPr>
                        <a:t>QoS</a:t>
                      </a:r>
                      <a:r>
                        <a:rPr lang="zh-CN" sz="1000" kern="100">
                          <a:effectLst/>
                        </a:rPr>
                        <a:t>等级大于</a:t>
                      </a:r>
                      <a:r>
                        <a:rPr lang="en-US" sz="1000" kern="100">
                          <a:effectLst/>
                        </a:rPr>
                        <a:t>CONNACK</a:t>
                      </a:r>
                      <a:r>
                        <a:rPr lang="zh-CN" sz="1000" kern="100">
                          <a:effectLst/>
                        </a:rPr>
                        <a:t>中指定的</a:t>
                      </a:r>
                      <a:r>
                        <a:rPr lang="en-US" sz="1000" kern="100">
                          <a:effectLst/>
                        </a:rPr>
                        <a:t>Maximum QoS</a:t>
                      </a:r>
                      <a:r>
                        <a:rPr lang="zh-CN" sz="1000" kern="100">
                          <a:effectLst/>
                        </a:rPr>
                        <a:t>值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0x9C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Use another server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Client</a:t>
                      </a:r>
                      <a:r>
                        <a:rPr lang="zh-CN" sz="1000" kern="100">
                          <a:effectLst/>
                        </a:rPr>
                        <a:t>应该临时使用其他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Server moved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Client</a:t>
                      </a:r>
                      <a:r>
                        <a:rPr lang="zh-CN" sz="1000" kern="100">
                          <a:effectLst/>
                        </a:rPr>
                        <a:t>应该永久性的使用其他</a:t>
                      </a:r>
                      <a:r>
                        <a:rPr lang="en-US" sz="1000" kern="100">
                          <a:effectLst/>
                        </a:rPr>
                        <a:t>Server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0x9F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Connection rate exceeded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超过了连接频率限制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133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0xA0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Maximum connect time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超过了授权的最大连接时间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2509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0xA1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Subscription ID not supported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Server</a:t>
                      </a:r>
                      <a:r>
                        <a:rPr lang="zh-CN" sz="1000" kern="100">
                          <a:effectLst/>
                        </a:rPr>
                        <a:t>不支持</a:t>
                      </a:r>
                      <a:r>
                        <a:rPr lang="en-US" sz="1000" kern="100">
                          <a:effectLst/>
                        </a:rPr>
                        <a:t>Subscription ID</a:t>
                      </a:r>
                      <a:r>
                        <a:rPr lang="zh-CN" sz="1000" kern="100">
                          <a:effectLst/>
                        </a:rPr>
                        <a:t>；订阅不可接受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  <a:tr h="2585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162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0xA2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Wildcard Subscription not supported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Server</a:t>
                      </a:r>
                      <a:r>
                        <a:rPr lang="zh-CN" sz="1000" kern="100" dirty="0">
                          <a:effectLst/>
                        </a:rPr>
                        <a:t>不支持野匹配订阅；订阅不可接受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935" marR="379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239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遗嘱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719832" y="6732165"/>
            <a:ext cx="914501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遗嘱是客户端连接异常断开通知感兴趣的订阅者机制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3" y="1198557"/>
            <a:ext cx="9198105" cy="52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0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301625"/>
            <a:ext cx="9069388" cy="1262063"/>
          </a:xfrm>
        </p:spPr>
        <p:txBody>
          <a:bodyPr tIns="38872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zh-CN" dirty="0" smtClean="0">
                <a:ea typeface="宋体" pitchFamily="2" charset="-122"/>
              </a:rPr>
              <a:t>目录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0605"/>
            <a:ext cx="8867775" cy="5365576"/>
          </a:xfrm>
        </p:spPr>
        <p:txBody>
          <a:bodyPr anchor="ctr"/>
          <a:lstStyle/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zh-CN" sz="2200" b="1" dirty="0" smtClean="0">
                <a:solidFill>
                  <a:schemeClr val="tx1"/>
                </a:solidFill>
                <a:ea typeface="宋体" pitchFamily="2" charset="-122"/>
              </a:rPr>
              <a:t>概述</a:t>
            </a:r>
            <a:endParaRPr lang="en-US" altLang="zh-CN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 smtClean="0">
                <a:solidFill>
                  <a:schemeClr val="tx1"/>
                </a:solidFill>
                <a:ea typeface="宋体" pitchFamily="2" charset="-122"/>
              </a:rPr>
              <a:t>MQTT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控制</a:t>
            </a:r>
            <a:r>
              <a:rPr lang="zh-CN" altLang="en-US" sz="2200" b="1" dirty="0">
                <a:solidFill>
                  <a:schemeClr val="tx1"/>
                </a:solidFill>
                <a:ea typeface="宋体" pitchFamily="2" charset="-122"/>
              </a:rPr>
              <a:t>包介绍</a:t>
            </a:r>
            <a:endParaRPr lang="en-US" altLang="zh-CN" sz="2200" b="1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MQTT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</a:rPr>
              <a:t>交互流程</a:t>
            </a:r>
            <a:endParaRPr lang="en-US" altLang="zh-CN" sz="2200" b="1" dirty="0">
              <a:solidFill>
                <a:srgbClr val="FF0000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en-US" sz="2200" b="1" dirty="0">
                <a:solidFill>
                  <a:schemeClr val="tx1"/>
                </a:solidFill>
                <a:ea typeface="宋体" pitchFamily="2" charset="-122"/>
              </a:rPr>
              <a:t>主题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通配符</a:t>
            </a:r>
            <a:endParaRPr lang="zh-CN" altLang="en-US" sz="2200" b="1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en-US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872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主题通配符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404" y="1259557"/>
            <a:ext cx="9097221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为了主题能够像目录或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URI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形式一样按照层次化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结构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组织，引入主题层级分隔符“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将主题分割为多个层次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为了订阅时，主题过滤器一次能够订阅多个主题，以层次化组织主题名为基础，引入通配符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多级分隔符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单级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分隔符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特殊分隔符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425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>
                <a:ea typeface="宋体" pitchFamily="2" charset="-122"/>
              </a:rPr>
              <a:t>多级</a:t>
            </a:r>
            <a:r>
              <a:rPr lang="zh-CN" altLang="en-US" sz="3200" dirty="0" smtClean="0">
                <a:ea typeface="宋体" pitchFamily="2" charset="-122"/>
              </a:rPr>
              <a:t>通配符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404" y="971550"/>
            <a:ext cx="9097221" cy="61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#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是多层级分隔符，可以表示父级或任意数量的子层级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#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必须单独使用或跟在层级分隔符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之后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#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必须是主题过滤器的租后一个字符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举例，</a:t>
            </a:r>
            <a:r>
              <a:rPr lang="zh-CN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sport/tennis/player1/#</a:t>
            </a:r>
            <a:r>
              <a:rPr lang="zh-CN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可以匹配如下主题：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en-US" altLang="zh-CN" sz="1600" dirty="0">
                <a:solidFill>
                  <a:schemeClr val="tx1"/>
                </a:solidFill>
              </a:rPr>
              <a:t>sport/tennis/player1</a:t>
            </a: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”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en-US" altLang="zh-CN" sz="1600" dirty="0" smtClean="0">
                <a:solidFill>
                  <a:schemeClr val="tx1"/>
                </a:solidFill>
              </a:rPr>
              <a:t>sport/tennis/player1/ranking</a:t>
            </a: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”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en-US" altLang="zh-CN" sz="1600" dirty="0" smtClean="0">
                <a:solidFill>
                  <a:schemeClr val="tx1"/>
                </a:solidFill>
              </a:rPr>
              <a:t>sport/tennis/player1/score/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wimbledon</a:t>
            </a: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”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补充说明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</a:rPr>
              <a:t>“</a:t>
            </a:r>
            <a:r>
              <a:rPr lang="en-US" altLang="zh-CN" sz="1600" dirty="0">
                <a:solidFill>
                  <a:schemeClr val="tx1"/>
                </a:solidFill>
              </a:rPr>
              <a:t>sport/#</a:t>
            </a:r>
            <a:r>
              <a:rPr lang="zh-CN" altLang="zh-CN" sz="1600" dirty="0">
                <a:solidFill>
                  <a:schemeClr val="tx1"/>
                </a:solidFill>
              </a:rPr>
              <a:t>”也匹配“</a:t>
            </a:r>
            <a:r>
              <a:rPr lang="en-US" altLang="zh-CN" sz="1600" dirty="0">
                <a:solidFill>
                  <a:schemeClr val="tx1"/>
                </a:solidFill>
              </a:rPr>
              <a:t>sport</a:t>
            </a:r>
            <a:r>
              <a:rPr lang="zh-CN" altLang="zh-CN" sz="1600" dirty="0">
                <a:solidFill>
                  <a:schemeClr val="tx1"/>
                </a:solidFill>
              </a:rPr>
              <a:t>”，因为</a:t>
            </a:r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zh-CN" altLang="zh-CN" sz="1600" dirty="0">
                <a:solidFill>
                  <a:schemeClr val="tx1"/>
                </a:solidFill>
              </a:rPr>
              <a:t>包含父</a:t>
            </a:r>
            <a:r>
              <a:rPr lang="zh-CN" altLang="zh-CN" sz="1600" dirty="0" smtClean="0">
                <a:solidFill>
                  <a:schemeClr val="tx1"/>
                </a:solidFill>
              </a:rPr>
              <a:t>级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/>
                </a:solidFill>
              </a:rPr>
              <a:t>“</a:t>
            </a:r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zh-CN" altLang="zh-CN" sz="1600" dirty="0">
                <a:solidFill>
                  <a:schemeClr val="tx1"/>
                </a:solidFill>
              </a:rPr>
              <a:t>”是有效的，意味着订阅所有主题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“sport/tennis/#”</a:t>
            </a:r>
            <a:r>
              <a:rPr lang="zh-CN" altLang="en-US" sz="1600" dirty="0">
                <a:solidFill>
                  <a:srgbClr val="000000"/>
                </a:solidFill>
                <a:ea typeface="宋体" pitchFamily="2" charset="-122"/>
              </a:rPr>
              <a:t>是有效的</a:t>
            </a: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sport/tennis#”</a:t>
            </a:r>
            <a:r>
              <a:rPr lang="zh-CN" altLang="en-US" sz="1600" dirty="0">
                <a:solidFill>
                  <a:srgbClr val="000000"/>
                </a:solidFill>
                <a:ea typeface="宋体" pitchFamily="2" charset="-122"/>
              </a:rPr>
              <a:t>是无效的</a:t>
            </a: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ea typeface="宋体" pitchFamily="2" charset="-122"/>
              </a:rPr>
              <a:t>“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sport/tennis/#/ranking”</a:t>
            </a:r>
            <a:r>
              <a:rPr lang="zh-CN" altLang="en-US" sz="1600" dirty="0">
                <a:solidFill>
                  <a:srgbClr val="000000"/>
                </a:solidFill>
                <a:ea typeface="宋体" pitchFamily="2" charset="-122"/>
              </a:rPr>
              <a:t>是无效</a:t>
            </a:r>
            <a:r>
              <a:rPr lang="zh-CN" altLang="en-US" sz="1600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754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单级通配符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404" y="971550"/>
            <a:ext cx="9097221" cy="626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是单层级分隔符，只匹配一个单独的层级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zh-CN" dirty="0">
                <a:solidFill>
                  <a:schemeClr val="tx1"/>
                </a:solidFill>
              </a:rPr>
              <a:t>单层级通配符可以在主题过滤器的任何层级使用，包括第一个和最后一个层级。一旦使用，它必须占用过滤器的整个</a:t>
            </a:r>
            <a:r>
              <a:rPr lang="zh-CN" altLang="zh-CN" dirty="0" smtClean="0">
                <a:solidFill>
                  <a:schemeClr val="tx1"/>
                </a:solidFill>
              </a:rPr>
              <a:t>层级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举例，</a:t>
            </a:r>
            <a:r>
              <a:rPr lang="zh-CN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sport/tennis</a:t>
            </a:r>
            <a:r>
              <a:rPr lang="en-US" altLang="zh-CN" dirty="0" smtClean="0">
                <a:solidFill>
                  <a:schemeClr val="tx1"/>
                </a:solidFill>
              </a:rPr>
              <a:t>/+</a:t>
            </a:r>
            <a:r>
              <a:rPr lang="zh-CN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可以匹配如下主题：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en-US" altLang="zh-CN" sz="1600" dirty="0">
                <a:solidFill>
                  <a:schemeClr val="tx1"/>
                </a:solidFill>
              </a:rPr>
              <a:t>sport/tennis/player1</a:t>
            </a: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”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ea typeface="宋体" pitchFamily="2" charset="-122"/>
              </a:rPr>
              <a:t>“</a:t>
            </a:r>
            <a:r>
              <a:rPr lang="en-US" altLang="zh-CN" sz="1600" dirty="0" smtClean="0">
                <a:solidFill>
                  <a:schemeClr val="tx1"/>
                </a:solidFill>
              </a:rPr>
              <a:t>sport/tennis/player2</a:t>
            </a: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”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ea typeface="宋体" pitchFamily="2" charset="-122"/>
              </a:rPr>
              <a:t>不能匹配“</a:t>
            </a:r>
            <a:r>
              <a:rPr lang="en-US" altLang="zh-CN" sz="1600" dirty="0" smtClean="0">
                <a:solidFill>
                  <a:schemeClr val="tx1"/>
                </a:solidFill>
              </a:rPr>
              <a:t>sport/tennis/player1/ranking</a:t>
            </a: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</a:rPr>
              <a:t>”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补充说明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zh-CN" dirty="0">
                <a:solidFill>
                  <a:schemeClr val="tx1"/>
                </a:solidFill>
              </a:rPr>
              <a:t>”是有效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+/tennis/#</a:t>
            </a:r>
            <a:r>
              <a:rPr lang="zh-CN" altLang="zh-CN" dirty="0">
                <a:solidFill>
                  <a:schemeClr val="tx1"/>
                </a:solidFill>
              </a:rPr>
              <a:t>”是有效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sport+</a:t>
            </a:r>
            <a:r>
              <a:rPr lang="zh-CN" altLang="zh-CN" dirty="0">
                <a:solidFill>
                  <a:schemeClr val="tx1"/>
                </a:solidFill>
              </a:rPr>
              <a:t>”是无效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sport/+/player1</a:t>
            </a:r>
            <a:r>
              <a:rPr lang="zh-CN" altLang="zh-CN" dirty="0">
                <a:solidFill>
                  <a:schemeClr val="tx1"/>
                </a:solidFill>
              </a:rPr>
              <a:t>”是有效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/finance</a:t>
            </a:r>
            <a:r>
              <a:rPr lang="zh-CN" altLang="zh-CN" dirty="0">
                <a:solidFill>
                  <a:schemeClr val="tx1"/>
                </a:solidFill>
              </a:rPr>
              <a:t>”可以匹配 “</a:t>
            </a:r>
            <a:r>
              <a:rPr lang="en-US" altLang="zh-CN" dirty="0">
                <a:solidFill>
                  <a:schemeClr val="tx1"/>
                </a:solidFill>
              </a:rPr>
              <a:t>+/+</a:t>
            </a:r>
            <a:r>
              <a:rPr lang="zh-CN" altLang="zh-CN" dirty="0">
                <a:solidFill>
                  <a:schemeClr val="tx1"/>
                </a:solidFill>
              </a:rPr>
              <a:t>”和 “</a:t>
            </a:r>
            <a:r>
              <a:rPr lang="en-US" altLang="zh-CN" dirty="0">
                <a:solidFill>
                  <a:schemeClr val="tx1"/>
                </a:solidFill>
              </a:rPr>
              <a:t>/+</a:t>
            </a:r>
            <a:r>
              <a:rPr lang="zh-CN" altLang="zh-CN" dirty="0">
                <a:solidFill>
                  <a:schemeClr val="tx1"/>
                </a:solidFill>
              </a:rPr>
              <a:t>”，但是不能匹配“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zh-CN" dirty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514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特殊主题名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404" y="971550"/>
            <a:ext cx="9097221" cy="626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$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开头的主题是特殊主题，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$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其实不是通配符，是对主题名字有特殊含义的符号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chemeClr val="tx1"/>
                </a:solidFill>
              </a:rPr>
              <a:t>Server</a:t>
            </a:r>
            <a:r>
              <a:rPr lang="zh-CN" altLang="zh-CN" dirty="0" smtClean="0">
                <a:solidFill>
                  <a:schemeClr val="tx1"/>
                </a:solidFill>
              </a:rPr>
              <a:t>不得将以通配符“</a:t>
            </a:r>
            <a:r>
              <a:rPr lang="en-US" altLang="zh-CN" dirty="0" smtClean="0">
                <a:solidFill>
                  <a:schemeClr val="tx1"/>
                </a:solidFill>
              </a:rPr>
              <a:t>#</a:t>
            </a:r>
            <a:r>
              <a:rPr lang="zh-CN" altLang="zh-CN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zh-CN" dirty="0" smtClean="0">
                <a:solidFill>
                  <a:schemeClr val="tx1"/>
                </a:solidFill>
              </a:rPr>
              <a:t>”开头的主题过滤器匹配以</a:t>
            </a:r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zh-CN" altLang="zh-CN" dirty="0" smtClean="0">
                <a:solidFill>
                  <a:schemeClr val="tx1"/>
                </a:solidFill>
              </a:rPr>
              <a:t>开头的主题名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>
                <a:solidFill>
                  <a:schemeClr val="tx1"/>
                </a:solidFill>
              </a:rPr>
              <a:t>Server</a:t>
            </a:r>
            <a:r>
              <a:rPr lang="zh-CN" altLang="zh-CN" dirty="0">
                <a:solidFill>
                  <a:schemeClr val="tx1"/>
                </a:solidFill>
              </a:rPr>
              <a:t>应该阻止</a:t>
            </a:r>
            <a:r>
              <a:rPr lang="en-US" altLang="zh-CN" dirty="0">
                <a:solidFill>
                  <a:schemeClr val="tx1"/>
                </a:solidFill>
              </a:rPr>
              <a:t>Client</a:t>
            </a:r>
            <a:r>
              <a:rPr lang="zh-CN" altLang="zh-CN" dirty="0">
                <a:solidFill>
                  <a:schemeClr val="tx1"/>
                </a:solidFill>
              </a:rPr>
              <a:t>用这样的主题名与其他</a:t>
            </a:r>
            <a:r>
              <a:rPr lang="en-US" altLang="zh-CN" dirty="0">
                <a:solidFill>
                  <a:schemeClr val="tx1"/>
                </a:solidFill>
              </a:rPr>
              <a:t>Client</a:t>
            </a:r>
            <a:r>
              <a:rPr lang="zh-CN" altLang="zh-CN" dirty="0">
                <a:solidFill>
                  <a:schemeClr val="tx1"/>
                </a:solidFill>
              </a:rPr>
              <a:t>交换信息。</a:t>
            </a:r>
            <a:r>
              <a:rPr lang="en-US" altLang="zh-CN" dirty="0">
                <a:solidFill>
                  <a:schemeClr val="tx1"/>
                </a:solidFill>
              </a:rPr>
              <a:t>Server</a:t>
            </a:r>
            <a:r>
              <a:rPr lang="zh-CN" altLang="zh-CN" dirty="0">
                <a:solidFill>
                  <a:schemeClr val="tx1"/>
                </a:solidFill>
              </a:rPr>
              <a:t>的实现可以使用这种以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zh-CN" altLang="zh-CN" dirty="0">
                <a:solidFill>
                  <a:schemeClr val="tx1"/>
                </a:solidFill>
              </a:rPr>
              <a:t>开头的主题名用作其他</a:t>
            </a:r>
            <a:r>
              <a:rPr lang="zh-CN" altLang="zh-CN" dirty="0" smtClean="0">
                <a:solidFill>
                  <a:schemeClr val="tx1"/>
                </a:solidFill>
              </a:rPr>
              <a:t>目的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补充说明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$SYS/ </a:t>
            </a:r>
            <a:r>
              <a:rPr lang="zh-CN" altLang="zh-CN" dirty="0">
                <a:solidFill>
                  <a:schemeClr val="tx1"/>
                </a:solidFill>
              </a:rPr>
              <a:t>已经被广泛采用为包含</a:t>
            </a:r>
            <a:r>
              <a:rPr lang="en-US" altLang="zh-CN" dirty="0">
                <a:solidFill>
                  <a:schemeClr val="tx1"/>
                </a:solidFill>
              </a:rPr>
              <a:t>Server</a:t>
            </a:r>
            <a:r>
              <a:rPr lang="zh-CN" altLang="zh-CN" dirty="0">
                <a:solidFill>
                  <a:schemeClr val="tx1"/>
                </a:solidFill>
              </a:rPr>
              <a:t>特定信息或控制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zh-CN" dirty="0">
                <a:solidFill>
                  <a:schemeClr val="tx1"/>
                </a:solidFill>
              </a:rPr>
              <a:t>的主题的前缀</a:t>
            </a:r>
            <a:endParaRPr lang="en-US" altLang="zh-CN" dirty="0">
              <a:solidFill>
                <a:schemeClr val="tx1"/>
              </a:solidFill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</a:rPr>
              <a:t>应用不能使用以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zh-CN" altLang="zh-CN" dirty="0">
                <a:solidFill>
                  <a:schemeClr val="tx1"/>
                </a:solidFill>
              </a:rPr>
              <a:t>开头的</a:t>
            </a:r>
            <a:r>
              <a:rPr lang="zh-CN" altLang="zh-CN" dirty="0" smtClean="0">
                <a:solidFill>
                  <a:schemeClr val="tx1"/>
                </a:solidFill>
              </a:rPr>
              <a:t>主题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一个到“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#”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的订阅不会收到以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开头的主题的消息</a:t>
            </a: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一个到“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+/monitor/Clients”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的订阅不会收到“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$SYS/monitor/Clients”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的消息</a:t>
            </a: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一个到“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$SYS/#”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的订阅，可以收到发往“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$SYS/”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为前缀的主题的消息</a:t>
            </a: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一个到“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$SYS/monitor/+”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将收到发往“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$SYS/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monotor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/Clients”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的消息</a:t>
            </a:r>
          </a:p>
          <a:p>
            <a:pPr marL="758825"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一个想要接收到以“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$SYS/”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但是不以“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为前缀的主题的消息，它必须订阅“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#”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和“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$SYS/#”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525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附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404" y="1259557"/>
            <a:ext cx="9097221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进一步信息可参考原标准文档，或本人的翻译版本：</a:t>
            </a:r>
            <a:endParaRPr lang="en-US" altLang="zh-CN" dirty="0" smtClean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  <a:hlinkClick r:id="rId3"/>
              </a:rPr>
              <a:t>https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  <a:hlinkClick r:id="rId3"/>
              </a:rPr>
              <a:t>://wenku.baidu.com/view/d2ceed7c393567ec102de2bd960590c69ec3d8f5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344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4157663"/>
            <a:ext cx="92360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74638" y="862013"/>
            <a:ext cx="96012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922338" y="2651125"/>
            <a:ext cx="7856537" cy="1800225"/>
          </a:xfrm>
          <a:prstGeom prst="rect">
            <a:avLst/>
          </a:prstGeom>
        </p:spPr>
        <p:txBody>
          <a:bodyPr wrap="none" fromWordArt="1">
            <a:prstTxWarp prst="textChevron">
              <a:avLst>
                <a:gd name="adj" fmla="val 25000"/>
              </a:avLst>
            </a:prstTxWarp>
          </a:bodyPr>
          <a:lstStyle/>
          <a:p>
            <a:pPr algn="ctr"/>
            <a:r>
              <a:rPr lang="en-US" altLang="zh-CN" sz="3600" kern="10" dirty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DD4814"/>
                </a:solid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/>
              </a:rPr>
              <a:t>Thank you! </a:t>
            </a:r>
            <a:endParaRPr lang="zh-CN" altLang="en-US" sz="3600" kern="10" dirty="0">
              <a:ln w="9360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DD4814"/>
              </a:solidFill>
              <a:effectLst>
                <a:outerShdw dist="152735" dir="2700000" algn="ctr" rotWithShape="0">
                  <a:srgbClr val="868686"/>
                </a:outerShdw>
              </a:effectLst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04222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>
                <a:ea typeface="宋体" pitchFamily="2" charset="-122"/>
              </a:rPr>
              <a:t>协议栈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8202" y="5652022"/>
            <a:ext cx="9444638" cy="190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说明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可以基于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TCP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WebSocket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 v5.0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引入）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TCP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端口为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8883(TLS)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1883</a:t>
            </a: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71" y="827509"/>
            <a:ext cx="5186700" cy="47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术语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47700" y="1115542"/>
            <a:ext cx="8780463" cy="644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Network Connection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en-US" sz="1400" b="1" dirty="0" smtClean="0">
                <a:solidFill>
                  <a:srgbClr val="000000"/>
                </a:solidFill>
                <a:ea typeface="宋体" pitchFamily="2" charset="-122"/>
              </a:rPr>
              <a:t>网络连接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依赖的为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提供有序、无损、双向字节流的连接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Application Message</a:t>
            </a:r>
            <a:r>
              <a:rPr lang="zh-CN" altLang="en-US" sz="1400" b="1" dirty="0" smtClean="0">
                <a:solidFill>
                  <a:srgbClr val="000000"/>
                </a:solidFill>
                <a:ea typeface="宋体" pitchFamily="2" charset="-122"/>
              </a:rPr>
              <a:t>：应用消息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：作为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协议的载荷，由几个部分构成：载荷、</a:t>
            </a:r>
            <a:r>
              <a:rPr lang="en-US" altLang="zh-CN" sz="1400" dirty="0" err="1" smtClean="0">
                <a:solidFill>
                  <a:srgbClr val="000000"/>
                </a:solidFill>
                <a:ea typeface="宋体" pitchFamily="2" charset="-122"/>
              </a:rPr>
              <a:t>QoS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、属性集合、主题名称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b="1" dirty="0" smtClean="0">
                <a:solidFill>
                  <a:srgbClr val="000000"/>
                </a:solidFill>
                <a:ea typeface="宋体" pitchFamily="2" charset="-122"/>
              </a:rPr>
              <a:t>：客户端：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的参与方之一，主要功能：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打开到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的网络连接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发布其他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感兴趣的应用消息（以主题标识）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订阅自身感兴趣的应用消息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取消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订阅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自身感兴趣的应用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消息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关闭到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的网络连接</a:t>
            </a:r>
            <a:endParaRPr lang="zh-CN" altLang="en-US" sz="1400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sz="1400" b="1" dirty="0" smtClean="0">
                <a:solidFill>
                  <a:srgbClr val="000000"/>
                </a:solidFill>
                <a:ea typeface="宋体" pitchFamily="2" charset="-122"/>
              </a:rPr>
              <a:t>：服务端</a:t>
            </a:r>
            <a:r>
              <a:rPr lang="zh-CN" altLang="en-US" sz="1400" b="1" dirty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的参与方之一，主要功能：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接收来自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网络连接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接收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感兴趣的应用消息（以主题标识）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处理来自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的订阅、取消订阅请求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为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转发其订阅的应用消息</a:t>
            </a:r>
            <a:endParaRPr lang="en-US" altLang="zh-CN" sz="1400" dirty="0">
              <a:solidFill>
                <a:srgbClr val="000000"/>
              </a:solidFill>
              <a:ea typeface="宋体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关闭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与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altLang="en-US" sz="1400" dirty="0">
                <a:solidFill>
                  <a:srgbClr val="000000"/>
                </a:solidFill>
                <a:ea typeface="宋体" pitchFamily="2" charset="-122"/>
              </a:rPr>
              <a:t>网络连接</a:t>
            </a: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8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en-US" sz="3200" dirty="0" smtClean="0">
                <a:ea typeface="宋体" pitchFamily="2" charset="-122"/>
              </a:rPr>
              <a:t>术语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47700" y="1115542"/>
            <a:ext cx="8924925" cy="644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chemeClr val="tx1"/>
                </a:solidFill>
                <a:ea typeface="宋体" pitchFamily="2" charset="-122"/>
              </a:rPr>
              <a:t>Session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zh-CN" altLang="en-US" sz="1400" b="1" dirty="0">
                <a:solidFill>
                  <a:schemeClr val="tx1"/>
                </a:solidFill>
                <a:ea typeface="宋体" pitchFamily="2" charset="-122"/>
              </a:rPr>
              <a:t>会话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</a:rPr>
              <a:t>Client</a:t>
            </a:r>
            <a:r>
              <a:rPr lang="zh-CN" altLang="zh-CN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Server</a:t>
            </a:r>
            <a:r>
              <a:rPr lang="zh-CN" altLang="zh-CN" sz="1400" dirty="0">
                <a:solidFill>
                  <a:schemeClr val="tx1"/>
                </a:solidFill>
              </a:rPr>
              <a:t>端之间有状态的交互，有些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</a:rPr>
              <a:t>随着网络连接（</a:t>
            </a:r>
            <a:r>
              <a:rPr lang="en-US" altLang="zh-CN" sz="1400" b="1" dirty="0">
                <a:solidFill>
                  <a:schemeClr val="tx1"/>
                </a:solidFill>
              </a:rPr>
              <a:t>Network Connection</a:t>
            </a:r>
            <a:r>
              <a:rPr lang="zh-CN" altLang="zh-CN" sz="1400" dirty="0">
                <a:solidFill>
                  <a:schemeClr val="tx1"/>
                </a:solidFill>
              </a:rPr>
              <a:t>）的关闭而结束；而有的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</a:rPr>
              <a:t>可以跨多个网络连接存在，换句话说，即使</a:t>
            </a:r>
            <a:r>
              <a:rPr lang="en-US" altLang="zh-CN" sz="1400" dirty="0">
                <a:solidFill>
                  <a:schemeClr val="tx1"/>
                </a:solidFill>
              </a:rPr>
              <a:t>Client</a:t>
            </a:r>
            <a:r>
              <a:rPr lang="zh-CN" altLang="zh-CN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Server</a:t>
            </a:r>
            <a:r>
              <a:rPr lang="zh-CN" altLang="zh-CN" sz="1400" dirty="0">
                <a:solidFill>
                  <a:schemeClr val="tx1"/>
                </a:solidFill>
              </a:rPr>
              <a:t>间的网络连接断开，但是双方仍然各自保存着会话状态</a:t>
            </a:r>
            <a:endParaRPr lang="en-US" altLang="zh-CN" sz="1400" dirty="0" smtClean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Subscription</a:t>
            </a:r>
            <a:r>
              <a:rPr lang="zh-CN" altLang="en-US" sz="1400" b="1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en-US" sz="1400" b="1" dirty="0">
                <a:solidFill>
                  <a:srgbClr val="000000"/>
                </a:solidFill>
                <a:ea typeface="宋体" pitchFamily="2" charset="-122"/>
              </a:rPr>
              <a:t>订阅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zh-CN" sz="1400" dirty="0">
                <a:solidFill>
                  <a:schemeClr val="tx1"/>
                </a:solidFill>
              </a:rPr>
              <a:t>订阅由一个主题过滤器</a:t>
            </a:r>
            <a:r>
              <a:rPr lang="en-US" altLang="zh-CN" sz="1400" dirty="0">
                <a:solidFill>
                  <a:schemeClr val="tx1"/>
                </a:solidFill>
              </a:rPr>
              <a:t>(Topic Filter)</a:t>
            </a:r>
            <a:r>
              <a:rPr lang="zh-CN" altLang="zh-CN" sz="1400" dirty="0">
                <a:solidFill>
                  <a:schemeClr val="tx1"/>
                </a:solidFill>
              </a:rPr>
              <a:t>和最大的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QoS</a:t>
            </a:r>
            <a:r>
              <a:rPr lang="zh-CN" altLang="en-US" sz="1400" dirty="0" smtClean="0">
                <a:solidFill>
                  <a:schemeClr val="tx1"/>
                </a:solidFill>
              </a:rPr>
              <a:t>等级</a:t>
            </a:r>
            <a:r>
              <a:rPr lang="zh-CN" altLang="zh-CN" sz="1400" dirty="0" smtClean="0">
                <a:solidFill>
                  <a:schemeClr val="tx1"/>
                </a:solidFill>
              </a:rPr>
              <a:t>组成</a:t>
            </a:r>
            <a:r>
              <a:rPr lang="zh-CN" altLang="zh-CN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</a:rPr>
              <a:t>与订阅是一对多的关系，每个订阅只能属于一个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</a:rPr>
              <a:t>，而一个</a:t>
            </a:r>
            <a:r>
              <a:rPr lang="en-US" altLang="zh-CN" sz="1400" dirty="0">
                <a:solidFill>
                  <a:schemeClr val="tx1"/>
                </a:solidFill>
              </a:rPr>
              <a:t>session</a:t>
            </a:r>
            <a:r>
              <a:rPr lang="zh-CN" altLang="zh-CN" sz="1400" dirty="0">
                <a:solidFill>
                  <a:schemeClr val="tx1"/>
                </a:solidFill>
              </a:rPr>
              <a:t>可以包含多个</a:t>
            </a:r>
            <a:r>
              <a:rPr lang="zh-CN" altLang="zh-CN" sz="1400" dirty="0" smtClean="0">
                <a:solidFill>
                  <a:schemeClr val="tx1"/>
                </a:solidFill>
              </a:rPr>
              <a:t>订阅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Shared Subscription</a:t>
            </a:r>
            <a:r>
              <a:rPr lang="zh-CN" altLang="en-US" sz="1400" b="1" dirty="0" smtClean="0">
                <a:solidFill>
                  <a:srgbClr val="000000"/>
                </a:solidFill>
                <a:ea typeface="宋体" pitchFamily="2" charset="-122"/>
              </a:rPr>
              <a:t>：共享订阅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：基本概念同订阅，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MQTT v5.0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引入，区别在于共享订阅用于在一个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类应用消息在多个订阅者之间的负载均衡，而订阅会个所有订阅者都发送应用消息</a:t>
            </a:r>
            <a:endParaRPr lang="en-US" altLang="zh-CN" sz="1400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rgbClr val="000000"/>
                </a:solidFill>
                <a:ea typeface="宋体" pitchFamily="2" charset="-122"/>
              </a:rPr>
              <a:t>Wildcard Subscription</a:t>
            </a:r>
            <a:r>
              <a:rPr lang="zh-CN" altLang="en-US" sz="1400" b="1" dirty="0" smtClean="0">
                <a:solidFill>
                  <a:srgbClr val="000000"/>
                </a:solidFill>
                <a:ea typeface="宋体" pitchFamily="2" charset="-122"/>
              </a:rPr>
              <a:t>：野匹配订阅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：订阅中的主题过滤器包含一个或多个通配符，从而可以匹配多个主题。通配符与正则表达式的通配符含义类似，但是语法上存在差异，只存在</a:t>
            </a:r>
            <a:r>
              <a:rPr lang="en-US" altLang="zh-CN" sz="1400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ea typeface="宋体" pitchFamily="2" charset="-122"/>
              </a:rPr>
              <a:t>个通配符</a:t>
            </a:r>
            <a:endParaRPr lang="en-US" altLang="zh-CN" sz="1400" dirty="0" smtClean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chemeClr val="tx1"/>
                </a:solidFill>
                <a:ea typeface="宋体" pitchFamily="2" charset="-122"/>
              </a:rPr>
              <a:t>Topic Name</a:t>
            </a:r>
            <a:r>
              <a:rPr lang="zh-CN" altLang="en-US" sz="1400" b="1" dirty="0" smtClean="0">
                <a:solidFill>
                  <a:schemeClr val="tx1"/>
                </a:solidFill>
                <a:ea typeface="宋体" pitchFamily="2" charset="-122"/>
              </a:rPr>
              <a:t>：主题：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应用消息的标识，以便</a:t>
            </a: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将应用消息和</a:t>
            </a: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订阅中的主题过滤器相匹配</a:t>
            </a:r>
            <a:endParaRPr lang="en-US" altLang="zh-CN" sz="1400" dirty="0" smtClean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>
                <a:solidFill>
                  <a:schemeClr val="tx1"/>
                </a:solidFill>
                <a:ea typeface="宋体" pitchFamily="2" charset="-122"/>
              </a:rPr>
              <a:t>Topic </a:t>
            </a:r>
            <a:r>
              <a:rPr lang="en-US" altLang="zh-CN" sz="1400" b="1" dirty="0" smtClean="0">
                <a:solidFill>
                  <a:schemeClr val="tx1"/>
                </a:solidFill>
                <a:ea typeface="宋体" pitchFamily="2" charset="-122"/>
              </a:rPr>
              <a:t>Filter</a:t>
            </a:r>
            <a:r>
              <a:rPr lang="zh-CN" altLang="en-US" sz="1400" b="1" dirty="0" smtClean="0">
                <a:solidFill>
                  <a:schemeClr val="tx1"/>
                </a:solidFill>
                <a:ea typeface="宋体" pitchFamily="2" charset="-122"/>
              </a:rPr>
              <a:t>：主题过滤器：</a:t>
            </a:r>
            <a:r>
              <a:rPr lang="zh-CN" altLang="zh-CN" sz="1400" dirty="0">
                <a:solidFill>
                  <a:schemeClr val="tx1"/>
                </a:solidFill>
              </a:rPr>
              <a:t>订阅</a:t>
            </a:r>
            <a:r>
              <a:rPr lang="zh-CN" altLang="zh-CN" sz="1400" dirty="0" smtClean="0">
                <a:solidFill>
                  <a:schemeClr val="tx1"/>
                </a:solidFill>
              </a:rPr>
              <a:t>中关于</a:t>
            </a:r>
            <a:r>
              <a:rPr lang="en-US" altLang="zh-CN" sz="1400" dirty="0">
                <a:solidFill>
                  <a:schemeClr val="tx1"/>
                </a:solidFill>
              </a:rPr>
              <a:t>Client</a:t>
            </a:r>
            <a:r>
              <a:rPr lang="zh-CN" altLang="zh-CN" sz="1400" dirty="0">
                <a:solidFill>
                  <a:schemeClr val="tx1"/>
                </a:solidFill>
              </a:rPr>
              <a:t>感兴趣的主题的表达式，可以包括通配符，即订阅过滤器可以通过通配符同时匹配多个主题</a:t>
            </a:r>
            <a:endParaRPr lang="en-US" altLang="zh-CN" sz="1400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chemeClr val="tx1"/>
                </a:solidFill>
                <a:ea typeface="宋体" pitchFamily="2" charset="-122"/>
              </a:rPr>
              <a:t>MQTT Control Packet</a:t>
            </a:r>
            <a:r>
              <a:rPr lang="zh-CN" altLang="en-US" sz="1400" b="1" dirty="0" smtClean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sz="1400" b="1" dirty="0" smtClean="0">
                <a:solidFill>
                  <a:schemeClr val="tx1"/>
                </a:solidFill>
                <a:ea typeface="宋体" pitchFamily="2" charset="-122"/>
              </a:rPr>
              <a:t>MQTT</a:t>
            </a:r>
            <a:r>
              <a:rPr lang="zh-CN" altLang="en-US" sz="1400" b="1" dirty="0" smtClean="0">
                <a:solidFill>
                  <a:schemeClr val="tx1"/>
                </a:solidFill>
                <a:ea typeface="宋体" pitchFamily="2" charset="-122"/>
              </a:rPr>
              <a:t>控制包：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协议定义的</a:t>
            </a: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间的交互报文</a:t>
            </a:r>
            <a:endParaRPr lang="en-US" altLang="zh-CN" sz="1400" dirty="0" smtClean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sz="1400" b="1" dirty="0" smtClean="0">
                <a:solidFill>
                  <a:schemeClr val="tx1"/>
                </a:solidFill>
                <a:ea typeface="宋体" pitchFamily="2" charset="-122"/>
              </a:rPr>
              <a:t>Will Message</a:t>
            </a:r>
            <a:r>
              <a:rPr lang="zh-CN" altLang="en-US" sz="1400" b="1" dirty="0" smtClean="0">
                <a:solidFill>
                  <a:schemeClr val="tx1"/>
                </a:solidFill>
                <a:ea typeface="宋体" pitchFamily="2" charset="-122"/>
              </a:rPr>
              <a:t>：遗嘱：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当</a:t>
            </a: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的连接非正常断开时，由</a:t>
            </a: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Server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为</a:t>
            </a: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Client</a:t>
            </a:r>
            <a:r>
              <a:rPr lang="zh-CN" altLang="en-US" sz="1400" dirty="0" smtClean="0">
                <a:solidFill>
                  <a:schemeClr val="tx1"/>
                </a:solidFill>
                <a:ea typeface="宋体" pitchFamily="2" charset="-122"/>
              </a:rPr>
              <a:t>发布的临终遗言</a:t>
            </a:r>
            <a:endParaRPr lang="en-US" altLang="zh-CN" sz="1400" dirty="0">
              <a:solidFill>
                <a:schemeClr val="tx1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62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301625"/>
            <a:ext cx="9069388" cy="1262063"/>
          </a:xfrm>
        </p:spPr>
        <p:txBody>
          <a:bodyPr tIns="38872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zh-CN" altLang="zh-CN" dirty="0" smtClean="0">
                <a:ea typeface="宋体" pitchFamily="2" charset="-122"/>
              </a:rPr>
              <a:t>目录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0605"/>
            <a:ext cx="8867775" cy="5365576"/>
          </a:xfrm>
        </p:spPr>
        <p:txBody>
          <a:bodyPr anchor="ctr"/>
          <a:lstStyle/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zh-CN" sz="2200" b="1" dirty="0" smtClean="0">
                <a:solidFill>
                  <a:schemeClr val="tx1"/>
                </a:solidFill>
                <a:ea typeface="宋体" pitchFamily="2" charset="-122"/>
              </a:rPr>
              <a:t>概述</a:t>
            </a:r>
            <a:endParaRPr lang="en-US" altLang="zh-CN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</a:rPr>
              <a:t>MQTT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itchFamily="2" charset="-122"/>
              </a:rPr>
              <a:t>控制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</a:rPr>
              <a:t>包介绍</a:t>
            </a:r>
            <a:endParaRPr lang="en-US" altLang="zh-CN" sz="2200" b="1" dirty="0">
              <a:solidFill>
                <a:srgbClr val="FF0000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en-US" altLang="zh-CN" sz="2200" b="1" dirty="0" smtClean="0">
                <a:solidFill>
                  <a:schemeClr val="tx1"/>
                </a:solidFill>
                <a:ea typeface="宋体" pitchFamily="2" charset="-122"/>
              </a:rPr>
              <a:t>MQTT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交互流程</a:t>
            </a:r>
            <a:endParaRPr lang="en-US" altLang="zh-CN" sz="2200" b="1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r>
              <a:rPr lang="zh-CN" altLang="en-US" sz="2200" b="1" dirty="0">
                <a:solidFill>
                  <a:schemeClr val="tx1"/>
                </a:solidFill>
                <a:ea typeface="宋体" pitchFamily="2" charset="-122"/>
              </a:rPr>
              <a:t>主题</a:t>
            </a:r>
            <a:r>
              <a:rPr lang="zh-CN" altLang="en-US" sz="2200" b="1" dirty="0" smtClean="0">
                <a:solidFill>
                  <a:schemeClr val="tx1"/>
                </a:solidFill>
                <a:ea typeface="宋体" pitchFamily="2" charset="-122"/>
              </a:rPr>
              <a:t>通配符</a:t>
            </a:r>
            <a:endParaRPr lang="zh-CN" altLang="en-US" sz="2200" b="1" dirty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US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zh-CN" altLang="zh-CN" sz="2200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dirty="0" smtClean="0">
              <a:ea typeface="宋体" pitchFamily="2" charset="-122"/>
            </a:endParaRPr>
          </a:p>
          <a:p>
            <a:pPr indent="-301625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0038" algn="l"/>
                <a:tab pos="4570413" algn="l"/>
                <a:tab pos="5027613" algn="l"/>
                <a:tab pos="5484813" algn="l"/>
                <a:tab pos="5938838" algn="l"/>
                <a:tab pos="6399213" algn="l"/>
                <a:tab pos="6856413" algn="l"/>
                <a:tab pos="7313613" algn="l"/>
                <a:tab pos="7767638" algn="l"/>
                <a:tab pos="8226425" algn="l"/>
                <a:tab pos="8685213" algn="l"/>
                <a:tab pos="9139238" algn="l"/>
              </a:tabLst>
            </a:pPr>
            <a:endParaRPr lang="en-GB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733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176213"/>
            <a:ext cx="9069387" cy="795337"/>
          </a:xfrm>
        </p:spPr>
        <p:txBody>
          <a:bodyPr tIns="28074"/>
          <a:lstStyle/>
          <a:p>
            <a:pPr algn="l" eaLnBrk="1">
              <a:buClrTx/>
              <a:buFontTx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0425" algn="l"/>
                <a:tab pos="6399213" algn="l"/>
                <a:tab pos="6858000" algn="l"/>
                <a:tab pos="7315200" algn="l"/>
                <a:tab pos="7769225" algn="l"/>
                <a:tab pos="8226425" algn="l"/>
                <a:tab pos="8686800" algn="l"/>
                <a:tab pos="9144000" algn="l"/>
              </a:tabLst>
            </a:pPr>
            <a:r>
              <a:rPr lang="en-US" altLang="zh-CN" sz="3200" dirty="0" smtClean="0">
                <a:ea typeface="宋体" pitchFamily="2" charset="-122"/>
              </a:rPr>
              <a:t>MQTT</a:t>
            </a:r>
            <a:r>
              <a:rPr lang="zh-CN" altLang="en-US" sz="3200" dirty="0" smtClean="0">
                <a:ea typeface="宋体" pitchFamily="2" charset="-122"/>
              </a:rPr>
              <a:t>控制包</a:t>
            </a:r>
            <a:endParaRPr lang="zh-CN" altLang="en-GB" sz="3200" dirty="0" smtClean="0">
              <a:ea typeface="宋体" pitchFamily="2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47700" y="1115542"/>
            <a:ext cx="8780463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8464" tIns="39232" rIns="78464" bIns="39232"/>
          <a:lstStyle>
            <a:lvl1pPr marL="269875" indent="-269875"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1pPr>
            <a:lvl2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2pPr>
            <a:lvl3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3pPr>
            <a:lvl4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4pPr>
            <a:lvl5pPr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725488" algn="l"/>
                <a:tab pos="1184275" algn="l"/>
                <a:tab pos="1641475" algn="l"/>
                <a:tab pos="2098675" algn="l"/>
                <a:tab pos="2554288" algn="l"/>
                <a:tab pos="3013075" algn="l"/>
                <a:tab pos="3470275" algn="l"/>
                <a:tab pos="3927475" algn="l"/>
                <a:tab pos="4383088" algn="l"/>
                <a:tab pos="4841875" algn="l"/>
                <a:tab pos="5299075" algn="l"/>
                <a:tab pos="5753100" algn="l"/>
                <a:tab pos="6210300" algn="l"/>
                <a:tab pos="6670675" algn="l"/>
                <a:tab pos="7127875" algn="l"/>
                <a:tab pos="7581900" algn="l"/>
                <a:tab pos="8039100" algn="l"/>
                <a:tab pos="8499475" algn="l"/>
                <a:tab pos="8956675" algn="l"/>
                <a:tab pos="94107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/>
                <a:cs typeface="WenQuanYi Zen Hei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MQTT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控制包是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Client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Server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交互的协议报文，规范定义了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15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个控制包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450"/>
              </a:spcBef>
              <a:spcAft>
                <a:spcPts val="450"/>
              </a:spcAft>
              <a:buClr>
                <a:srgbClr val="990000"/>
              </a:buClr>
              <a:buSzPct val="85000"/>
              <a:buFont typeface="Wingdings" pitchFamily="2" charset="2"/>
              <a:buChar char=""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87055"/>
              </p:ext>
            </p:extLst>
          </p:nvPr>
        </p:nvGraphicFramePr>
        <p:xfrm>
          <a:off x="1788160" y="1835597"/>
          <a:ext cx="6256655" cy="4677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4005"/>
                <a:gridCol w="575310"/>
                <a:gridCol w="1169670"/>
                <a:gridCol w="2947670"/>
              </a:tblGrid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控制包名称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Reserved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Forbidden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保留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CONNECT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Client-&gt;Server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连接请求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CONNACK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Server-&gt;Client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连接确认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PUBLISH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Both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发布消息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Both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发布确认</a:t>
                      </a:r>
                      <a:r>
                        <a:rPr lang="en-US" sz="1200" kern="100">
                          <a:effectLst/>
                        </a:rPr>
                        <a:t>(QoS 1)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PUBREC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Both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发布收到</a:t>
                      </a:r>
                      <a:r>
                        <a:rPr lang="en-US" sz="1200" kern="100">
                          <a:effectLst/>
                        </a:rPr>
                        <a:t>(QoS 2 delivery part 1)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PUBREL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Both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发布释放</a:t>
                      </a:r>
                      <a:r>
                        <a:rPr lang="en-US" sz="1200" kern="100">
                          <a:effectLst/>
                        </a:rPr>
                        <a:t>(QoS 2 delivery part 2)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PUBCOMP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Both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发布完成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QoS</a:t>
                      </a:r>
                      <a:r>
                        <a:rPr lang="en-US" sz="1200" kern="100" dirty="0">
                          <a:effectLst/>
                        </a:rPr>
                        <a:t> 2 delivery part 3)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SUBSCRIBE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Client-&gt;Server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订阅请求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SUBACK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Server-&gt;Client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订阅确认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UNSUBSCRIBE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Client-&gt;Server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取消订阅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UNSUBACK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Server-&gt;Client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取消订阅确认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PINGREQ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Client-&gt;Server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PING</a:t>
                      </a:r>
                      <a:r>
                        <a:rPr lang="zh-CN" sz="1200" kern="100" dirty="0">
                          <a:effectLst/>
                        </a:rPr>
                        <a:t>请求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PINGRESP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Server-&gt;Client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PING</a:t>
                      </a:r>
                      <a:r>
                        <a:rPr lang="zh-CN" sz="1200" kern="100" dirty="0">
                          <a:effectLst/>
                        </a:rPr>
                        <a:t>确认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DISCONNECT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断开通知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461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AUTH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认证交换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801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"/>
        <a:ea typeface="WenQuanYi Zen Hei"/>
        <a:cs typeface="WenQuanYi Zen Hei"/>
      </a:majorFont>
      <a:minorFont>
        <a:latin typeface="Arial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lIns="78464" tIns="39232" rIns="78464" bIns="39232"/>
      <a:lstStyle>
        <a:defPPr eaLnBrk="1" hangingPunct="1">
          <a:lnSpc>
            <a:spcPct val="140000"/>
          </a:lnSpc>
          <a:spcBef>
            <a:spcPts val="450"/>
          </a:spcBef>
          <a:spcAft>
            <a:spcPts val="450"/>
          </a:spcAft>
          <a:buClr>
            <a:srgbClr val="990000"/>
          </a:buClr>
          <a:buSzPct val="85000"/>
          <a:buFont typeface="Wingdings" pitchFamily="2" charset="2"/>
          <a:buChar char=""/>
          <a:defRPr sz="1600" dirty="0">
            <a:solidFill>
              <a:srgbClr val="000000"/>
            </a:solidFill>
            <a:ea typeface="宋体" pitchFamily="2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32370</TotalTime>
  <Words>5460</Words>
  <Application>Microsoft Office PowerPoint</Application>
  <PresentationFormat>自定义</PresentationFormat>
  <Paragraphs>1496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WenQuanYi Zen Hei</vt:lpstr>
      <vt:lpstr>宋体</vt:lpstr>
      <vt:lpstr>Arial</vt:lpstr>
      <vt:lpstr>Arial Black</vt:lpstr>
      <vt:lpstr>Times New Roman</vt:lpstr>
      <vt:lpstr>Wingdings</vt:lpstr>
      <vt:lpstr>Office 主题</vt:lpstr>
      <vt:lpstr>MQTT v5.0协议介绍</vt:lpstr>
      <vt:lpstr>目录</vt:lpstr>
      <vt:lpstr>前言</vt:lpstr>
      <vt:lpstr>概述</vt:lpstr>
      <vt:lpstr>协议栈</vt:lpstr>
      <vt:lpstr>术语</vt:lpstr>
      <vt:lpstr>术语</vt:lpstr>
      <vt:lpstr>目录</vt:lpstr>
      <vt:lpstr>MQTT控制包</vt:lpstr>
      <vt:lpstr>控制包整体结构</vt:lpstr>
      <vt:lpstr>控制包固定头</vt:lpstr>
      <vt:lpstr>固定头Flags</vt:lpstr>
      <vt:lpstr>控制包可变头</vt:lpstr>
      <vt:lpstr>可变头-封包标识</vt:lpstr>
      <vt:lpstr>可变头-属性</vt:lpstr>
      <vt:lpstr>可变头-属性集</vt:lpstr>
      <vt:lpstr>可变头-原因码</vt:lpstr>
      <vt:lpstr>可变头-原因码</vt:lpstr>
      <vt:lpstr>可变头-原因码</vt:lpstr>
      <vt:lpstr>目录</vt:lpstr>
      <vt:lpstr>整体交互流程</vt:lpstr>
      <vt:lpstr>建立连接</vt:lpstr>
      <vt:lpstr>连接确认原因码</vt:lpstr>
      <vt:lpstr>增强认证（可选）</vt:lpstr>
      <vt:lpstr>AUTH认证原因码</vt:lpstr>
      <vt:lpstr>订阅</vt:lpstr>
      <vt:lpstr>订阅确认原因码</vt:lpstr>
      <vt:lpstr>QoS 0发布</vt:lpstr>
      <vt:lpstr>QoS 1发布</vt:lpstr>
      <vt:lpstr>PURACK原因码</vt:lpstr>
      <vt:lpstr>QoS 2发布</vt:lpstr>
      <vt:lpstr>PUBREC原因码</vt:lpstr>
      <vt:lpstr>PUBREL原因码</vt:lpstr>
      <vt:lpstr>PUBCOMP原因码</vt:lpstr>
      <vt:lpstr>心跳保活</vt:lpstr>
      <vt:lpstr>取消订阅</vt:lpstr>
      <vt:lpstr>取消订阅原因码</vt:lpstr>
      <vt:lpstr>Request/Response交互模型</vt:lpstr>
      <vt:lpstr>连接断开</vt:lpstr>
      <vt:lpstr>连 接 断 开 原 因 码</vt:lpstr>
      <vt:lpstr>遗嘱</vt:lpstr>
      <vt:lpstr>目录</vt:lpstr>
      <vt:lpstr>主题通配符</vt:lpstr>
      <vt:lpstr>多级通配符</vt:lpstr>
      <vt:lpstr>单级通配符</vt:lpstr>
      <vt:lpstr>特殊主题名</vt:lpstr>
      <vt:lpstr>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SIP(Session Initiation Protocol) 总结</dc:title>
  <dc:creator>jade</dc:creator>
  <cp:lastModifiedBy>jade</cp:lastModifiedBy>
  <cp:revision>3521</cp:revision>
  <cp:lastPrinted>1601-01-01T00:00:00Z</cp:lastPrinted>
  <dcterms:created xsi:type="dcterms:W3CDTF">2013-06-17T07:44:02Z</dcterms:created>
  <dcterms:modified xsi:type="dcterms:W3CDTF">2020-02-06T02:31:12Z</dcterms:modified>
</cp:coreProperties>
</file>