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72"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76" autoAdjust="0"/>
  </p:normalViewPr>
  <p:slideViewPr>
    <p:cSldViewPr>
      <p:cViewPr>
        <p:scale>
          <a:sx n="66" d="100"/>
          <a:sy n="66" d="100"/>
        </p:scale>
        <p:origin x="-15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5D0539-9D6C-4604-93A8-4A0073171B7E}" type="datetimeFigureOut">
              <a:rPr lang="zh-CN" altLang="en-US" smtClean="0"/>
              <a:t>2018/6/13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7719C-F273-4FF8-AEE4-6CFA60F0382A}" type="slidenum">
              <a:rPr lang="zh-CN" altLang="en-US" smtClean="0"/>
              <a:t>‹#›</a:t>
            </a:fld>
            <a:endParaRPr lang="zh-CN" altLang="en-US"/>
          </a:p>
        </p:txBody>
      </p:sp>
    </p:spTree>
    <p:extLst>
      <p:ext uri="{BB962C8B-B14F-4D97-AF65-F5344CB8AC3E}">
        <p14:creationId xmlns:p14="http://schemas.microsoft.com/office/powerpoint/2010/main" val="896633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qbr</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quantum bridge</a:t>
            </a:r>
            <a:r>
              <a:rPr lang="zh-CN" altLang="en-US" sz="1200" b="0" i="0" kern="1200" dirty="0" smtClean="0">
                <a:solidFill>
                  <a:schemeClr val="tx1"/>
                </a:solidFill>
                <a:effectLst/>
                <a:latin typeface="+mn-lt"/>
                <a:ea typeface="+mn-ea"/>
                <a:cs typeface="+mn-cs"/>
              </a:rPr>
              <a:t>的缩写，</a:t>
            </a:r>
            <a:r>
              <a:rPr lang="en-US" altLang="zh-CN" sz="1200" b="0" i="0" kern="1200" dirty="0" smtClean="0">
                <a:solidFill>
                  <a:schemeClr val="tx1"/>
                </a:solidFill>
                <a:effectLst/>
                <a:latin typeface="+mn-lt"/>
                <a:ea typeface="+mn-ea"/>
                <a:cs typeface="+mn-cs"/>
              </a:rPr>
              <a:t>Neutron</a:t>
            </a:r>
            <a:r>
              <a:rPr lang="zh-CN" altLang="en-US" sz="1200" b="0" i="0" kern="1200" dirty="0" smtClean="0">
                <a:solidFill>
                  <a:schemeClr val="tx1"/>
                </a:solidFill>
                <a:effectLst/>
                <a:latin typeface="+mn-lt"/>
                <a:ea typeface="+mn-ea"/>
                <a:cs typeface="+mn-cs"/>
              </a:rPr>
              <a:t>中沿用了</a:t>
            </a:r>
            <a:r>
              <a:rPr lang="en-US" altLang="zh-CN" sz="1200" b="0" i="0" kern="1200" dirty="0" smtClean="0">
                <a:solidFill>
                  <a:schemeClr val="tx1"/>
                </a:solidFill>
                <a:effectLst/>
                <a:latin typeface="+mn-lt"/>
                <a:ea typeface="+mn-ea"/>
                <a:cs typeface="+mn-cs"/>
              </a:rPr>
              <a:t>Quantum</a:t>
            </a:r>
            <a:r>
              <a:rPr lang="zh-CN" altLang="en-US" sz="1200" b="0" i="0" kern="1200" dirty="0" smtClean="0">
                <a:solidFill>
                  <a:schemeClr val="tx1"/>
                </a:solidFill>
                <a:effectLst/>
                <a:latin typeface="+mn-lt"/>
                <a:ea typeface="+mn-ea"/>
                <a:cs typeface="+mn-cs"/>
              </a:rPr>
              <a:t>的叫法。</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qvb</a:t>
            </a:r>
            <a:r>
              <a:rPr lang="zh-CN" altLang="en-US" sz="1200" b="0" i="0" kern="1200" dirty="0" smtClean="0">
                <a:solidFill>
                  <a:schemeClr val="tx1"/>
                </a:solidFill>
                <a:effectLst/>
                <a:latin typeface="+mn-lt"/>
                <a:ea typeface="+mn-ea"/>
                <a:cs typeface="+mn-cs"/>
              </a:rPr>
              <a:t>代表</a:t>
            </a:r>
            <a:r>
              <a:rPr lang="en-US" altLang="zh-CN" sz="1200" b="0" i="0" kern="1200" dirty="0" smtClean="0">
                <a:solidFill>
                  <a:schemeClr val="tx1"/>
                </a:solidFill>
                <a:effectLst/>
                <a:latin typeface="+mn-lt"/>
                <a:ea typeface="+mn-ea"/>
                <a:cs typeface="+mn-cs"/>
              </a:rPr>
              <a:t>quantum </a:t>
            </a:r>
            <a:r>
              <a:rPr lang="en-US" altLang="zh-CN" sz="1200" b="0" i="0" kern="1200" dirty="0" err="1" smtClean="0">
                <a:solidFill>
                  <a:schemeClr val="tx1"/>
                </a:solidFill>
                <a:effectLst/>
                <a:latin typeface="+mn-lt"/>
                <a:ea typeface="+mn-ea"/>
                <a:cs typeface="+mn-cs"/>
              </a:rPr>
              <a:t>veth</a:t>
            </a:r>
            <a:r>
              <a:rPr lang="en-US" altLang="zh-CN" sz="1200" b="0" i="0" kern="1200" dirty="0" smtClean="0">
                <a:solidFill>
                  <a:schemeClr val="tx1"/>
                </a:solidFill>
                <a:effectLst/>
                <a:latin typeface="+mn-lt"/>
                <a:ea typeface="+mn-ea"/>
                <a:cs typeface="+mn-cs"/>
              </a:rPr>
              <a:t> bridge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qvo</a:t>
            </a:r>
            <a:r>
              <a:rPr lang="zh-CN" altLang="en-US" sz="1200" b="0" i="0" kern="1200" dirty="0" smtClean="0">
                <a:solidFill>
                  <a:schemeClr val="tx1"/>
                </a:solidFill>
                <a:effectLst/>
                <a:latin typeface="+mn-lt"/>
                <a:ea typeface="+mn-ea"/>
                <a:cs typeface="+mn-cs"/>
              </a:rPr>
              <a:t>代表</a:t>
            </a:r>
            <a:r>
              <a:rPr lang="en-US" altLang="zh-CN" sz="1200" b="0" i="0" kern="1200" dirty="0" smtClean="0">
                <a:solidFill>
                  <a:schemeClr val="tx1"/>
                </a:solidFill>
                <a:effectLst/>
                <a:latin typeface="+mn-lt"/>
                <a:ea typeface="+mn-ea"/>
                <a:cs typeface="+mn-cs"/>
              </a:rPr>
              <a:t>quantum </a:t>
            </a:r>
            <a:r>
              <a:rPr lang="en-US" altLang="zh-CN" sz="1200" b="0" i="0" kern="1200" dirty="0" err="1" smtClean="0">
                <a:solidFill>
                  <a:schemeClr val="tx1"/>
                </a:solidFill>
                <a:effectLst/>
                <a:latin typeface="+mn-lt"/>
                <a:ea typeface="+mn-ea"/>
                <a:cs typeface="+mn-cs"/>
              </a:rPr>
              <a:t>veth</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ovs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veth</a:t>
            </a:r>
            <a:r>
              <a:rPr lang="en-US" altLang="zh-CN" sz="1200" b="0" i="0" kern="1200" dirty="0" smtClean="0">
                <a:solidFill>
                  <a:schemeClr val="tx1"/>
                </a:solidFill>
                <a:effectLst/>
                <a:latin typeface="+mn-lt"/>
                <a:ea typeface="+mn-ea"/>
                <a:cs typeface="+mn-cs"/>
              </a:rPr>
              <a:t>-pair</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tap</a:t>
            </a:r>
            <a:r>
              <a:rPr lang="zh-CN" altLang="en-US" sz="1200" b="0" i="0" kern="1200" dirty="0" smtClean="0">
                <a:solidFill>
                  <a:schemeClr val="tx1"/>
                </a:solidFill>
                <a:effectLst/>
                <a:latin typeface="+mn-lt"/>
                <a:ea typeface="+mn-ea"/>
                <a:cs typeface="+mn-cs"/>
              </a:rPr>
              <a:t>的区别可以简单理解为</a:t>
            </a:r>
            <a:r>
              <a:rPr lang="en-US" altLang="zh-CN" sz="1200" b="0" i="0" kern="1200" dirty="0" err="1" smtClean="0">
                <a:solidFill>
                  <a:schemeClr val="tx1"/>
                </a:solidFill>
                <a:effectLst/>
                <a:latin typeface="+mn-lt"/>
                <a:ea typeface="+mn-ea"/>
                <a:cs typeface="+mn-cs"/>
              </a:rPr>
              <a:t>veth</a:t>
            </a:r>
            <a:r>
              <a:rPr lang="en-US" altLang="zh-CN" sz="1200" b="0" i="0" kern="1200" dirty="0" smtClean="0">
                <a:solidFill>
                  <a:schemeClr val="tx1"/>
                </a:solidFill>
                <a:effectLst/>
                <a:latin typeface="+mn-lt"/>
                <a:ea typeface="+mn-ea"/>
                <a:cs typeface="+mn-cs"/>
              </a:rPr>
              <a:t>-pair</a:t>
            </a:r>
            <a:r>
              <a:rPr lang="zh-CN" altLang="en-US" sz="1200" b="0" i="0" kern="1200" dirty="0" smtClean="0">
                <a:solidFill>
                  <a:schemeClr val="tx1"/>
                </a:solidFill>
                <a:effectLst/>
                <a:latin typeface="+mn-lt"/>
                <a:ea typeface="+mn-ea"/>
                <a:cs typeface="+mn-cs"/>
              </a:rPr>
              <a:t>是软件模拟的网线，而</a:t>
            </a:r>
            <a:r>
              <a:rPr lang="en-US" altLang="zh-CN" sz="1200" b="0" i="0" kern="1200" dirty="0" smtClean="0">
                <a:solidFill>
                  <a:schemeClr val="tx1"/>
                </a:solidFill>
                <a:effectLst/>
                <a:latin typeface="+mn-lt"/>
                <a:ea typeface="+mn-ea"/>
                <a:cs typeface="+mn-cs"/>
              </a:rPr>
              <a:t>tap</a:t>
            </a:r>
            <a:r>
              <a:rPr lang="zh-CN" altLang="en-US" sz="1200" b="0" i="0" kern="1200" dirty="0" smtClean="0">
                <a:solidFill>
                  <a:schemeClr val="tx1"/>
                </a:solidFill>
                <a:effectLst/>
                <a:latin typeface="+mn-lt"/>
                <a:ea typeface="+mn-ea"/>
                <a:cs typeface="+mn-cs"/>
              </a:rPr>
              <a:t>是软件模拟的网卡。</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397719C-F273-4FF8-AEE4-6CFA60F0382A}" type="slidenum">
              <a:rPr lang="zh-CN" altLang="en-US" smtClean="0"/>
              <a:t>3</a:t>
            </a:fld>
            <a:endParaRPr lang="zh-CN" altLang="en-US"/>
          </a:p>
        </p:txBody>
      </p:sp>
    </p:spTree>
    <p:extLst>
      <p:ext uri="{BB962C8B-B14F-4D97-AF65-F5344CB8AC3E}">
        <p14:creationId xmlns:p14="http://schemas.microsoft.com/office/powerpoint/2010/main" val="91177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当网卡接收到数据之后，硬件网卡会给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发中断，</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在指令周期内指示操作系统软件从网卡缓冲区取走数据，然后操作系统将数据交给 </a:t>
            </a:r>
            <a:r>
              <a:rPr lang="en-US" altLang="zh-CN" sz="1200" b="0" i="0" kern="1200" dirty="0" smtClean="0">
                <a:solidFill>
                  <a:schemeClr val="tx1"/>
                </a:solidFill>
                <a:effectLst/>
                <a:latin typeface="+mn-lt"/>
                <a:ea typeface="+mn-ea"/>
                <a:cs typeface="+mn-cs"/>
              </a:rPr>
              <a:t>TCP/IP </a:t>
            </a:r>
            <a:r>
              <a:rPr lang="zh-CN" altLang="en-US" sz="1200" b="0" i="0" kern="1200" dirty="0" smtClean="0">
                <a:solidFill>
                  <a:schemeClr val="tx1"/>
                </a:solidFill>
                <a:effectLst/>
                <a:latin typeface="+mn-lt"/>
                <a:ea typeface="+mn-ea"/>
                <a:cs typeface="+mn-cs"/>
              </a:rPr>
              <a:t>栈来处理，到了 </a:t>
            </a:r>
            <a:r>
              <a:rPr lang="en-US" altLang="zh-CN" sz="1200" b="0" i="0" kern="1200" dirty="0" smtClean="0">
                <a:solidFill>
                  <a:schemeClr val="tx1"/>
                </a:solidFill>
                <a:effectLst/>
                <a:latin typeface="+mn-lt"/>
                <a:ea typeface="+mn-ea"/>
                <a:cs typeface="+mn-cs"/>
              </a:rPr>
              <a:t>L2 </a:t>
            </a:r>
            <a:r>
              <a:rPr lang="zh-CN" altLang="en-US" sz="1200" b="0" i="0" kern="1200" dirty="0" smtClean="0">
                <a:solidFill>
                  <a:schemeClr val="tx1"/>
                </a:solidFill>
                <a:effectLst/>
                <a:latin typeface="+mn-lt"/>
                <a:ea typeface="+mn-ea"/>
                <a:cs typeface="+mn-cs"/>
              </a:rPr>
              <a:t>层，解析 </a:t>
            </a:r>
            <a:r>
              <a:rPr lang="en-US" altLang="zh-CN" sz="1200" b="0" i="0" kern="1200" dirty="0" smtClean="0">
                <a:solidFill>
                  <a:schemeClr val="tx1"/>
                </a:solidFill>
                <a:effectLst/>
                <a:latin typeface="+mn-lt"/>
                <a:ea typeface="+mn-ea"/>
                <a:cs typeface="+mn-cs"/>
              </a:rPr>
              <a:t>L2 </a:t>
            </a:r>
            <a:r>
              <a:rPr lang="zh-CN" altLang="en-US" sz="1200" b="0" i="0" kern="1200" dirty="0" smtClean="0">
                <a:solidFill>
                  <a:schemeClr val="tx1"/>
                </a:solidFill>
                <a:effectLst/>
                <a:latin typeface="+mn-lt"/>
                <a:ea typeface="+mn-ea"/>
                <a:cs typeface="+mn-cs"/>
              </a:rPr>
              <a:t>层数据帧头中的 </a:t>
            </a:r>
            <a:r>
              <a:rPr lang="en-US" altLang="zh-CN" sz="1200" b="0" i="0" kern="1200" dirty="0" smtClean="0">
                <a:solidFill>
                  <a:schemeClr val="tx1"/>
                </a:solidFill>
                <a:effectLst/>
                <a:latin typeface="+mn-lt"/>
                <a:ea typeface="+mn-ea"/>
                <a:cs typeface="+mn-cs"/>
              </a:rPr>
              <a:t>MAC </a:t>
            </a:r>
            <a:r>
              <a:rPr lang="zh-CN" altLang="en-US" sz="1200" b="0" i="0" kern="1200" dirty="0" smtClean="0">
                <a:solidFill>
                  <a:schemeClr val="tx1"/>
                </a:solidFill>
                <a:effectLst/>
                <a:latin typeface="+mn-lt"/>
                <a:ea typeface="+mn-ea"/>
                <a:cs typeface="+mn-cs"/>
              </a:rPr>
              <a:t>地址来决定 </a:t>
            </a:r>
            <a:r>
              <a:rPr lang="en-US" altLang="zh-CN" sz="1200" b="0" i="0" kern="1200" dirty="0" smtClean="0">
                <a:solidFill>
                  <a:schemeClr val="tx1"/>
                </a:solidFill>
                <a:effectLst/>
                <a:latin typeface="+mn-lt"/>
                <a:ea typeface="+mn-ea"/>
                <a:cs typeface="+mn-cs"/>
              </a:rPr>
              <a:t>L2 </a:t>
            </a:r>
            <a:r>
              <a:rPr lang="zh-CN" altLang="en-US" sz="1200" b="0" i="0" kern="1200" dirty="0" smtClean="0">
                <a:solidFill>
                  <a:schemeClr val="tx1"/>
                </a:solidFill>
                <a:effectLst/>
                <a:latin typeface="+mn-lt"/>
                <a:ea typeface="+mn-ea"/>
                <a:cs typeface="+mn-cs"/>
              </a:rPr>
              <a:t>中的转发，如需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层转发就交给上面的 </a:t>
            </a:r>
            <a:r>
              <a:rPr lang="en-US" altLang="zh-CN" sz="1200" b="0" i="0" kern="1200" dirty="0" smtClean="0">
                <a:solidFill>
                  <a:schemeClr val="tx1"/>
                </a:solidFill>
                <a:effectLst/>
                <a:latin typeface="+mn-lt"/>
                <a:ea typeface="+mn-ea"/>
                <a:cs typeface="+mn-cs"/>
              </a:rPr>
              <a:t>L3 </a:t>
            </a:r>
            <a:r>
              <a:rPr lang="zh-CN" altLang="en-US" sz="1200" b="0" i="0" kern="1200" dirty="0" smtClean="0">
                <a:solidFill>
                  <a:schemeClr val="tx1"/>
                </a:solidFill>
                <a:effectLst/>
                <a:latin typeface="+mn-lt"/>
                <a:ea typeface="+mn-ea"/>
                <a:cs typeface="+mn-cs"/>
              </a:rPr>
              <a:t>层解析出数据包头中的 </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地址来决定 </a:t>
            </a:r>
            <a:r>
              <a:rPr lang="en-US" altLang="zh-CN" sz="1200" b="0" i="0" kern="1200" dirty="0" smtClean="0">
                <a:solidFill>
                  <a:schemeClr val="tx1"/>
                </a:solidFill>
                <a:effectLst/>
                <a:latin typeface="+mn-lt"/>
                <a:ea typeface="+mn-ea"/>
                <a:cs typeface="+mn-cs"/>
              </a:rPr>
              <a:t>L3 </a:t>
            </a:r>
            <a:r>
              <a:rPr lang="zh-CN" altLang="en-US" sz="1200" b="0" i="0" kern="1200" dirty="0" smtClean="0">
                <a:solidFill>
                  <a:schemeClr val="tx1"/>
                </a:solidFill>
                <a:effectLst/>
                <a:latin typeface="+mn-lt"/>
                <a:ea typeface="+mn-ea"/>
                <a:cs typeface="+mn-cs"/>
              </a:rPr>
              <a:t>中的转发，依此类推。</a:t>
            </a:r>
          </a:p>
        </p:txBody>
      </p:sp>
      <p:sp>
        <p:nvSpPr>
          <p:cNvPr id="4" name="灯片编号占位符 3"/>
          <p:cNvSpPr>
            <a:spLocks noGrp="1"/>
          </p:cNvSpPr>
          <p:nvPr>
            <p:ph type="sldNum" sz="quarter" idx="10"/>
          </p:nvPr>
        </p:nvSpPr>
        <p:spPr/>
        <p:txBody>
          <a:bodyPr/>
          <a:lstStyle/>
          <a:p>
            <a:fld id="{A397719C-F273-4FF8-AEE4-6CFA60F0382A}" type="slidenum">
              <a:rPr lang="zh-CN" altLang="en-US" smtClean="0"/>
              <a:t>5</a:t>
            </a:fld>
            <a:endParaRPr lang="zh-CN" altLang="en-US"/>
          </a:p>
        </p:txBody>
      </p:sp>
    </p:spTree>
    <p:extLst>
      <p:ext uri="{BB962C8B-B14F-4D97-AF65-F5344CB8AC3E}">
        <p14:creationId xmlns:p14="http://schemas.microsoft.com/office/powerpoint/2010/main" val="4116082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判断一个产品是否是 </a:t>
            </a:r>
            <a:r>
              <a:rPr lang="en-US" altLang="zh-CN" sz="1200" b="0" i="0" kern="1200" dirty="0" smtClean="0">
                <a:solidFill>
                  <a:schemeClr val="tx1"/>
                </a:solidFill>
                <a:effectLst/>
                <a:latin typeface="+mn-lt"/>
                <a:ea typeface="+mn-ea"/>
                <a:cs typeface="+mn-cs"/>
              </a:rPr>
              <a:t>SDN </a:t>
            </a:r>
            <a:r>
              <a:rPr lang="zh-CN" altLang="en-US" sz="1200" b="0" i="0" kern="1200" dirty="0" smtClean="0">
                <a:solidFill>
                  <a:schemeClr val="tx1"/>
                </a:solidFill>
                <a:effectLst/>
                <a:latin typeface="+mn-lt"/>
                <a:ea typeface="+mn-ea"/>
                <a:cs typeface="+mn-cs"/>
              </a:rPr>
              <a:t>产品的核心判断因素，即是否将 </a:t>
            </a:r>
            <a:r>
              <a:rPr lang="en-US" altLang="zh-CN" sz="1200" b="0" i="0" kern="1200" dirty="0" smtClean="0">
                <a:solidFill>
                  <a:schemeClr val="tx1"/>
                </a:solidFill>
                <a:effectLst/>
                <a:latin typeface="+mn-lt"/>
                <a:ea typeface="+mn-ea"/>
                <a:cs typeface="+mn-cs"/>
              </a:rPr>
              <a:t>tenant </a:t>
            </a:r>
            <a:r>
              <a:rPr lang="zh-CN" altLang="en-US" sz="1200" b="0" i="0" kern="1200" dirty="0" smtClean="0">
                <a:solidFill>
                  <a:schemeClr val="tx1"/>
                </a:solidFill>
                <a:effectLst/>
                <a:latin typeface="+mn-lt"/>
                <a:ea typeface="+mn-ea"/>
                <a:cs typeface="+mn-cs"/>
              </a:rPr>
              <a:t>租户的概念做到了 </a:t>
            </a:r>
            <a:r>
              <a:rPr lang="en-US" altLang="zh-CN" sz="1200" b="0" i="0" kern="1200" dirty="0" smtClean="0">
                <a:solidFill>
                  <a:schemeClr val="tx1"/>
                </a:solidFill>
                <a:effectLst/>
                <a:latin typeface="+mn-lt"/>
                <a:ea typeface="+mn-ea"/>
                <a:cs typeface="+mn-cs"/>
              </a:rPr>
              <a:t>L2 </a:t>
            </a:r>
            <a:r>
              <a:rPr lang="zh-CN" altLang="en-US" sz="1200" b="0" i="0" kern="1200" dirty="0" smtClean="0">
                <a:solidFill>
                  <a:schemeClr val="tx1"/>
                </a:solidFill>
                <a:effectLst/>
                <a:latin typeface="+mn-lt"/>
                <a:ea typeface="+mn-ea"/>
                <a:cs typeface="+mn-cs"/>
              </a:rPr>
              <a:t>层并且提供了北向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供第三方应用调用动态调整网络拓扑。</a:t>
            </a:r>
            <a:endParaRPr lang="zh-CN" altLang="en-US" dirty="0"/>
          </a:p>
        </p:txBody>
      </p:sp>
      <p:sp>
        <p:nvSpPr>
          <p:cNvPr id="4" name="灯片编号占位符 3"/>
          <p:cNvSpPr>
            <a:spLocks noGrp="1"/>
          </p:cNvSpPr>
          <p:nvPr>
            <p:ph type="sldNum" sz="quarter" idx="10"/>
          </p:nvPr>
        </p:nvSpPr>
        <p:spPr/>
        <p:txBody>
          <a:bodyPr/>
          <a:lstStyle/>
          <a:p>
            <a:fld id="{A397719C-F273-4FF8-AEE4-6CFA60F0382A}" type="slidenum">
              <a:rPr lang="zh-CN" altLang="en-US" smtClean="0"/>
              <a:t>9</a:t>
            </a:fld>
            <a:endParaRPr lang="zh-CN" altLang="en-US"/>
          </a:p>
        </p:txBody>
      </p:sp>
    </p:spTree>
    <p:extLst>
      <p:ext uri="{BB962C8B-B14F-4D97-AF65-F5344CB8AC3E}">
        <p14:creationId xmlns:p14="http://schemas.microsoft.com/office/powerpoint/2010/main" val="1717242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OpenFlow</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的缺点。理论上，如果 </a:t>
            </a:r>
            <a:r>
              <a:rPr lang="en-US" altLang="zh-CN" sz="1200" b="0" i="0" kern="1200" dirty="0" err="1" smtClean="0">
                <a:solidFill>
                  <a:schemeClr val="tx1"/>
                </a:solidFill>
                <a:effectLst/>
                <a:latin typeface="+mn-lt"/>
                <a:ea typeface="+mn-ea"/>
                <a:cs typeface="+mn-cs"/>
              </a:rPr>
              <a:t>OpenFlow</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通过 </a:t>
            </a:r>
            <a:r>
              <a:rPr lang="en-US" altLang="zh-CN" sz="1200" b="0" i="0" kern="1200" dirty="0" smtClean="0">
                <a:solidFill>
                  <a:schemeClr val="tx1"/>
                </a:solidFill>
                <a:effectLst/>
                <a:latin typeface="+mn-lt"/>
                <a:ea typeface="+mn-ea"/>
                <a:cs typeface="+mn-cs"/>
              </a:rPr>
              <a:t>L3 </a:t>
            </a:r>
            <a:r>
              <a:rPr lang="zh-CN" altLang="en-US" sz="1200" b="0" i="0" kern="1200" dirty="0" smtClean="0">
                <a:solidFill>
                  <a:schemeClr val="tx1"/>
                </a:solidFill>
                <a:effectLst/>
                <a:latin typeface="+mn-lt"/>
                <a:ea typeface="+mn-ea"/>
                <a:cs typeface="+mn-cs"/>
              </a:rPr>
              <a:t>层的 </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进行转发的话，那它就成了一个路由器了。但目前，</a:t>
            </a:r>
            <a:r>
              <a:rPr lang="en-US" altLang="zh-CN" sz="1200" b="0" i="0" kern="1200" dirty="0" err="1" smtClean="0">
                <a:solidFill>
                  <a:schemeClr val="tx1"/>
                </a:solidFill>
                <a:effectLst/>
                <a:latin typeface="+mn-lt"/>
                <a:ea typeface="+mn-ea"/>
                <a:cs typeface="+mn-cs"/>
              </a:rPr>
              <a:t>OpenFlow</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主要还是用在 </a:t>
            </a:r>
            <a:r>
              <a:rPr lang="en-US" altLang="zh-CN" sz="1200" b="0" i="0" kern="1200" dirty="0" smtClean="0">
                <a:solidFill>
                  <a:schemeClr val="tx1"/>
                </a:solidFill>
                <a:effectLst/>
                <a:latin typeface="+mn-lt"/>
                <a:ea typeface="+mn-ea"/>
                <a:cs typeface="+mn-cs"/>
              </a:rPr>
              <a:t>L2 </a:t>
            </a:r>
            <a:r>
              <a:rPr lang="zh-CN" altLang="en-US" sz="1200" b="0" i="0" kern="1200" dirty="0" smtClean="0">
                <a:solidFill>
                  <a:schemeClr val="tx1"/>
                </a:solidFill>
                <a:effectLst/>
                <a:latin typeface="+mn-lt"/>
                <a:ea typeface="+mn-ea"/>
                <a:cs typeface="+mn-cs"/>
              </a:rPr>
              <a:t>层当做一个交换机来使用的。如果真要在 </a:t>
            </a:r>
            <a:r>
              <a:rPr lang="en-US" altLang="zh-CN" sz="1200" b="0" i="0" kern="1200" dirty="0" smtClean="0">
                <a:solidFill>
                  <a:schemeClr val="tx1"/>
                </a:solidFill>
                <a:effectLst/>
                <a:latin typeface="+mn-lt"/>
                <a:ea typeface="+mn-ea"/>
                <a:cs typeface="+mn-cs"/>
              </a:rPr>
              <a:t>L3 </a:t>
            </a:r>
            <a:r>
              <a:rPr lang="zh-CN" altLang="en-US" sz="1200" b="0" i="0" kern="1200" dirty="0" smtClean="0">
                <a:solidFill>
                  <a:schemeClr val="tx1"/>
                </a:solidFill>
                <a:effectLst/>
                <a:latin typeface="+mn-lt"/>
                <a:ea typeface="+mn-ea"/>
                <a:cs typeface="+mn-cs"/>
              </a:rPr>
              <a:t>层和路由结合的话，那么它将以怎么样的方式和现存的分布式的动态路由协议（如 </a:t>
            </a:r>
            <a:r>
              <a:rPr lang="en-US" altLang="zh-CN" sz="1200" b="0" i="0" kern="1200" dirty="0" smtClean="0">
                <a:solidFill>
                  <a:schemeClr val="tx1"/>
                </a:solidFill>
                <a:effectLst/>
                <a:latin typeface="+mn-lt"/>
                <a:ea typeface="+mn-ea"/>
                <a:cs typeface="+mn-cs"/>
              </a:rPr>
              <a:t>RIP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OSPF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BGP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MPLS</a:t>
            </a:r>
            <a:r>
              <a:rPr lang="zh-CN" altLang="en-US" sz="1200" b="0" i="0" kern="1200" dirty="0" smtClean="0">
                <a:solidFill>
                  <a:schemeClr val="tx1"/>
                </a:solidFill>
                <a:effectLst/>
                <a:latin typeface="+mn-lt"/>
                <a:ea typeface="+mn-ea"/>
                <a:cs typeface="+mn-cs"/>
              </a:rPr>
              <a:t>）协作呢？ 并且传统的 </a:t>
            </a:r>
            <a:r>
              <a:rPr lang="en-US" altLang="zh-CN" sz="1200" b="0" i="0" kern="1200" dirty="0" smtClean="0">
                <a:solidFill>
                  <a:schemeClr val="tx1"/>
                </a:solidFill>
                <a:effectLst/>
                <a:latin typeface="+mn-lt"/>
                <a:ea typeface="+mn-ea"/>
                <a:cs typeface="+mn-cs"/>
              </a:rPr>
              <a:t>WAN </a:t>
            </a:r>
            <a:r>
              <a:rPr lang="zh-CN" altLang="en-US" sz="1200" b="0" i="0" kern="1200" dirty="0" smtClean="0">
                <a:solidFill>
                  <a:schemeClr val="tx1"/>
                </a:solidFill>
                <a:effectLst/>
                <a:latin typeface="+mn-lt"/>
                <a:ea typeface="+mn-ea"/>
                <a:cs typeface="+mn-cs"/>
              </a:rPr>
              <a:t>本来为了可靠就是以分布式来设计的，现在搞成 </a:t>
            </a:r>
            <a:r>
              <a:rPr lang="en-US" altLang="zh-CN" sz="1200" b="0" i="0" kern="1200" dirty="0" err="1" smtClean="0">
                <a:solidFill>
                  <a:schemeClr val="tx1"/>
                </a:solidFill>
                <a:effectLst/>
                <a:latin typeface="+mn-lt"/>
                <a:ea typeface="+mn-ea"/>
                <a:cs typeface="+mn-cs"/>
              </a:rPr>
              <a:t>OpenFlow</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式的集中式控制，监控什么的是方便了，但一旦控制器挂了那么整个网络也全挂了，并且 </a:t>
            </a:r>
            <a:r>
              <a:rPr lang="en-US" altLang="zh-CN" sz="1200" b="0" i="0" kern="1200" dirty="0" err="1" smtClean="0">
                <a:solidFill>
                  <a:schemeClr val="tx1"/>
                </a:solidFill>
                <a:effectLst/>
                <a:latin typeface="+mn-lt"/>
                <a:ea typeface="+mn-ea"/>
                <a:cs typeface="+mn-cs"/>
              </a:rPr>
              <a:t>OpenFlow</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控制器一旦被某方势力所掌握，那么整个 </a:t>
            </a:r>
            <a:r>
              <a:rPr lang="en-US" altLang="zh-CN" sz="1200" b="0" i="0" kern="1200" dirty="0" err="1" smtClean="0">
                <a:solidFill>
                  <a:schemeClr val="tx1"/>
                </a:solidFill>
                <a:effectLst/>
                <a:latin typeface="+mn-lt"/>
                <a:ea typeface="+mn-ea"/>
                <a:cs typeface="+mn-cs"/>
              </a:rPr>
              <a:t>OpenFlow</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网络也就全被掌握了，毕竟 </a:t>
            </a:r>
            <a:r>
              <a:rPr lang="en-US" altLang="zh-CN" sz="1200" b="0" i="0" kern="1200" dirty="0" smtClean="0">
                <a:solidFill>
                  <a:schemeClr val="tx1"/>
                </a:solidFill>
                <a:effectLst/>
                <a:latin typeface="+mn-lt"/>
                <a:ea typeface="+mn-ea"/>
                <a:cs typeface="+mn-cs"/>
              </a:rPr>
              <a:t>WAN </a:t>
            </a:r>
            <a:r>
              <a:rPr lang="zh-CN" altLang="en-US" sz="1200" b="0" i="0" kern="1200" dirty="0" smtClean="0">
                <a:solidFill>
                  <a:schemeClr val="tx1"/>
                </a:solidFill>
                <a:effectLst/>
                <a:latin typeface="+mn-lt"/>
                <a:ea typeface="+mn-ea"/>
                <a:cs typeface="+mn-cs"/>
              </a:rPr>
              <a:t>是要考虑这些因素的。所以不认为 </a:t>
            </a:r>
            <a:r>
              <a:rPr lang="en-US" altLang="zh-CN" sz="1200" b="0" i="0" kern="1200" dirty="0" err="1" smtClean="0">
                <a:solidFill>
                  <a:schemeClr val="tx1"/>
                </a:solidFill>
                <a:effectLst/>
                <a:latin typeface="+mn-lt"/>
                <a:ea typeface="+mn-ea"/>
                <a:cs typeface="+mn-cs"/>
              </a:rPr>
              <a:t>OpenFlow</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这种集中式控制的路由器能在 </a:t>
            </a:r>
            <a:r>
              <a:rPr lang="en-US" altLang="zh-CN" sz="1200" b="0" i="0" kern="1200" dirty="0" smtClean="0">
                <a:solidFill>
                  <a:schemeClr val="tx1"/>
                </a:solidFill>
                <a:effectLst/>
                <a:latin typeface="+mn-lt"/>
                <a:ea typeface="+mn-ea"/>
                <a:cs typeface="+mn-cs"/>
              </a:rPr>
              <a:t>WAN </a:t>
            </a:r>
            <a:r>
              <a:rPr lang="zh-CN" altLang="en-US" sz="1200" b="0" i="0" kern="1200" dirty="0" smtClean="0">
                <a:solidFill>
                  <a:schemeClr val="tx1"/>
                </a:solidFill>
                <a:effectLst/>
                <a:latin typeface="+mn-lt"/>
                <a:ea typeface="+mn-ea"/>
                <a:cs typeface="+mn-cs"/>
              </a:rPr>
              <a:t>上将取代传统分布式的路由协议，顶多在 </a:t>
            </a:r>
            <a:r>
              <a:rPr lang="en-US" altLang="zh-CN" sz="1200" b="0" i="0" kern="1200" dirty="0" smtClean="0">
                <a:solidFill>
                  <a:schemeClr val="tx1"/>
                </a:solidFill>
                <a:effectLst/>
                <a:latin typeface="+mn-lt"/>
                <a:ea typeface="+mn-ea"/>
                <a:cs typeface="+mn-cs"/>
              </a:rPr>
              <a:t>LAN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L2 </a:t>
            </a:r>
            <a:r>
              <a:rPr lang="zh-CN" altLang="en-US" sz="1200" b="0" i="0" kern="1200" dirty="0" smtClean="0">
                <a:solidFill>
                  <a:schemeClr val="tx1"/>
                </a:solidFill>
                <a:effectLst/>
                <a:latin typeface="+mn-lt"/>
                <a:ea typeface="+mn-ea"/>
                <a:cs typeface="+mn-cs"/>
              </a:rPr>
              <a:t>层会有一些作为。</a:t>
            </a:r>
            <a:endParaRPr lang="zh-CN" altLang="en-US" dirty="0"/>
          </a:p>
        </p:txBody>
      </p:sp>
      <p:sp>
        <p:nvSpPr>
          <p:cNvPr id="4" name="灯片编号占位符 3"/>
          <p:cNvSpPr>
            <a:spLocks noGrp="1"/>
          </p:cNvSpPr>
          <p:nvPr>
            <p:ph type="sldNum" sz="quarter" idx="10"/>
          </p:nvPr>
        </p:nvSpPr>
        <p:spPr/>
        <p:txBody>
          <a:bodyPr/>
          <a:lstStyle/>
          <a:p>
            <a:fld id="{A397719C-F273-4FF8-AEE4-6CFA60F0382A}" type="slidenum">
              <a:rPr lang="zh-CN" altLang="en-US" smtClean="0"/>
              <a:t>10</a:t>
            </a:fld>
            <a:endParaRPr lang="zh-CN" altLang="en-US"/>
          </a:p>
        </p:txBody>
      </p:sp>
    </p:spTree>
    <p:extLst>
      <p:ext uri="{BB962C8B-B14F-4D97-AF65-F5344CB8AC3E}">
        <p14:creationId xmlns:p14="http://schemas.microsoft.com/office/powerpoint/2010/main" val="3587319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smtClean="0">
                <a:solidFill>
                  <a:schemeClr val="tx1"/>
                </a:solidFill>
                <a:effectLst/>
                <a:latin typeface="+mn-lt"/>
                <a:ea typeface="+mn-ea"/>
                <a:cs typeface="+mn-cs"/>
              </a:rPr>
              <a:t>实现例子 </a:t>
            </a:r>
            <a:r>
              <a:rPr lang="en-US" altLang="zh-CN" sz="1200" b="0" i="0" kern="1200" dirty="0" smtClean="0">
                <a:solidFill>
                  <a:schemeClr val="tx1"/>
                </a:solidFill>
                <a:effectLst/>
                <a:latin typeface="+mn-lt"/>
                <a:ea typeface="+mn-ea"/>
                <a:cs typeface="+mn-cs"/>
              </a:rPr>
              <a:t>LB </a:t>
            </a:r>
            <a:r>
              <a:rPr lang="zh-CN" altLang="en-US" sz="1200" b="0" i="0" kern="1200" dirty="0" smtClean="0">
                <a:solidFill>
                  <a:schemeClr val="tx1"/>
                </a:solidFill>
                <a:effectLst/>
                <a:latin typeface="+mn-lt"/>
                <a:ea typeface="+mn-ea"/>
                <a:cs typeface="+mn-cs"/>
              </a:rPr>
              <a:t>服务的 </a:t>
            </a:r>
            <a:r>
              <a:rPr lang="en-US" altLang="zh-CN" sz="1200" b="0" i="0" kern="1200" dirty="0" smtClean="0">
                <a:solidFill>
                  <a:schemeClr val="tx1"/>
                </a:solidFill>
                <a:effectLst/>
                <a:latin typeface="+mn-lt"/>
                <a:ea typeface="+mn-ea"/>
                <a:cs typeface="+mn-cs"/>
              </a:rPr>
              <a:t>neutron </a:t>
            </a:r>
            <a:r>
              <a:rPr lang="zh-CN" altLang="en-US" sz="1200" b="0" i="0" kern="1200" dirty="0" smtClean="0">
                <a:solidFill>
                  <a:schemeClr val="tx1"/>
                </a:solidFill>
                <a:effectLst/>
                <a:latin typeface="+mn-lt"/>
                <a:ea typeface="+mn-ea"/>
                <a:cs typeface="+mn-cs"/>
              </a:rPr>
              <a:t>命令：</a:t>
            </a: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-pool-create --</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-method ROUND_ROBIN --name </a:t>
            </a:r>
            <a:r>
              <a:rPr lang="en-US" altLang="zh-CN" sz="1200" b="0" i="0" kern="1200" dirty="0" err="1" smtClean="0">
                <a:solidFill>
                  <a:schemeClr val="tx1"/>
                </a:solidFill>
                <a:effectLst/>
                <a:latin typeface="+mn-lt"/>
                <a:ea typeface="+mn-ea"/>
                <a:cs typeface="+mn-cs"/>
              </a:rPr>
              <a:t>mypool</a:t>
            </a:r>
            <a:r>
              <a:rPr lang="en-US" altLang="zh-CN" sz="1200" b="0" i="0" kern="1200" dirty="0" smtClean="0">
                <a:solidFill>
                  <a:schemeClr val="tx1"/>
                </a:solidFill>
                <a:effectLst/>
                <a:latin typeface="+mn-lt"/>
                <a:ea typeface="+mn-ea"/>
                <a:cs typeface="+mn-cs"/>
              </a:rPr>
              <a:t> --protocol HTTP --subnet-id &lt;subnet-id&gt;</a:t>
            </a:r>
          </a:p>
          <a:p>
            <a:pPr fontAlgn="base"/>
            <a:r>
              <a:rPr lang="en-US" altLang="zh-CN" sz="1200" b="0" i="0" kern="1200" dirty="0" smtClean="0">
                <a:solidFill>
                  <a:schemeClr val="tx1"/>
                </a:solidFill>
                <a:effectLst/>
                <a:latin typeface="+mn-lt"/>
                <a:ea typeface="+mn-ea"/>
                <a:cs typeface="+mn-cs"/>
              </a:rPr>
              <a:t> </a:t>
            </a: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-member-create --address 192.168.0.3 --protocol-port 80 </a:t>
            </a:r>
            <a:r>
              <a:rPr lang="en-US" altLang="zh-CN" sz="1200" b="0" i="0" kern="1200" dirty="0" err="1" smtClean="0">
                <a:solidFill>
                  <a:schemeClr val="tx1"/>
                </a:solidFill>
                <a:effectLst/>
                <a:latin typeface="+mn-lt"/>
                <a:ea typeface="+mn-ea"/>
                <a:cs typeface="+mn-cs"/>
              </a:rPr>
              <a:t>mypool</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-member-create --address 192.168.0.1 --protocol-port 80 </a:t>
            </a:r>
            <a:r>
              <a:rPr lang="en-US" altLang="zh-CN" sz="1200" b="0" i="0" kern="1200" dirty="0" err="1" smtClean="0">
                <a:solidFill>
                  <a:schemeClr val="tx1"/>
                </a:solidFill>
                <a:effectLst/>
                <a:latin typeface="+mn-lt"/>
                <a:ea typeface="+mn-ea"/>
                <a:cs typeface="+mn-cs"/>
              </a:rPr>
              <a:t>mypool</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healthmonitor</a:t>
            </a:r>
            <a:r>
              <a:rPr lang="en-US" altLang="zh-CN" sz="1200" b="0" i="0" kern="1200" dirty="0" smtClean="0">
                <a:solidFill>
                  <a:schemeClr val="tx1"/>
                </a:solidFill>
                <a:effectLst/>
                <a:latin typeface="+mn-lt"/>
                <a:ea typeface="+mn-ea"/>
                <a:cs typeface="+mn-cs"/>
              </a:rPr>
              <a:t>-create --delay 3 --type HTTP --max-retries 3 --timeout 3</a:t>
            </a: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healthmonitor</a:t>
            </a:r>
            <a:r>
              <a:rPr lang="en-US" altLang="zh-CN" sz="1200" b="0" i="0" kern="1200" dirty="0" smtClean="0">
                <a:solidFill>
                  <a:schemeClr val="tx1"/>
                </a:solidFill>
                <a:effectLst/>
                <a:latin typeface="+mn-lt"/>
                <a:ea typeface="+mn-ea"/>
                <a:cs typeface="+mn-cs"/>
              </a:rPr>
              <a:t>-associate &lt;</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healthomonitor</a:t>
            </a:r>
            <a:r>
              <a:rPr lang="en-US" altLang="zh-CN" sz="1200" b="0" i="0" kern="1200" dirty="0" smtClean="0">
                <a:solidFill>
                  <a:schemeClr val="tx1"/>
                </a:solidFill>
                <a:effectLst/>
                <a:latin typeface="+mn-lt"/>
                <a:ea typeface="+mn-ea"/>
                <a:cs typeface="+mn-cs"/>
              </a:rPr>
              <a:t>-id&gt; </a:t>
            </a:r>
            <a:r>
              <a:rPr lang="en-US" altLang="zh-CN" sz="1200" b="0" i="0" kern="1200" dirty="0" err="1" smtClean="0">
                <a:solidFill>
                  <a:schemeClr val="tx1"/>
                </a:solidFill>
                <a:effectLst/>
                <a:latin typeface="+mn-lt"/>
                <a:ea typeface="+mn-ea"/>
                <a:cs typeface="+mn-cs"/>
              </a:rPr>
              <a:t>mypool</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 </a:t>
            </a: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vip</a:t>
            </a:r>
            <a:r>
              <a:rPr lang="en-US" altLang="zh-CN" sz="1200" b="0" i="0" kern="1200" dirty="0" smtClean="0">
                <a:solidFill>
                  <a:schemeClr val="tx1"/>
                </a:solidFill>
                <a:effectLst/>
                <a:latin typeface="+mn-lt"/>
                <a:ea typeface="+mn-ea"/>
                <a:cs typeface="+mn-cs"/>
              </a:rPr>
              <a:t>-create --name </a:t>
            </a:r>
            <a:r>
              <a:rPr lang="en-US" altLang="zh-CN" sz="1200" b="0" i="0" kern="1200" dirty="0" err="1" smtClean="0">
                <a:solidFill>
                  <a:schemeClr val="tx1"/>
                </a:solidFill>
                <a:effectLst/>
                <a:latin typeface="+mn-lt"/>
                <a:ea typeface="+mn-ea"/>
                <a:cs typeface="+mn-cs"/>
              </a:rPr>
              <a:t>myvip</a:t>
            </a:r>
            <a:r>
              <a:rPr lang="en-US" altLang="zh-CN" sz="1200" b="0" i="0" kern="1200" dirty="0" smtClean="0">
                <a:solidFill>
                  <a:schemeClr val="tx1"/>
                </a:solidFill>
                <a:effectLst/>
                <a:latin typeface="+mn-lt"/>
                <a:ea typeface="+mn-ea"/>
                <a:cs typeface="+mn-cs"/>
              </a:rPr>
              <a:t> --protocol-port 80 --protocol HTTP --subnet-id  &lt;subnet-id&gt; </a:t>
            </a:r>
            <a:r>
              <a:rPr lang="en-US" altLang="zh-CN" sz="1200" b="0" i="0" kern="1200" dirty="0" err="1" smtClean="0">
                <a:solidFill>
                  <a:schemeClr val="tx1"/>
                </a:solidFill>
                <a:effectLst/>
                <a:latin typeface="+mn-lt"/>
                <a:ea typeface="+mn-ea"/>
                <a:cs typeface="+mn-cs"/>
              </a:rPr>
              <a:t>mypool</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vip</a:t>
            </a:r>
            <a:r>
              <a:rPr lang="en-US" altLang="zh-CN" sz="1200" b="0" i="0" kern="1200" dirty="0" smtClean="0">
                <a:solidFill>
                  <a:schemeClr val="tx1"/>
                </a:solidFill>
                <a:effectLst/>
                <a:latin typeface="+mn-lt"/>
                <a:ea typeface="+mn-ea"/>
                <a:cs typeface="+mn-cs"/>
              </a:rPr>
              <a:t>-create --name </a:t>
            </a:r>
            <a:r>
              <a:rPr lang="en-US" altLang="zh-CN" sz="1200" b="0" i="0" kern="1200" dirty="0" err="1" smtClean="0">
                <a:solidFill>
                  <a:schemeClr val="tx1"/>
                </a:solidFill>
                <a:effectLst/>
                <a:latin typeface="+mn-lt"/>
                <a:ea typeface="+mn-ea"/>
                <a:cs typeface="+mn-cs"/>
              </a:rPr>
              <a:t>myvip</a:t>
            </a:r>
            <a:r>
              <a:rPr lang="en-US" altLang="zh-CN" sz="1200" b="0" i="0" kern="1200" dirty="0" smtClean="0">
                <a:solidFill>
                  <a:schemeClr val="tx1"/>
                </a:solidFill>
                <a:effectLst/>
                <a:latin typeface="+mn-lt"/>
                <a:ea typeface="+mn-ea"/>
                <a:cs typeface="+mn-cs"/>
              </a:rPr>
              <a:t> --protocol-port 80 --protocol HTTP --subnet-id  &lt;subnet-id&gt; </a:t>
            </a:r>
            <a:r>
              <a:rPr lang="en-US" altLang="zh-CN" sz="1200" b="0" i="0" kern="1200" dirty="0" err="1" smtClean="0">
                <a:solidFill>
                  <a:schemeClr val="tx1"/>
                </a:solidFill>
                <a:effectLst/>
                <a:latin typeface="+mn-lt"/>
                <a:ea typeface="+mn-ea"/>
                <a:cs typeface="+mn-cs"/>
              </a:rPr>
              <a:t>mypool</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 </a:t>
            </a: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floatingip</a:t>
            </a:r>
            <a:r>
              <a:rPr lang="en-US" altLang="zh-CN" sz="1200" b="0" i="0" kern="1200" dirty="0" smtClean="0">
                <a:solidFill>
                  <a:schemeClr val="tx1"/>
                </a:solidFill>
                <a:effectLst/>
                <a:latin typeface="+mn-lt"/>
                <a:ea typeface="+mn-ea"/>
                <a:cs typeface="+mn-cs"/>
              </a:rPr>
              <a:t>-create public</a:t>
            </a:r>
          </a:p>
          <a:p>
            <a:pPr fontAlgn="base"/>
            <a:r>
              <a:rPr lang="en-US" altLang="zh-CN" sz="1200" b="0" i="0" kern="1200" dirty="0" err="1" smtClean="0">
                <a:solidFill>
                  <a:schemeClr val="tx1"/>
                </a:solidFill>
                <a:effectLst/>
                <a:latin typeface="+mn-lt"/>
                <a:ea typeface="+mn-ea"/>
                <a:cs typeface="+mn-cs"/>
              </a:rPr>
              <a:t>neurton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floatingip</a:t>
            </a:r>
            <a:r>
              <a:rPr lang="en-US" altLang="zh-CN" sz="1200" b="0" i="0" kern="1200" dirty="0" smtClean="0">
                <a:solidFill>
                  <a:schemeClr val="tx1"/>
                </a:solidFill>
                <a:effectLst/>
                <a:latin typeface="+mn-lt"/>
                <a:ea typeface="+mn-ea"/>
                <a:cs typeface="+mn-cs"/>
              </a:rPr>
              <a:t>-associate &lt;floating-</a:t>
            </a:r>
            <a:r>
              <a:rPr lang="en-US" altLang="zh-CN" sz="1200" b="0" i="0" kern="1200" dirty="0" err="1" smtClean="0">
                <a:solidFill>
                  <a:schemeClr val="tx1"/>
                </a:solidFill>
                <a:effectLst/>
                <a:latin typeface="+mn-lt"/>
                <a:ea typeface="+mn-ea"/>
                <a:cs typeface="+mn-cs"/>
              </a:rPr>
              <a:t>ip</a:t>
            </a:r>
            <a:r>
              <a:rPr lang="en-US" altLang="zh-CN" sz="1200" b="0" i="0" kern="1200" dirty="0" smtClean="0">
                <a:solidFill>
                  <a:schemeClr val="tx1"/>
                </a:solidFill>
                <a:effectLst/>
                <a:latin typeface="+mn-lt"/>
                <a:ea typeface="+mn-ea"/>
                <a:cs typeface="+mn-cs"/>
              </a:rPr>
              <a:t>-id&gt;  &lt;</a:t>
            </a:r>
            <a:r>
              <a:rPr lang="en-US" altLang="zh-CN" sz="1200" b="0" i="0" kern="1200" dirty="0" err="1" smtClean="0">
                <a:solidFill>
                  <a:schemeClr val="tx1"/>
                </a:solidFill>
                <a:effectLst/>
                <a:latin typeface="+mn-lt"/>
                <a:ea typeface="+mn-ea"/>
                <a:cs typeface="+mn-cs"/>
              </a:rPr>
              <a:t>lb</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vip</a:t>
            </a:r>
            <a:r>
              <a:rPr lang="en-US" altLang="zh-CN" sz="1200" b="0" i="0" kern="1200" dirty="0" smtClean="0">
                <a:solidFill>
                  <a:schemeClr val="tx1"/>
                </a:solidFill>
                <a:effectLst/>
                <a:latin typeface="+mn-lt"/>
                <a:ea typeface="+mn-ea"/>
                <a:cs typeface="+mn-cs"/>
              </a:rPr>
              <a:t>-port-id&gt;</a:t>
            </a:r>
          </a:p>
          <a:p>
            <a:endParaRPr lang="zh-CN" altLang="en-US" dirty="0"/>
          </a:p>
        </p:txBody>
      </p:sp>
      <p:sp>
        <p:nvSpPr>
          <p:cNvPr id="4" name="灯片编号占位符 3"/>
          <p:cNvSpPr>
            <a:spLocks noGrp="1"/>
          </p:cNvSpPr>
          <p:nvPr>
            <p:ph type="sldNum" sz="quarter" idx="10"/>
          </p:nvPr>
        </p:nvSpPr>
        <p:spPr/>
        <p:txBody>
          <a:bodyPr/>
          <a:lstStyle/>
          <a:p>
            <a:fld id="{A397719C-F273-4FF8-AEE4-6CFA60F0382A}" type="slidenum">
              <a:rPr lang="zh-CN" altLang="en-US" smtClean="0"/>
              <a:t>13</a:t>
            </a:fld>
            <a:endParaRPr lang="zh-CN" altLang="en-US"/>
          </a:p>
        </p:txBody>
      </p:sp>
    </p:spTree>
    <p:extLst>
      <p:ext uri="{BB962C8B-B14F-4D97-AF65-F5344CB8AC3E}">
        <p14:creationId xmlns:p14="http://schemas.microsoft.com/office/powerpoint/2010/main" val="104756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3886201"/>
            <a:ext cx="6400800" cy="1752600"/>
          </a:xfrm>
        </p:spPr>
        <p:txBody>
          <a:bodyPr/>
          <a:lstStyle>
            <a:lvl1pPr marL="0" indent="0" algn="ctr">
              <a:buNone/>
              <a:defRPr>
                <a:solidFill>
                  <a:schemeClr val="tx1">
                    <a:tint val="75000"/>
                  </a:schemeClr>
                </a:solidFill>
              </a:defRPr>
            </a:lvl1pPr>
            <a:lvl2pPr marL="457150" indent="0" algn="ctr">
              <a:buNone/>
              <a:defRPr>
                <a:solidFill>
                  <a:schemeClr val="tx1">
                    <a:tint val="75000"/>
                  </a:schemeClr>
                </a:solidFill>
              </a:defRPr>
            </a:lvl2pPr>
            <a:lvl3pPr marL="914301" indent="0" algn="ctr">
              <a:buNone/>
              <a:defRPr>
                <a:solidFill>
                  <a:schemeClr val="tx1">
                    <a:tint val="75000"/>
                  </a:schemeClr>
                </a:solidFill>
              </a:defRPr>
            </a:lvl3pPr>
            <a:lvl4pPr marL="1371451" indent="0" algn="ctr">
              <a:buNone/>
              <a:defRPr>
                <a:solidFill>
                  <a:schemeClr val="tx1">
                    <a:tint val="75000"/>
                  </a:schemeClr>
                </a:solidFill>
              </a:defRPr>
            </a:lvl4pPr>
            <a:lvl5pPr marL="1828603" indent="0" algn="ctr">
              <a:buNone/>
              <a:defRPr>
                <a:solidFill>
                  <a:schemeClr val="tx1">
                    <a:tint val="75000"/>
                  </a:schemeClr>
                </a:solidFill>
              </a:defRPr>
            </a:lvl5pPr>
            <a:lvl6pPr marL="2285753" indent="0" algn="ctr">
              <a:buNone/>
              <a:defRPr>
                <a:solidFill>
                  <a:schemeClr val="tx1">
                    <a:tint val="75000"/>
                  </a:schemeClr>
                </a:solidFill>
              </a:defRPr>
            </a:lvl6pPr>
            <a:lvl7pPr marL="2742904" indent="0" algn="ctr">
              <a:buNone/>
              <a:defRPr>
                <a:solidFill>
                  <a:schemeClr val="tx1">
                    <a:tint val="75000"/>
                  </a:schemeClr>
                </a:solidFill>
              </a:defRPr>
            </a:lvl7pPr>
            <a:lvl8pPr marL="3200054" indent="0" algn="ctr">
              <a:buNone/>
              <a:defRPr>
                <a:solidFill>
                  <a:schemeClr val="tx1">
                    <a:tint val="75000"/>
                  </a:schemeClr>
                </a:solidFill>
              </a:defRPr>
            </a:lvl8pPr>
            <a:lvl9pPr marL="365720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2"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pic>
        <p:nvPicPr>
          <p:cNvPr id="7" name="图片 6" descr="ppt模板-0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pic>
        <p:nvPicPr>
          <p:cNvPr id="7" name="图片 6" descr="ppt模板-02.jpg"/>
          <p:cNvPicPr>
            <a:picLocks noChangeAspect="1"/>
          </p:cNvPicPr>
          <p:nvPr/>
        </p:nvPicPr>
        <p:blipFill>
          <a:blip r:embed="rId2" cstate="print"/>
          <a:stretch>
            <a:fillRect/>
          </a:stretch>
        </p:blipFill>
        <p:spPr>
          <a:xfrm>
            <a:off x="0" y="0"/>
            <a:ext cx="9144000" cy="6858000"/>
          </a:xfrm>
          <a:prstGeom prst="rect">
            <a:avLst/>
          </a:prstGeom>
        </p:spPr>
      </p:pic>
      <p:sp>
        <p:nvSpPr>
          <p:cNvPr id="8" name="TextBox 7"/>
          <p:cNvSpPr txBox="1"/>
          <p:nvPr/>
        </p:nvSpPr>
        <p:spPr>
          <a:xfrm>
            <a:off x="8748466" y="6608415"/>
            <a:ext cx="395536" cy="276989"/>
          </a:xfrm>
          <a:prstGeom prst="rect">
            <a:avLst/>
          </a:prstGeom>
          <a:noFill/>
        </p:spPr>
        <p:txBody>
          <a:bodyPr wrap="square" lIns="91430" tIns="45715" rIns="91430" bIns="45715" rtlCol="0">
            <a:spAutoFit/>
          </a:bodyPr>
          <a:lstStyle/>
          <a:p>
            <a:pPr algn="r"/>
            <a:fld id="{24173ED6-4A69-4FA8-8A09-51FC87ACF5D8}" type="slidenum">
              <a:rPr lang="zh-CN" altLang="en-US" sz="1200" b="1" smtClean="0">
                <a:solidFill>
                  <a:prstClr val="black"/>
                </a:solidFill>
                <a:latin typeface="微软雅黑" pitchFamily="34" charset="-122"/>
                <a:ea typeface="微软雅黑" pitchFamily="34" charset="-122"/>
              </a:rPr>
              <a:pPr algn="r"/>
              <a:t>‹#›</a:t>
            </a:fld>
            <a:endParaRPr lang="zh-CN" altLang="en-US" sz="1200" b="1" dirty="0">
              <a:solidFill>
                <a:prstClr val="black"/>
              </a:solidFill>
              <a:latin typeface="微软雅黑" pitchFamily="34" charset="-122"/>
              <a:ea typeface="微软雅黑" pitchFamily="34" charset="-122"/>
            </a:endParaRPr>
          </a:p>
        </p:txBody>
      </p:sp>
      <p:sp>
        <p:nvSpPr>
          <p:cNvPr id="4" name="标题 1"/>
          <p:cNvSpPr>
            <a:spLocks noGrp="1"/>
          </p:cNvSpPr>
          <p:nvPr>
            <p:ph type="title"/>
          </p:nvPr>
        </p:nvSpPr>
        <p:spPr>
          <a:xfrm>
            <a:off x="107510" y="68375"/>
            <a:ext cx="7886700" cy="504056"/>
          </a:xfrm>
          <a:prstGeom prst="rect">
            <a:avLst/>
          </a:prstGeom>
        </p:spPr>
        <p:txBody>
          <a:bodyPr/>
          <a:lstStyle>
            <a:lvl1pPr algn="l">
              <a:defRPr sz="2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pic>
        <p:nvPicPr>
          <p:cNvPr id="7" name="图片 6" descr="ppt模板-03.jpg"/>
          <p:cNvPicPr>
            <a:picLocks noChangeAspect="1"/>
          </p:cNvPicPr>
          <p:nvPr/>
        </p:nvPicPr>
        <p:blipFill>
          <a:blip r:embed="rId2" cstate="print"/>
          <a:stretch>
            <a:fillRect/>
          </a:stretch>
        </p:blipFill>
        <p:spPr>
          <a:xfrm>
            <a:off x="0" y="0"/>
            <a:ext cx="9144000" cy="6858000"/>
          </a:xfrm>
          <a:prstGeom prst="rect">
            <a:avLst/>
          </a:prstGeom>
        </p:spPr>
      </p:pic>
    </p:spTree>
    <p:extLst>
      <p:ext uri="{BB962C8B-B14F-4D97-AF65-F5344CB8AC3E}">
        <p14:creationId xmlns:p14="http://schemas.microsoft.com/office/powerpoint/2010/main" val="2957690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5302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50" indent="0">
              <a:buNone/>
              <a:defRPr sz="1800">
                <a:solidFill>
                  <a:schemeClr val="tx1">
                    <a:tint val="75000"/>
                  </a:schemeClr>
                </a:solidFill>
              </a:defRPr>
            </a:lvl2pPr>
            <a:lvl3pPr marL="914301" indent="0">
              <a:buNone/>
              <a:defRPr sz="1600">
                <a:solidFill>
                  <a:schemeClr val="tx1">
                    <a:tint val="75000"/>
                  </a:schemeClr>
                </a:solidFill>
              </a:defRPr>
            </a:lvl3pPr>
            <a:lvl4pPr marL="1371451" indent="0">
              <a:buNone/>
              <a:defRPr sz="1400">
                <a:solidFill>
                  <a:schemeClr val="tx1">
                    <a:tint val="75000"/>
                  </a:schemeClr>
                </a:solidFill>
              </a:defRPr>
            </a:lvl4pPr>
            <a:lvl5pPr marL="1828603" indent="0">
              <a:buNone/>
              <a:defRPr sz="1400">
                <a:solidFill>
                  <a:schemeClr val="tx1">
                    <a:tint val="75000"/>
                  </a:schemeClr>
                </a:solidFill>
              </a:defRPr>
            </a:lvl5pPr>
            <a:lvl6pPr marL="2285753" indent="0">
              <a:buNone/>
              <a:defRPr sz="1400">
                <a:solidFill>
                  <a:schemeClr val="tx1">
                    <a:tint val="75000"/>
                  </a:schemeClr>
                </a:solidFill>
              </a:defRPr>
            </a:lvl6pPr>
            <a:lvl7pPr marL="2742904" indent="0">
              <a:buNone/>
              <a:defRPr sz="1400">
                <a:solidFill>
                  <a:schemeClr val="tx1">
                    <a:tint val="75000"/>
                  </a:schemeClr>
                </a:solidFill>
              </a:defRPr>
            </a:lvl7pPr>
            <a:lvl8pPr marL="3200054" indent="0">
              <a:buNone/>
              <a:defRPr sz="1400">
                <a:solidFill>
                  <a:schemeClr val="tx1">
                    <a:tint val="75000"/>
                  </a:schemeClr>
                </a:solidFill>
              </a:defRPr>
            </a:lvl8pPr>
            <a:lvl9pPr marL="3657205"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4"/>
            <a:ext cx="4040188" cy="639762"/>
          </a:xfrm>
        </p:spPr>
        <p:txBody>
          <a:bodyPr anchor="b"/>
          <a:lstStyle>
            <a:lvl1pPr marL="0" indent="0">
              <a:buNone/>
              <a:defRPr sz="2400" b="1"/>
            </a:lvl1pPr>
            <a:lvl2pPr marL="457150" indent="0">
              <a:buNone/>
              <a:defRPr sz="2000" b="1"/>
            </a:lvl2pPr>
            <a:lvl3pPr marL="914301" indent="0">
              <a:buNone/>
              <a:defRPr sz="1800" b="1"/>
            </a:lvl3pPr>
            <a:lvl4pPr marL="1371451" indent="0">
              <a:buNone/>
              <a:defRPr sz="1600" b="1"/>
            </a:lvl4pPr>
            <a:lvl5pPr marL="1828603" indent="0">
              <a:buNone/>
              <a:defRPr sz="1600" b="1"/>
            </a:lvl5pPr>
            <a:lvl6pPr marL="2285753" indent="0">
              <a:buNone/>
              <a:defRPr sz="1600" b="1"/>
            </a:lvl6pPr>
            <a:lvl7pPr marL="2742904" indent="0">
              <a:buNone/>
              <a:defRPr sz="1600" b="1"/>
            </a:lvl7pPr>
            <a:lvl8pPr marL="3200054" indent="0">
              <a:buNone/>
              <a:defRPr sz="1600" b="1"/>
            </a:lvl8pPr>
            <a:lvl9pPr marL="3657205"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4"/>
            <a:ext cx="4041775" cy="639762"/>
          </a:xfrm>
        </p:spPr>
        <p:txBody>
          <a:bodyPr anchor="b"/>
          <a:lstStyle>
            <a:lvl1pPr marL="0" indent="0">
              <a:buNone/>
              <a:defRPr sz="2400" b="1"/>
            </a:lvl1pPr>
            <a:lvl2pPr marL="457150" indent="0">
              <a:buNone/>
              <a:defRPr sz="2000" b="1"/>
            </a:lvl2pPr>
            <a:lvl3pPr marL="914301" indent="0">
              <a:buNone/>
              <a:defRPr sz="1800" b="1"/>
            </a:lvl3pPr>
            <a:lvl4pPr marL="1371451" indent="0">
              <a:buNone/>
              <a:defRPr sz="1600" b="1"/>
            </a:lvl4pPr>
            <a:lvl5pPr marL="1828603" indent="0">
              <a:buNone/>
              <a:defRPr sz="1600" b="1"/>
            </a:lvl5pPr>
            <a:lvl6pPr marL="2285753" indent="0">
              <a:buNone/>
              <a:defRPr sz="1600" b="1"/>
            </a:lvl6pPr>
            <a:lvl7pPr marL="2742904" indent="0">
              <a:buNone/>
              <a:defRPr sz="1600" b="1"/>
            </a:lvl7pPr>
            <a:lvl8pPr marL="3200054" indent="0">
              <a:buNone/>
              <a:defRPr sz="1600" b="1"/>
            </a:lvl8pPr>
            <a:lvl9pPr marL="3657205"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2"/>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2"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1"/>
            <a:ext cx="3008313" cy="4691063"/>
          </a:xfrm>
        </p:spPr>
        <p:txBody>
          <a:bodyPr/>
          <a:lstStyle>
            <a:lvl1pPr marL="0" indent="0">
              <a:buNone/>
              <a:defRPr sz="1400"/>
            </a:lvl1pPr>
            <a:lvl2pPr marL="457150" indent="0">
              <a:buNone/>
              <a:defRPr sz="1200"/>
            </a:lvl2pPr>
            <a:lvl3pPr marL="914301" indent="0">
              <a:buNone/>
              <a:defRPr sz="1000"/>
            </a:lvl3pPr>
            <a:lvl4pPr marL="1371451" indent="0">
              <a:buNone/>
              <a:defRPr sz="900"/>
            </a:lvl4pPr>
            <a:lvl5pPr marL="1828603" indent="0">
              <a:buNone/>
              <a:defRPr sz="900"/>
            </a:lvl5pPr>
            <a:lvl6pPr marL="2285753" indent="0">
              <a:buNone/>
              <a:defRPr sz="900"/>
            </a:lvl6pPr>
            <a:lvl7pPr marL="2742904" indent="0">
              <a:buNone/>
              <a:defRPr sz="900"/>
            </a:lvl7pPr>
            <a:lvl8pPr marL="3200054" indent="0">
              <a:buNone/>
              <a:defRPr sz="900"/>
            </a:lvl8pPr>
            <a:lvl9pPr marL="3657205"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2"/>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6"/>
            <a:ext cx="5486400" cy="4114800"/>
          </a:xfrm>
        </p:spPr>
        <p:txBody>
          <a:bodyPr/>
          <a:lstStyle>
            <a:lvl1pPr marL="0" indent="0">
              <a:buNone/>
              <a:defRPr sz="3200"/>
            </a:lvl1pPr>
            <a:lvl2pPr marL="457150" indent="0">
              <a:buNone/>
              <a:defRPr sz="2800"/>
            </a:lvl2pPr>
            <a:lvl3pPr marL="914301" indent="0">
              <a:buNone/>
              <a:defRPr sz="2400"/>
            </a:lvl3pPr>
            <a:lvl4pPr marL="1371451" indent="0">
              <a:buNone/>
              <a:defRPr sz="2000"/>
            </a:lvl4pPr>
            <a:lvl5pPr marL="1828603" indent="0">
              <a:buNone/>
              <a:defRPr sz="2000"/>
            </a:lvl5pPr>
            <a:lvl6pPr marL="2285753" indent="0">
              <a:buNone/>
              <a:defRPr sz="2000"/>
            </a:lvl6pPr>
            <a:lvl7pPr marL="2742904" indent="0">
              <a:buNone/>
              <a:defRPr sz="2000"/>
            </a:lvl7pPr>
            <a:lvl8pPr marL="3200054" indent="0">
              <a:buNone/>
              <a:defRPr sz="2000"/>
            </a:lvl8pPr>
            <a:lvl9pPr marL="3657205"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50" indent="0">
              <a:buNone/>
              <a:defRPr sz="1200"/>
            </a:lvl2pPr>
            <a:lvl3pPr marL="914301" indent="0">
              <a:buNone/>
              <a:defRPr sz="1000"/>
            </a:lvl3pPr>
            <a:lvl4pPr marL="1371451" indent="0">
              <a:buNone/>
              <a:defRPr sz="900"/>
            </a:lvl4pPr>
            <a:lvl5pPr marL="1828603" indent="0">
              <a:buNone/>
              <a:defRPr sz="900"/>
            </a:lvl5pPr>
            <a:lvl6pPr marL="2285753" indent="0">
              <a:buNone/>
              <a:defRPr sz="900"/>
            </a:lvl6pPr>
            <a:lvl7pPr marL="2742904" indent="0">
              <a:buNone/>
              <a:defRPr sz="900"/>
            </a:lvl7pPr>
            <a:lvl8pPr marL="3200054" indent="0">
              <a:buNone/>
              <a:defRPr sz="900"/>
            </a:lvl8pPr>
            <a:lvl9pPr marL="3657205"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74640"/>
            <a:ext cx="8229600" cy="1143000"/>
          </a:xfrm>
          <a:prstGeom prst="rect">
            <a:avLst/>
          </a:prstGeom>
        </p:spPr>
        <p:txBody>
          <a:bodyPr vert="horz" lIns="91430" tIns="45715" rIns="91430" bIns="4571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600201"/>
            <a:ext cx="8229600" cy="4525963"/>
          </a:xfrm>
          <a:prstGeom prst="rect">
            <a:avLst/>
          </a:prstGeom>
        </p:spPr>
        <p:txBody>
          <a:bodyPr vert="horz" lIns="91430" tIns="45715" rIns="91430" bIns="45715"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30" tIns="45715" rIns="91430" bIns="45715" rtlCol="0" anchor="ctr"/>
          <a:lstStyle>
            <a:lvl1pPr algn="l">
              <a:defRPr sz="1200">
                <a:solidFill>
                  <a:schemeClr val="tx1">
                    <a:tint val="75000"/>
                  </a:schemeClr>
                </a:solidFill>
              </a:defRPr>
            </a:lvl1pPr>
          </a:lstStyle>
          <a:p>
            <a:fld id="{530820CF-B880-4189-942D-D702A7CBA730}" type="datetimeFigureOut">
              <a:rPr lang="zh-CN" altLang="en-US" smtClean="0"/>
              <a:t>2018/6/13</a:t>
            </a:fld>
            <a:endParaRPr lang="zh-CN" altLang="en-US"/>
          </a:p>
        </p:txBody>
      </p:sp>
      <p:sp>
        <p:nvSpPr>
          <p:cNvPr id="5" name="页脚占位符 4"/>
          <p:cNvSpPr>
            <a:spLocks noGrp="1"/>
          </p:cNvSpPr>
          <p:nvPr>
            <p:ph type="ftr" sz="quarter" idx="3"/>
          </p:nvPr>
        </p:nvSpPr>
        <p:spPr>
          <a:xfrm>
            <a:off x="3124201" y="6356352"/>
            <a:ext cx="2895600" cy="365125"/>
          </a:xfrm>
          <a:prstGeom prst="rect">
            <a:avLst/>
          </a:prstGeom>
        </p:spPr>
        <p:txBody>
          <a:bodyPr vert="horz" lIns="91430" tIns="45715" rIns="91430" bIns="4571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30" tIns="45715" rIns="91430" bIns="45715"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Lst>
  <p:txStyles>
    <p:titleStyle>
      <a:lvl1pPr algn="ctr" defTabSz="914301" rtl="0" eaLnBrk="1" latinLnBrk="0" hangingPunct="1">
        <a:spcBef>
          <a:spcPct val="0"/>
        </a:spcBef>
        <a:buNone/>
        <a:defRPr sz="4400" kern="1200">
          <a:solidFill>
            <a:schemeClr val="tx1"/>
          </a:solidFill>
          <a:latin typeface="+mj-lt"/>
          <a:ea typeface="+mj-ea"/>
          <a:cs typeface="+mj-cs"/>
        </a:defRPr>
      </a:lvl1pPr>
    </p:titleStyle>
    <p:bodyStyle>
      <a:lvl1pPr marL="342863" indent="-342863" algn="l" defTabSz="91430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70" indent="-285719" algn="l" defTabSz="91430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7" indent="-228576" algn="l" defTabSz="91430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27"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78"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28"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79"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30"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81"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01" rtl="0" eaLnBrk="1" latinLnBrk="0" hangingPunct="1">
        <a:defRPr sz="1800" kern="1200">
          <a:solidFill>
            <a:schemeClr val="tx1"/>
          </a:solidFill>
          <a:latin typeface="+mn-lt"/>
          <a:ea typeface="+mn-ea"/>
          <a:cs typeface="+mn-cs"/>
        </a:defRPr>
      </a:lvl1pPr>
      <a:lvl2pPr marL="457150" algn="l" defTabSz="914301" rtl="0" eaLnBrk="1" latinLnBrk="0" hangingPunct="1">
        <a:defRPr sz="1800" kern="1200">
          <a:solidFill>
            <a:schemeClr val="tx1"/>
          </a:solidFill>
          <a:latin typeface="+mn-lt"/>
          <a:ea typeface="+mn-ea"/>
          <a:cs typeface="+mn-cs"/>
        </a:defRPr>
      </a:lvl2pPr>
      <a:lvl3pPr marL="914301" algn="l" defTabSz="914301" rtl="0" eaLnBrk="1" latinLnBrk="0" hangingPunct="1">
        <a:defRPr sz="1800" kern="1200">
          <a:solidFill>
            <a:schemeClr val="tx1"/>
          </a:solidFill>
          <a:latin typeface="+mn-lt"/>
          <a:ea typeface="+mn-ea"/>
          <a:cs typeface="+mn-cs"/>
        </a:defRPr>
      </a:lvl3pPr>
      <a:lvl4pPr marL="1371451" algn="l" defTabSz="914301" rtl="0" eaLnBrk="1" latinLnBrk="0" hangingPunct="1">
        <a:defRPr sz="1800" kern="1200">
          <a:solidFill>
            <a:schemeClr val="tx1"/>
          </a:solidFill>
          <a:latin typeface="+mn-lt"/>
          <a:ea typeface="+mn-ea"/>
          <a:cs typeface="+mn-cs"/>
        </a:defRPr>
      </a:lvl4pPr>
      <a:lvl5pPr marL="1828603" algn="l" defTabSz="914301" rtl="0" eaLnBrk="1" latinLnBrk="0" hangingPunct="1">
        <a:defRPr sz="1800" kern="1200">
          <a:solidFill>
            <a:schemeClr val="tx1"/>
          </a:solidFill>
          <a:latin typeface="+mn-lt"/>
          <a:ea typeface="+mn-ea"/>
          <a:cs typeface="+mn-cs"/>
        </a:defRPr>
      </a:lvl5pPr>
      <a:lvl6pPr marL="2285753" algn="l" defTabSz="914301" rtl="0" eaLnBrk="1" latinLnBrk="0" hangingPunct="1">
        <a:defRPr sz="1800" kern="1200">
          <a:solidFill>
            <a:schemeClr val="tx1"/>
          </a:solidFill>
          <a:latin typeface="+mn-lt"/>
          <a:ea typeface="+mn-ea"/>
          <a:cs typeface="+mn-cs"/>
        </a:defRPr>
      </a:lvl6pPr>
      <a:lvl7pPr marL="2742904" algn="l" defTabSz="914301" rtl="0" eaLnBrk="1" latinLnBrk="0" hangingPunct="1">
        <a:defRPr sz="1800" kern="1200">
          <a:solidFill>
            <a:schemeClr val="tx1"/>
          </a:solidFill>
          <a:latin typeface="+mn-lt"/>
          <a:ea typeface="+mn-ea"/>
          <a:cs typeface="+mn-cs"/>
        </a:defRPr>
      </a:lvl7pPr>
      <a:lvl8pPr marL="3200054" algn="l" defTabSz="914301" rtl="0" eaLnBrk="1" latinLnBrk="0" hangingPunct="1">
        <a:defRPr sz="1800" kern="1200">
          <a:solidFill>
            <a:schemeClr val="tx1"/>
          </a:solidFill>
          <a:latin typeface="+mn-lt"/>
          <a:ea typeface="+mn-ea"/>
          <a:cs typeface="+mn-cs"/>
        </a:defRPr>
      </a:lvl8pPr>
      <a:lvl9pPr marL="3657205" algn="l" defTabSz="91430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85801" y="2130426"/>
            <a:ext cx="7772400" cy="1470025"/>
          </a:xfrm>
          <a:prstGeom prst="rect">
            <a:avLst/>
          </a:prstGeom>
        </p:spPr>
        <p:txBody>
          <a:bodyPr>
            <a:normAutofit/>
          </a:bodyPr>
          <a:lstStyle>
            <a:lvl1pPr algn="ctr" defTabSz="914301" rtl="0" eaLnBrk="1" latinLnBrk="0" hangingPunct="1">
              <a:spcBef>
                <a:spcPct val="0"/>
              </a:spcBef>
              <a:buNone/>
              <a:defRPr sz="4400" kern="1200">
                <a:solidFill>
                  <a:schemeClr val="tx1"/>
                </a:solidFill>
                <a:latin typeface="+mj-lt"/>
                <a:ea typeface="+mj-ea"/>
                <a:cs typeface="+mj-cs"/>
              </a:defRPr>
            </a:lvl1pPr>
          </a:lstStyle>
          <a:p>
            <a:r>
              <a:rPr lang="en-US" altLang="zh-CN" dirty="0" smtClean="0"/>
              <a:t>Neutron</a:t>
            </a:r>
            <a:r>
              <a:rPr lang="zh-CN" altLang="en-US" dirty="0" smtClean="0"/>
              <a:t>网络基础</a:t>
            </a:r>
            <a:endParaRPr lang="zh-CN" altLang="en-US" dirty="0"/>
          </a:p>
        </p:txBody>
      </p:sp>
      <p:sp>
        <p:nvSpPr>
          <p:cNvPr id="4" name="副标题 2"/>
          <p:cNvSpPr txBox="1">
            <a:spLocks/>
          </p:cNvSpPr>
          <p:nvPr/>
        </p:nvSpPr>
        <p:spPr>
          <a:xfrm>
            <a:off x="1371601" y="3886201"/>
            <a:ext cx="6400800" cy="1752600"/>
          </a:xfrm>
          <a:prstGeom prst="rect">
            <a:avLst/>
          </a:prstGeom>
        </p:spPr>
        <p:txBody>
          <a:bodyPr>
            <a:normAutofit/>
          </a:bodyPr>
          <a:lstStyle>
            <a:lvl1pPr marL="342863" indent="-342863" algn="l" defTabSz="91430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70" indent="-285719" algn="l" defTabSz="91430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7" indent="-228576" algn="l" defTabSz="91430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27"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78"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28"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79"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30"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81" indent="-228576" algn="l" defTabSz="91430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zh-CN" dirty="0" smtClean="0"/>
              <a:t>2018.05.21</a:t>
            </a:r>
            <a:endParaRPr lang="zh-CN" altLang="en-US" dirty="0"/>
          </a:p>
        </p:txBody>
      </p:sp>
    </p:spTree>
    <p:extLst>
      <p:ext uri="{BB962C8B-B14F-4D97-AF65-F5344CB8AC3E}">
        <p14:creationId xmlns:p14="http://schemas.microsoft.com/office/powerpoint/2010/main" val="3248858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en-US" altLang="zh-CN" dirty="0" smtClean="0"/>
              <a:t>SDN</a:t>
            </a:r>
            <a:r>
              <a:rPr lang="zh-CN" altLang="en-US" dirty="0" smtClean="0"/>
              <a:t>之</a:t>
            </a:r>
            <a:r>
              <a:rPr lang="en-US" altLang="zh-CN" dirty="0" err="1" smtClean="0"/>
              <a:t>OpenFlow</a:t>
            </a:r>
            <a:r>
              <a:rPr lang="zh-CN" altLang="en-US" dirty="0" smtClean="0"/>
              <a:t>（</a:t>
            </a:r>
            <a:r>
              <a:rPr lang="en-US" altLang="zh-CN" dirty="0" smtClean="0"/>
              <a:t>2/3</a:t>
            </a:r>
            <a:r>
              <a:rPr lang="zh-CN" altLang="en-US" dirty="0" smtClean="0"/>
              <a:t>）</a:t>
            </a:r>
            <a:endParaRPr lang="zh-CN" altLang="en-US" dirty="0"/>
          </a:p>
        </p:txBody>
      </p:sp>
      <p:sp>
        <p:nvSpPr>
          <p:cNvPr id="3" name="矩形 2"/>
          <p:cNvSpPr/>
          <p:nvPr/>
        </p:nvSpPr>
        <p:spPr>
          <a:xfrm>
            <a:off x="126975" y="1434592"/>
            <a:ext cx="4572000" cy="1200329"/>
          </a:xfrm>
          <a:prstGeom prst="rect">
            <a:avLst/>
          </a:prstGeom>
        </p:spPr>
        <p:txBody>
          <a:bodyPr>
            <a:spAutoFit/>
          </a:bodyPr>
          <a:lstStyle/>
          <a:p>
            <a:r>
              <a:rPr lang="zh-CN" altLang="en-US" dirty="0"/>
              <a:t>传统交换机能通过自主学习建立转发表，然后根据转发表转发。</a:t>
            </a:r>
            <a:r>
              <a:rPr lang="zh-CN" altLang="en-US" dirty="0" smtClean="0"/>
              <a:t>但 </a:t>
            </a:r>
            <a:r>
              <a:rPr lang="en-US" altLang="zh-CN" dirty="0" err="1"/>
              <a:t>OpenFlow</a:t>
            </a:r>
            <a:r>
              <a:rPr lang="en-US" altLang="zh-CN" dirty="0"/>
              <a:t> </a:t>
            </a:r>
            <a:r>
              <a:rPr lang="zh-CN" altLang="en-US" dirty="0" smtClean="0"/>
              <a:t>交换机数据帧的转发，需要通过 </a:t>
            </a:r>
            <a:r>
              <a:rPr lang="en-US" altLang="zh-CN" dirty="0" err="1"/>
              <a:t>OpenFlow</a:t>
            </a:r>
            <a:r>
              <a:rPr lang="en-US" altLang="zh-CN" dirty="0"/>
              <a:t> </a:t>
            </a:r>
            <a:r>
              <a:rPr lang="zh-CN" altLang="en-US" dirty="0" smtClean="0"/>
              <a:t>控制器下发。</a:t>
            </a:r>
            <a:r>
              <a:rPr lang="zh-CN" altLang="en-US" dirty="0"/>
              <a:t>控制器</a:t>
            </a:r>
            <a:r>
              <a:rPr lang="zh-CN" altLang="en-US" dirty="0" smtClean="0"/>
              <a:t>通过算法</a:t>
            </a:r>
            <a:r>
              <a:rPr lang="zh-CN" altLang="en-US" dirty="0"/>
              <a:t>告诉它往哪个端口</a:t>
            </a:r>
            <a:r>
              <a:rPr lang="zh-CN" altLang="en-US" dirty="0" smtClean="0"/>
              <a:t>转发</a:t>
            </a:r>
            <a:r>
              <a:rPr lang="zh-CN" altLang="en-US" dirty="0"/>
              <a:t>。</a:t>
            </a:r>
          </a:p>
        </p:txBody>
      </p:sp>
      <p:sp>
        <p:nvSpPr>
          <p:cNvPr id="4" name="TextBox 3"/>
          <p:cNvSpPr txBox="1"/>
          <p:nvPr/>
        </p:nvSpPr>
        <p:spPr>
          <a:xfrm>
            <a:off x="1858978" y="884714"/>
            <a:ext cx="1107996"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工作原理</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06" y="3284984"/>
            <a:ext cx="4572000" cy="3573016"/>
          </a:xfrm>
          <a:prstGeom prst="rect">
            <a:avLst/>
          </a:prstGeom>
          <a:ln>
            <a:solidFill>
              <a:schemeClr val="tx2">
                <a:lumMod val="60000"/>
                <a:lumOff val="40000"/>
              </a:schemeClr>
            </a:solidFill>
          </a:ln>
          <a:effectLst>
            <a:innerShdw blurRad="63500" dist="50800" dir="13500000">
              <a:prstClr val="black">
                <a:alpha val="50000"/>
              </a:prstClr>
            </a:innerShdw>
          </a:effectLst>
        </p:spPr>
      </p:pic>
      <p:sp>
        <p:nvSpPr>
          <p:cNvPr id="6" name="矩形 5"/>
          <p:cNvSpPr/>
          <p:nvPr/>
        </p:nvSpPr>
        <p:spPr>
          <a:xfrm>
            <a:off x="5301308" y="884714"/>
            <a:ext cx="3240360"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smtClean="0">
                <a:solidFill>
                  <a:schemeClr val="dk1"/>
                </a:solidFill>
              </a:rPr>
              <a:t>OpenFlow</a:t>
            </a:r>
            <a:r>
              <a:rPr lang="zh-CN" altLang="en-US" dirty="0" smtClean="0">
                <a:solidFill>
                  <a:schemeClr val="dk1"/>
                </a:solidFill>
              </a:rPr>
              <a:t> </a:t>
            </a:r>
            <a:r>
              <a:rPr lang="en-US" altLang="zh-CN" dirty="0" smtClean="0">
                <a:solidFill>
                  <a:schemeClr val="dk1"/>
                </a:solidFill>
              </a:rPr>
              <a:t>L2</a:t>
            </a:r>
            <a:r>
              <a:rPr lang="zh-CN" altLang="en-US" dirty="0">
                <a:solidFill>
                  <a:schemeClr val="dk1"/>
                </a:solidFill>
              </a:rPr>
              <a:t>－</a:t>
            </a:r>
            <a:r>
              <a:rPr lang="en-US" altLang="zh-CN" dirty="0">
                <a:solidFill>
                  <a:schemeClr val="dk1"/>
                </a:solidFill>
              </a:rPr>
              <a:t>L4 </a:t>
            </a:r>
            <a:r>
              <a:rPr lang="zh-CN" altLang="en-US" dirty="0">
                <a:solidFill>
                  <a:schemeClr val="dk1"/>
                </a:solidFill>
              </a:rPr>
              <a:t>层的转发项</a:t>
            </a:r>
          </a:p>
        </p:txBody>
      </p:sp>
      <p:sp>
        <p:nvSpPr>
          <p:cNvPr id="7" name="矩形 6"/>
          <p:cNvSpPr/>
          <p:nvPr/>
        </p:nvSpPr>
        <p:spPr>
          <a:xfrm>
            <a:off x="4698976" y="1434593"/>
            <a:ext cx="4445024" cy="1477328"/>
          </a:xfrm>
          <a:prstGeom prst="rect">
            <a:avLst/>
          </a:prstGeom>
        </p:spPr>
        <p:txBody>
          <a:bodyPr wrap="square">
            <a:spAutoFit/>
          </a:bodyPr>
          <a:lstStyle/>
          <a:p>
            <a:pPr marL="285750" indent="-285750" fontAlgn="base">
              <a:buFont typeface="Arial" pitchFamily="34" charset="0"/>
              <a:buChar char="•"/>
            </a:pPr>
            <a:r>
              <a:rPr lang="en-US" altLang="zh-CN" dirty="0"/>
              <a:t>L2 </a:t>
            </a:r>
            <a:r>
              <a:rPr lang="zh-CN" altLang="en-US" dirty="0"/>
              <a:t>层的 </a:t>
            </a:r>
            <a:r>
              <a:rPr lang="en-US" altLang="zh-CN" dirty="0"/>
              <a:t>MAC</a:t>
            </a:r>
            <a:r>
              <a:rPr lang="zh-CN" altLang="en-US" dirty="0"/>
              <a:t>、</a:t>
            </a:r>
            <a:r>
              <a:rPr lang="en-US" altLang="zh-CN" dirty="0"/>
              <a:t>VLAN </a:t>
            </a:r>
            <a:r>
              <a:rPr lang="zh-CN" altLang="en-US" dirty="0"/>
              <a:t>等</a:t>
            </a:r>
          </a:p>
          <a:p>
            <a:pPr marL="285750" indent="-285750" fontAlgn="base">
              <a:buFont typeface="Arial" pitchFamily="34" charset="0"/>
              <a:buChar char="•"/>
            </a:pPr>
            <a:r>
              <a:rPr lang="en-US" altLang="zh-CN" dirty="0"/>
              <a:t>L3 </a:t>
            </a:r>
            <a:r>
              <a:rPr lang="zh-CN" altLang="en-US" dirty="0"/>
              <a:t>层的 </a:t>
            </a:r>
            <a:r>
              <a:rPr lang="en-US" altLang="zh-CN" dirty="0"/>
              <a:t>source </a:t>
            </a:r>
            <a:r>
              <a:rPr lang="en-US" altLang="zh-CN" dirty="0" err="1"/>
              <a:t>ip</a:t>
            </a:r>
            <a:r>
              <a:rPr lang="en-US" altLang="zh-CN" dirty="0"/>
              <a:t>, </a:t>
            </a:r>
            <a:r>
              <a:rPr lang="en-US" altLang="zh-CN" dirty="0" err="1"/>
              <a:t>dest</a:t>
            </a:r>
            <a:r>
              <a:rPr lang="en-US" altLang="zh-CN" dirty="0"/>
              <a:t> </a:t>
            </a:r>
            <a:r>
              <a:rPr lang="en-US" altLang="zh-CN" dirty="0" err="1"/>
              <a:t>ip</a:t>
            </a:r>
            <a:endParaRPr lang="en-US" altLang="zh-CN" dirty="0"/>
          </a:p>
          <a:p>
            <a:pPr marL="285750" indent="-285750" fontAlgn="base">
              <a:buFont typeface="Arial" pitchFamily="34" charset="0"/>
              <a:buChar char="•"/>
            </a:pPr>
            <a:r>
              <a:rPr lang="en-US" altLang="zh-CN" dirty="0"/>
              <a:t>L4 </a:t>
            </a:r>
            <a:r>
              <a:rPr lang="zh-CN" altLang="en-US" dirty="0"/>
              <a:t>层的 </a:t>
            </a:r>
            <a:r>
              <a:rPr lang="en-US" altLang="zh-CN" dirty="0"/>
              <a:t>source port, </a:t>
            </a:r>
            <a:r>
              <a:rPr lang="en-US" altLang="zh-CN" dirty="0" err="1"/>
              <a:t>dest</a:t>
            </a:r>
            <a:r>
              <a:rPr lang="en-US" altLang="zh-CN" dirty="0"/>
              <a:t> port</a:t>
            </a:r>
          </a:p>
          <a:p>
            <a:pPr marL="285750" indent="-285750" fontAlgn="base">
              <a:buFont typeface="Arial" pitchFamily="34" charset="0"/>
              <a:buChar char="•"/>
            </a:pPr>
            <a:r>
              <a:rPr lang="zh-CN" altLang="en-US" dirty="0"/>
              <a:t>甚至有基于 </a:t>
            </a:r>
            <a:r>
              <a:rPr lang="en-US" altLang="zh-CN" dirty="0"/>
              <a:t>WAN </a:t>
            </a:r>
            <a:r>
              <a:rPr lang="zh-CN" altLang="en-US" dirty="0"/>
              <a:t>的动态路由的转发项，如 </a:t>
            </a:r>
            <a:r>
              <a:rPr lang="en-US" altLang="zh-CN" dirty="0"/>
              <a:t>BGP</a:t>
            </a:r>
            <a:r>
              <a:rPr lang="zh-CN" altLang="en-US" dirty="0"/>
              <a:t>、</a:t>
            </a:r>
            <a:r>
              <a:rPr lang="en-US" altLang="zh-CN" dirty="0"/>
              <a:t>MPLS </a:t>
            </a:r>
            <a:r>
              <a:rPr lang="zh-CN" altLang="en-US" dirty="0"/>
              <a:t>等</a:t>
            </a:r>
          </a:p>
        </p:txBody>
      </p:sp>
      <p:sp>
        <p:nvSpPr>
          <p:cNvPr id="8" name="矩形 7"/>
          <p:cNvSpPr/>
          <p:nvPr/>
        </p:nvSpPr>
        <p:spPr>
          <a:xfrm>
            <a:off x="1393580" y="2761328"/>
            <a:ext cx="1992853"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solidFill>
                  <a:schemeClr val="dk1"/>
                </a:solidFill>
              </a:rPr>
              <a:t>OpenFlow</a:t>
            </a:r>
            <a:r>
              <a:rPr lang="en-US" altLang="zh-CN" dirty="0">
                <a:solidFill>
                  <a:schemeClr val="dk1"/>
                </a:solidFill>
              </a:rPr>
              <a:t> </a:t>
            </a:r>
            <a:r>
              <a:rPr lang="zh-CN" altLang="en-US" dirty="0">
                <a:solidFill>
                  <a:schemeClr val="dk1"/>
                </a:solidFill>
              </a:rPr>
              <a:t>的结构</a:t>
            </a:r>
          </a:p>
        </p:txBody>
      </p:sp>
      <p:sp>
        <p:nvSpPr>
          <p:cNvPr id="9" name="矩形 8"/>
          <p:cNvSpPr/>
          <p:nvPr/>
        </p:nvSpPr>
        <p:spPr>
          <a:xfrm>
            <a:off x="5004046" y="3778830"/>
            <a:ext cx="4098945" cy="2585323"/>
          </a:xfrm>
          <a:prstGeom prst="rect">
            <a:avLst/>
          </a:prstGeom>
        </p:spPr>
        <p:txBody>
          <a:bodyPr wrap="square">
            <a:spAutoFit/>
          </a:bodyPr>
          <a:lstStyle/>
          <a:p>
            <a:r>
              <a:rPr lang="zh-CN" altLang="en-US" dirty="0" smtClean="0"/>
              <a:t>传统</a:t>
            </a:r>
            <a:r>
              <a:rPr lang="zh-CN" altLang="en-US" dirty="0"/>
              <a:t>的是存储包转发（数据到了 </a:t>
            </a:r>
            <a:r>
              <a:rPr lang="en-US" altLang="zh-CN" dirty="0"/>
              <a:t>L2 </a:t>
            </a:r>
            <a:r>
              <a:rPr lang="zh-CN" altLang="en-US" dirty="0"/>
              <a:t>层就解析出 </a:t>
            </a:r>
            <a:r>
              <a:rPr lang="en-US" altLang="zh-CN" dirty="0"/>
              <a:t>MAC </a:t>
            </a:r>
            <a:r>
              <a:rPr lang="zh-CN" altLang="en-US" dirty="0"/>
              <a:t>地址进行转发，到了 </a:t>
            </a:r>
            <a:r>
              <a:rPr lang="en-US" altLang="zh-CN" dirty="0"/>
              <a:t>L3 </a:t>
            </a:r>
            <a:r>
              <a:rPr lang="zh-CN" altLang="en-US" dirty="0"/>
              <a:t>层后就解析出 </a:t>
            </a:r>
            <a:r>
              <a:rPr lang="en-US" altLang="zh-CN" dirty="0"/>
              <a:t>IP </a:t>
            </a:r>
            <a:r>
              <a:rPr lang="zh-CN" altLang="en-US" dirty="0"/>
              <a:t>地址进行转发）。而 </a:t>
            </a:r>
            <a:r>
              <a:rPr lang="en-US" altLang="zh-CN" dirty="0" err="1"/>
              <a:t>OpenFlow</a:t>
            </a:r>
            <a:r>
              <a:rPr lang="en-US" altLang="zh-CN" dirty="0"/>
              <a:t> </a:t>
            </a:r>
            <a:r>
              <a:rPr lang="zh-CN" altLang="en-US" dirty="0"/>
              <a:t>则根据所谓的流进行转发。它将上面的 </a:t>
            </a:r>
            <a:r>
              <a:rPr lang="en-US" altLang="zh-CN" dirty="0"/>
              <a:t>MAC</a:t>
            </a:r>
            <a:r>
              <a:rPr lang="zh-CN" altLang="en-US" dirty="0"/>
              <a:t>、</a:t>
            </a:r>
            <a:r>
              <a:rPr lang="en-US" altLang="zh-CN" dirty="0"/>
              <a:t>VLAN, source </a:t>
            </a:r>
            <a:r>
              <a:rPr lang="en-US" altLang="zh-CN" dirty="0" err="1"/>
              <a:t>ip</a:t>
            </a:r>
            <a:r>
              <a:rPr lang="en-US" altLang="zh-CN" dirty="0"/>
              <a:t>, </a:t>
            </a:r>
            <a:r>
              <a:rPr lang="en-US" altLang="zh-CN" dirty="0" err="1"/>
              <a:t>dest</a:t>
            </a:r>
            <a:r>
              <a:rPr lang="en-US" altLang="zh-CN" dirty="0"/>
              <a:t> </a:t>
            </a:r>
            <a:r>
              <a:rPr lang="en-US" altLang="zh-CN" dirty="0" err="1"/>
              <a:t>ip</a:t>
            </a:r>
            <a:r>
              <a:rPr lang="en-US" altLang="zh-CN" dirty="0"/>
              <a:t>, source port, </a:t>
            </a:r>
            <a:r>
              <a:rPr lang="en-US" altLang="zh-CN" dirty="0" err="1"/>
              <a:t>dest</a:t>
            </a:r>
            <a:r>
              <a:rPr lang="en-US" altLang="zh-CN" dirty="0"/>
              <a:t> port </a:t>
            </a:r>
            <a:r>
              <a:rPr lang="zh-CN" altLang="en-US" dirty="0"/>
              <a:t>等视作平等的平面，直接通过某个高效的字符串匹配算法匹配到了后再做某些动作，如 </a:t>
            </a:r>
            <a:r>
              <a:rPr lang="en-US" altLang="zh-CN" dirty="0"/>
              <a:t>accept </a:t>
            </a:r>
            <a:r>
              <a:rPr lang="zh-CN" altLang="en-US" dirty="0"/>
              <a:t>或者 </a:t>
            </a:r>
            <a:r>
              <a:rPr lang="en-US" altLang="zh-CN" dirty="0"/>
              <a:t>drop </a:t>
            </a:r>
            <a:r>
              <a:rPr lang="zh-CN" altLang="en-US" dirty="0"/>
              <a:t>掉。</a:t>
            </a:r>
          </a:p>
        </p:txBody>
      </p:sp>
      <p:sp>
        <p:nvSpPr>
          <p:cNvPr id="11" name="矩形 10"/>
          <p:cNvSpPr/>
          <p:nvPr/>
        </p:nvSpPr>
        <p:spPr>
          <a:xfrm>
            <a:off x="5941675" y="3146239"/>
            <a:ext cx="2223686"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solidFill>
                  <a:schemeClr val="dk1"/>
                </a:solidFill>
              </a:rPr>
              <a:t>OpenFlow</a:t>
            </a:r>
            <a:r>
              <a:rPr lang="zh-CN" altLang="en-US" dirty="0">
                <a:solidFill>
                  <a:schemeClr val="dk1"/>
                </a:solidFill>
              </a:rPr>
              <a:t>转发过程</a:t>
            </a:r>
            <a:r>
              <a:rPr lang="en-US" altLang="zh-CN" dirty="0">
                <a:solidFill>
                  <a:schemeClr val="dk1"/>
                </a:solidFill>
              </a:rPr>
              <a:t> </a:t>
            </a:r>
            <a:endParaRPr lang="zh-CN" altLang="en-US" dirty="0">
              <a:solidFill>
                <a:schemeClr val="dk1"/>
              </a:solidFill>
            </a:endParaRPr>
          </a:p>
        </p:txBody>
      </p:sp>
    </p:spTree>
    <p:extLst>
      <p:ext uri="{BB962C8B-B14F-4D97-AF65-F5344CB8AC3E}">
        <p14:creationId xmlns:p14="http://schemas.microsoft.com/office/powerpoint/2010/main" val="1417134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之</a:t>
            </a:r>
            <a:r>
              <a:rPr lang="en-US" altLang="zh-CN" dirty="0" smtClean="0"/>
              <a:t>Dove/</a:t>
            </a:r>
            <a:r>
              <a:rPr lang="en-US" altLang="zh-CN" dirty="0" err="1" smtClean="0"/>
              <a:t>OpenDaylight</a:t>
            </a:r>
            <a:r>
              <a:rPr lang="en-US" altLang="zh-CN" dirty="0" smtClean="0"/>
              <a:t>(3/3)</a:t>
            </a:r>
            <a:endParaRPr lang="zh-CN" altLang="en-US" dirty="0"/>
          </a:p>
        </p:txBody>
      </p:sp>
      <p:sp>
        <p:nvSpPr>
          <p:cNvPr id="3" name="矩形 2"/>
          <p:cNvSpPr/>
          <p:nvPr/>
        </p:nvSpPr>
        <p:spPr>
          <a:xfrm>
            <a:off x="899592" y="1346222"/>
            <a:ext cx="7704856" cy="2862322"/>
          </a:xfrm>
          <a:prstGeom prst="rect">
            <a:avLst/>
          </a:prstGeom>
        </p:spPr>
        <p:txBody>
          <a:bodyPr wrap="square">
            <a:spAutoFit/>
          </a:bodyPr>
          <a:lstStyle/>
          <a:p>
            <a:pPr marL="285750" indent="-285750" fontAlgn="base">
              <a:buFont typeface="Arial" pitchFamily="34" charset="0"/>
              <a:buChar char="•"/>
            </a:pPr>
            <a:r>
              <a:rPr lang="en-US" altLang="zh-CN" dirty="0" smtClean="0"/>
              <a:t>SDN </a:t>
            </a:r>
            <a:r>
              <a:rPr lang="zh-CN" altLang="en-US" dirty="0"/>
              <a:t>需要对外提供北向 </a:t>
            </a:r>
            <a:r>
              <a:rPr lang="en-US" altLang="zh-CN" dirty="0"/>
              <a:t>API </a:t>
            </a:r>
            <a:r>
              <a:rPr lang="zh-CN" altLang="en-US" dirty="0"/>
              <a:t>供第三方调用</a:t>
            </a:r>
            <a:r>
              <a:rPr lang="zh-CN" altLang="en-US" dirty="0" smtClean="0"/>
              <a:t>。</a:t>
            </a:r>
            <a:endParaRPr lang="en-US" altLang="zh-CN" dirty="0" smtClean="0"/>
          </a:p>
          <a:p>
            <a:pPr fontAlgn="base"/>
            <a:endParaRPr lang="zh-CN" altLang="en-US" dirty="0"/>
          </a:p>
          <a:p>
            <a:pPr marL="285750" indent="-285750" fontAlgn="base">
              <a:buFont typeface="Arial" pitchFamily="34" charset="0"/>
              <a:buChar char="•"/>
            </a:pPr>
            <a:r>
              <a:rPr lang="zh-CN" altLang="en-US" dirty="0"/>
              <a:t>对于控制器与交换机之间的南向 </a:t>
            </a:r>
            <a:r>
              <a:rPr lang="en-US" altLang="zh-CN" dirty="0"/>
              <a:t>API </a:t>
            </a:r>
            <a:r>
              <a:rPr lang="zh-CN" altLang="en-US" dirty="0"/>
              <a:t>的通讯标准就是由 </a:t>
            </a:r>
            <a:r>
              <a:rPr lang="en-US" altLang="zh-CN" dirty="0" err="1"/>
              <a:t>google</a:t>
            </a:r>
            <a:r>
              <a:rPr lang="en-US" altLang="zh-CN" dirty="0"/>
              <a:t>, </a:t>
            </a:r>
            <a:r>
              <a:rPr lang="en-US" altLang="zh-CN" dirty="0" err="1"/>
              <a:t>facebook</a:t>
            </a:r>
            <a:r>
              <a:rPr lang="en-US" altLang="zh-CN" dirty="0"/>
              <a:t> </a:t>
            </a:r>
            <a:r>
              <a:rPr lang="zh-CN" altLang="en-US" dirty="0"/>
              <a:t>这些用户主导定制的 </a:t>
            </a:r>
            <a:r>
              <a:rPr lang="en-US" altLang="zh-CN" dirty="0" err="1"/>
              <a:t>OpenFlow</a:t>
            </a:r>
            <a:r>
              <a:rPr lang="en-US" altLang="zh-CN" dirty="0"/>
              <a:t> </a:t>
            </a:r>
            <a:r>
              <a:rPr lang="zh-CN" altLang="en-US" dirty="0"/>
              <a:t>协议</a:t>
            </a:r>
            <a:r>
              <a:rPr lang="zh-CN" altLang="en-US" dirty="0" smtClean="0"/>
              <a:t>。</a:t>
            </a:r>
            <a:endParaRPr lang="en-US" altLang="zh-CN" dirty="0" smtClean="0"/>
          </a:p>
          <a:p>
            <a:pPr fontAlgn="base"/>
            <a:endParaRPr lang="zh-CN" altLang="en-US" dirty="0"/>
          </a:p>
          <a:p>
            <a:pPr marL="285750" indent="-285750" fontAlgn="base">
              <a:buFont typeface="Arial" pitchFamily="34" charset="0"/>
              <a:buChar char="•"/>
            </a:pPr>
            <a:r>
              <a:rPr lang="zh-CN" altLang="en-US" dirty="0"/>
              <a:t>北向 </a:t>
            </a:r>
            <a:r>
              <a:rPr lang="en-US" altLang="zh-CN" dirty="0"/>
              <a:t>API </a:t>
            </a:r>
            <a:r>
              <a:rPr lang="zh-CN" altLang="en-US" dirty="0"/>
              <a:t>没有标准，南向 </a:t>
            </a:r>
            <a:r>
              <a:rPr lang="en-US" altLang="zh-CN" dirty="0"/>
              <a:t>API </a:t>
            </a:r>
            <a:r>
              <a:rPr lang="zh-CN" altLang="en-US" dirty="0"/>
              <a:t>也五花八门，将 </a:t>
            </a:r>
            <a:r>
              <a:rPr lang="en-US" altLang="zh-CN" dirty="0"/>
              <a:t>tenant </a:t>
            </a:r>
            <a:r>
              <a:rPr lang="zh-CN" altLang="en-US" dirty="0"/>
              <a:t>和 </a:t>
            </a:r>
            <a:r>
              <a:rPr lang="en-US" altLang="zh-CN" dirty="0"/>
              <a:t>VLAN </a:t>
            </a:r>
            <a:r>
              <a:rPr lang="zh-CN" altLang="en-US" dirty="0"/>
              <a:t>的概念做到 </a:t>
            </a:r>
            <a:r>
              <a:rPr lang="en-US" altLang="zh-CN" dirty="0"/>
              <a:t>SDN </a:t>
            </a:r>
            <a:r>
              <a:rPr lang="zh-CN" altLang="en-US" dirty="0"/>
              <a:t>里也没有标准（虽然有 </a:t>
            </a:r>
            <a:r>
              <a:rPr lang="en-US" altLang="zh-CN" dirty="0"/>
              <a:t>VMware </a:t>
            </a:r>
            <a:r>
              <a:rPr lang="zh-CN" altLang="en-US" dirty="0"/>
              <a:t>主导了一个 </a:t>
            </a:r>
            <a:r>
              <a:rPr lang="en-US" altLang="zh-CN" dirty="0"/>
              <a:t>VXLAN </a:t>
            </a:r>
            <a:r>
              <a:rPr lang="zh-CN" altLang="en-US" dirty="0"/>
              <a:t>的数据封装格式），所以业界存在很多 </a:t>
            </a:r>
            <a:r>
              <a:rPr lang="en-US" altLang="zh-CN" dirty="0"/>
              <a:t>SDN </a:t>
            </a:r>
            <a:r>
              <a:rPr lang="zh-CN" altLang="en-US" dirty="0"/>
              <a:t>的产品，</a:t>
            </a:r>
            <a:r>
              <a:rPr lang="en-US" altLang="zh-CN" dirty="0"/>
              <a:t>Dove </a:t>
            </a:r>
            <a:r>
              <a:rPr lang="zh-CN" altLang="en-US" dirty="0"/>
              <a:t>便是由 </a:t>
            </a:r>
            <a:r>
              <a:rPr lang="en-US" altLang="zh-CN" dirty="0"/>
              <a:t>IBM </a:t>
            </a:r>
            <a:r>
              <a:rPr lang="zh-CN" altLang="en-US" dirty="0"/>
              <a:t>实现的其中一种，</a:t>
            </a:r>
            <a:r>
              <a:rPr lang="en-US" altLang="zh-CN" dirty="0" err="1"/>
              <a:t>OpenDaylight</a:t>
            </a:r>
            <a:r>
              <a:rPr lang="en-US" altLang="zh-CN" dirty="0"/>
              <a:t> </a:t>
            </a:r>
            <a:r>
              <a:rPr lang="zh-CN" altLang="en-US" dirty="0"/>
              <a:t>的插件结构可以同时和众多的 </a:t>
            </a:r>
            <a:r>
              <a:rPr lang="en-US" altLang="zh-CN" dirty="0"/>
              <a:t>SDN </a:t>
            </a:r>
            <a:r>
              <a:rPr lang="zh-CN" altLang="en-US" dirty="0"/>
              <a:t>控制器打交道，降低第三方应用同时和众多 </a:t>
            </a:r>
            <a:r>
              <a:rPr lang="en-US" altLang="zh-CN" dirty="0"/>
              <a:t>SDN </a:t>
            </a:r>
            <a:r>
              <a:rPr lang="zh-CN" altLang="en-US" dirty="0"/>
              <a:t>控制器打交道的复杂性。</a:t>
            </a:r>
          </a:p>
        </p:txBody>
      </p:sp>
    </p:spTree>
    <p:extLst>
      <p:ext uri="{BB962C8B-B14F-4D97-AF65-F5344CB8AC3E}">
        <p14:creationId xmlns:p14="http://schemas.microsoft.com/office/powerpoint/2010/main" val="319079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L3</a:t>
            </a:r>
            <a:endParaRPr lang="zh-CN" altLang="en-US" dirty="0"/>
          </a:p>
        </p:txBody>
      </p:sp>
      <p:sp>
        <p:nvSpPr>
          <p:cNvPr id="3" name="矩形 2"/>
          <p:cNvSpPr/>
          <p:nvPr/>
        </p:nvSpPr>
        <p:spPr>
          <a:xfrm>
            <a:off x="2826360" y="908720"/>
            <a:ext cx="3275256"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L3 </a:t>
            </a:r>
            <a:r>
              <a:rPr lang="zh-CN" altLang="en-US" dirty="0">
                <a:solidFill>
                  <a:schemeClr val="dk1"/>
                </a:solidFill>
              </a:rPr>
              <a:t>层的分静态路由和动态路由</a:t>
            </a:r>
          </a:p>
        </p:txBody>
      </p:sp>
      <p:sp>
        <p:nvSpPr>
          <p:cNvPr id="4" name="矩形 3"/>
          <p:cNvSpPr/>
          <p:nvPr/>
        </p:nvSpPr>
        <p:spPr>
          <a:xfrm>
            <a:off x="251520" y="1484784"/>
            <a:ext cx="8424936" cy="1200329"/>
          </a:xfrm>
          <a:prstGeom prst="rect">
            <a:avLst/>
          </a:prstGeom>
        </p:spPr>
        <p:txBody>
          <a:bodyPr wrap="square">
            <a:spAutoFit/>
          </a:bodyPr>
          <a:lstStyle/>
          <a:p>
            <a:pPr marL="285750" indent="-285750" fontAlgn="base">
              <a:buFont typeface="Arial" pitchFamily="34" charset="0"/>
              <a:buChar char="•"/>
            </a:pPr>
            <a:r>
              <a:rPr lang="zh-CN" altLang="en-US" dirty="0"/>
              <a:t>在 </a:t>
            </a:r>
            <a:r>
              <a:rPr lang="en-US" altLang="zh-CN" dirty="0"/>
              <a:t>Linux </a:t>
            </a:r>
            <a:r>
              <a:rPr lang="zh-CN" altLang="en-US" dirty="0"/>
              <a:t>中，通过打开 </a:t>
            </a:r>
            <a:r>
              <a:rPr lang="en-US" altLang="zh-CN" dirty="0"/>
              <a:t>ipv4 forward </a:t>
            </a:r>
            <a:r>
              <a:rPr lang="zh-CN" altLang="en-US" dirty="0"/>
              <a:t>特性可以让数据包从一块网卡路由到另外一块网卡上。</a:t>
            </a:r>
          </a:p>
          <a:p>
            <a:pPr marL="285750" indent="-285750" fontAlgn="base">
              <a:buFont typeface="Arial" pitchFamily="34" charset="0"/>
              <a:buChar char="•"/>
            </a:pPr>
            <a:r>
              <a:rPr lang="zh-CN" altLang="en-US" dirty="0"/>
              <a:t>动态路由，如内部网关协议 </a:t>
            </a:r>
            <a:r>
              <a:rPr lang="en-US" altLang="zh-CN" dirty="0"/>
              <a:t>RIP</a:t>
            </a:r>
            <a:r>
              <a:rPr lang="zh-CN" altLang="en-US" dirty="0"/>
              <a:t>，</a:t>
            </a:r>
            <a:r>
              <a:rPr lang="en-US" altLang="zh-CN" dirty="0"/>
              <a:t>OSPF</a:t>
            </a:r>
            <a:r>
              <a:rPr lang="zh-CN" altLang="en-US" dirty="0"/>
              <a:t>；如外部网关协议 </a:t>
            </a:r>
            <a:r>
              <a:rPr lang="en-US" altLang="zh-CN" dirty="0"/>
              <a:t>BGP</a:t>
            </a:r>
            <a:r>
              <a:rPr lang="zh-CN" altLang="en-US" dirty="0"/>
              <a:t>。能够自动地学习建立路由表。</a:t>
            </a:r>
          </a:p>
        </p:txBody>
      </p:sp>
      <p:sp>
        <p:nvSpPr>
          <p:cNvPr id="5" name="矩形 4"/>
          <p:cNvSpPr/>
          <p:nvPr/>
        </p:nvSpPr>
        <p:spPr>
          <a:xfrm>
            <a:off x="251518" y="3789040"/>
            <a:ext cx="8424936" cy="2308324"/>
          </a:xfrm>
          <a:prstGeom prst="rect">
            <a:avLst/>
          </a:prstGeom>
        </p:spPr>
        <p:txBody>
          <a:bodyPr wrap="square">
            <a:spAutoFit/>
          </a:bodyPr>
          <a:lstStyle/>
          <a:p>
            <a:pPr marL="285750" indent="-285750" fontAlgn="base">
              <a:buFont typeface="Arial" pitchFamily="34" charset="0"/>
              <a:buChar char="•"/>
            </a:pPr>
            <a:r>
              <a:rPr lang="zh-CN" altLang="en-US" dirty="0" smtClean="0"/>
              <a:t>对于</a:t>
            </a:r>
            <a:r>
              <a:rPr lang="zh-CN" altLang="en-US" b="1" dirty="0"/>
              <a:t>不同 </a:t>
            </a:r>
            <a:r>
              <a:rPr lang="en-US" altLang="zh-CN" b="1" dirty="0"/>
              <a:t>tenant </a:t>
            </a:r>
            <a:r>
              <a:rPr lang="zh-CN" altLang="en-US" b="1" dirty="0"/>
              <a:t>子网通过 </a:t>
            </a:r>
            <a:r>
              <a:rPr lang="en-US" altLang="zh-CN" b="1" dirty="0"/>
              <a:t>namespace </a:t>
            </a:r>
            <a:r>
              <a:rPr lang="zh-CN" altLang="en-US" b="1" dirty="0"/>
              <a:t>功能进行隔离</a:t>
            </a:r>
            <a:r>
              <a:rPr lang="zh-CN" altLang="en-US" dirty="0"/>
              <a:t>，在 </a:t>
            </a:r>
            <a:r>
              <a:rPr lang="en-US" altLang="zh-CN" dirty="0"/>
              <a:t>Linux </a:t>
            </a:r>
            <a:r>
              <a:rPr lang="zh-CN" altLang="en-US" dirty="0"/>
              <a:t>中，一个命名空间 </a:t>
            </a:r>
            <a:r>
              <a:rPr lang="en-US" altLang="zh-CN" dirty="0"/>
              <a:t>namespace </a:t>
            </a:r>
            <a:r>
              <a:rPr lang="zh-CN" altLang="en-US" dirty="0"/>
              <a:t>您可以简单理解成 </a:t>
            </a:r>
            <a:r>
              <a:rPr lang="en-US" altLang="zh-CN" dirty="0" err="1"/>
              <a:t>linux</a:t>
            </a:r>
            <a:r>
              <a:rPr lang="en-US" altLang="zh-CN" dirty="0"/>
              <a:t> </a:t>
            </a:r>
            <a:r>
              <a:rPr lang="zh-CN" altLang="en-US" dirty="0"/>
              <a:t>又启动了一个新的 </a:t>
            </a:r>
            <a:r>
              <a:rPr lang="en-US" altLang="zh-CN" dirty="0"/>
              <a:t>TCP/IP </a:t>
            </a:r>
            <a:r>
              <a:rPr lang="zh-CN" altLang="en-US" dirty="0"/>
              <a:t>栈的进程。多个 </a:t>
            </a:r>
            <a:r>
              <a:rPr lang="en-US" altLang="zh-CN" dirty="0"/>
              <a:t>tenant </a:t>
            </a:r>
            <a:r>
              <a:rPr lang="zh-CN" altLang="en-US" dirty="0"/>
              <a:t>意味着</a:t>
            </a:r>
            <a:r>
              <a:rPr lang="zh-CN" altLang="en-US" b="1" dirty="0"/>
              <a:t>多个 </a:t>
            </a:r>
            <a:r>
              <a:rPr lang="en-US" altLang="zh-CN" b="1" dirty="0"/>
              <a:t>namespace</a:t>
            </a:r>
            <a:r>
              <a:rPr lang="zh-CN" altLang="en-US" b="1" dirty="0"/>
              <a:t>，也意味着多个 </a:t>
            </a:r>
            <a:r>
              <a:rPr lang="en-US" altLang="zh-CN" b="1" dirty="0"/>
              <a:t>TCP/IP </a:t>
            </a:r>
            <a:r>
              <a:rPr lang="zh-CN" altLang="en-US" b="1" dirty="0"/>
              <a:t>栈</a:t>
            </a:r>
            <a:r>
              <a:rPr lang="zh-CN" altLang="en-US" dirty="0" smtClean="0"/>
              <a:t>。</a:t>
            </a:r>
            <a:endParaRPr lang="en-US" altLang="zh-CN" dirty="0" smtClean="0"/>
          </a:p>
          <a:p>
            <a:pPr fontAlgn="base"/>
            <a:endParaRPr lang="zh-CN" altLang="en-US" dirty="0"/>
          </a:p>
          <a:p>
            <a:pPr marL="285750" indent="-285750" fontAlgn="base">
              <a:buFont typeface="Arial" pitchFamily="34" charset="0"/>
              <a:buChar char="•"/>
            </a:pPr>
            <a:r>
              <a:rPr lang="zh-CN" altLang="en-US" dirty="0"/>
              <a:t>对于</a:t>
            </a:r>
            <a:r>
              <a:rPr lang="zh-CN" altLang="en-US" b="1" dirty="0"/>
              <a:t>同一 </a:t>
            </a:r>
            <a:r>
              <a:rPr lang="en-US" altLang="zh-CN" b="1" dirty="0"/>
              <a:t>tenant </a:t>
            </a:r>
            <a:r>
              <a:rPr lang="zh-CN" altLang="en-US" b="1" dirty="0"/>
              <a:t>中的不同子网的隔离通过 </a:t>
            </a:r>
            <a:r>
              <a:rPr lang="en-US" altLang="zh-CN" b="1" dirty="0" err="1"/>
              <a:t>iptables</a:t>
            </a:r>
            <a:r>
              <a:rPr lang="en-US" altLang="zh-CN" b="1" dirty="0"/>
              <a:t> </a:t>
            </a:r>
            <a:r>
              <a:rPr lang="zh-CN" altLang="en-US" b="1" dirty="0"/>
              <a:t>来做</a:t>
            </a:r>
            <a:r>
              <a:rPr lang="zh-CN" altLang="en-US" dirty="0"/>
              <a:t>，也意味着，同一 </a:t>
            </a:r>
            <a:r>
              <a:rPr lang="en-US" altLang="zh-CN" dirty="0"/>
              <a:t>tenant </a:t>
            </a:r>
            <a:r>
              <a:rPr lang="zh-CN" altLang="en-US" dirty="0"/>
              <a:t>中的</a:t>
            </a:r>
            <a:r>
              <a:rPr lang="zh-CN" altLang="en-US" b="1" dirty="0"/>
              <a:t>相同子网的两个虚机</a:t>
            </a:r>
            <a:r>
              <a:rPr lang="zh-CN" altLang="en-US" dirty="0"/>
              <a:t>不用走 </a:t>
            </a:r>
            <a:r>
              <a:rPr lang="en-US" altLang="zh-CN" dirty="0"/>
              <a:t>L3 </a:t>
            </a:r>
            <a:r>
              <a:rPr lang="zh-CN" altLang="en-US" dirty="0"/>
              <a:t>层，直接</a:t>
            </a:r>
            <a:r>
              <a:rPr lang="zh-CN" altLang="en-US" b="1" dirty="0"/>
              <a:t>走 </a:t>
            </a:r>
            <a:r>
              <a:rPr lang="en-US" altLang="zh-CN" b="1" dirty="0"/>
              <a:t>L2 </a:t>
            </a:r>
            <a:r>
              <a:rPr lang="zh-CN" altLang="en-US" b="1" dirty="0"/>
              <a:t>层能通</a:t>
            </a:r>
            <a:r>
              <a:rPr lang="zh-CN" altLang="en-US" dirty="0"/>
              <a:t>，没问题；但如果同一 </a:t>
            </a:r>
            <a:r>
              <a:rPr lang="en-US" altLang="zh-CN" dirty="0"/>
              <a:t>tenant </a:t>
            </a:r>
            <a:r>
              <a:rPr lang="zh-CN" altLang="en-US" dirty="0"/>
              <a:t>中的</a:t>
            </a:r>
            <a:r>
              <a:rPr lang="zh-CN" altLang="en-US" b="1" dirty="0"/>
              <a:t>不同子网的两个虚机要</a:t>
            </a:r>
            <a:r>
              <a:rPr lang="zh-CN" altLang="en-US" dirty="0"/>
              <a:t>通讯的话，必须得绕道 </a:t>
            </a:r>
            <a:r>
              <a:rPr lang="en-US" altLang="zh-CN" b="1" dirty="0"/>
              <a:t>L3-agent </a:t>
            </a:r>
            <a:r>
              <a:rPr lang="zh-CN" altLang="en-US" b="1" dirty="0"/>
              <a:t>网络节点</a:t>
            </a:r>
            <a:r>
              <a:rPr lang="zh-CN" altLang="en-US" dirty="0"/>
              <a:t>，这是影响性能的。</a:t>
            </a:r>
          </a:p>
        </p:txBody>
      </p:sp>
      <p:sp>
        <p:nvSpPr>
          <p:cNvPr id="6" name="矩形 5"/>
          <p:cNvSpPr/>
          <p:nvPr/>
        </p:nvSpPr>
        <p:spPr>
          <a:xfrm>
            <a:off x="2428815" y="3239111"/>
            <a:ext cx="4070345"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Neutron </a:t>
            </a:r>
            <a:r>
              <a:rPr lang="zh-CN" altLang="en-US" dirty="0">
                <a:solidFill>
                  <a:schemeClr val="dk1"/>
                </a:solidFill>
              </a:rPr>
              <a:t>只支持静态路由，要点如下：</a:t>
            </a:r>
          </a:p>
        </p:txBody>
      </p:sp>
      <p:sp>
        <p:nvSpPr>
          <p:cNvPr id="7" name="矩形 6"/>
          <p:cNvSpPr/>
          <p:nvPr/>
        </p:nvSpPr>
        <p:spPr>
          <a:xfrm>
            <a:off x="251520" y="2852936"/>
            <a:ext cx="8424934" cy="7200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Tree>
    <p:extLst>
      <p:ext uri="{BB962C8B-B14F-4D97-AF65-F5344CB8AC3E}">
        <p14:creationId xmlns:p14="http://schemas.microsoft.com/office/powerpoint/2010/main" val="2460141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L4-L7</a:t>
            </a:r>
            <a:r>
              <a:rPr lang="zh-CN" altLang="en-US" dirty="0" smtClean="0"/>
              <a:t>之</a:t>
            </a:r>
            <a:r>
              <a:rPr lang="en-US" altLang="zh-CN" dirty="0" err="1" smtClean="0"/>
              <a:t>LBaaS</a:t>
            </a:r>
            <a:r>
              <a:rPr lang="zh-CN" altLang="en-US" dirty="0" smtClean="0"/>
              <a:t>（</a:t>
            </a:r>
            <a:r>
              <a:rPr lang="en-US" altLang="zh-CN" dirty="0" smtClean="0"/>
              <a:t>1/3</a:t>
            </a:r>
            <a:r>
              <a:rPr lang="zh-CN" altLang="en-US" dirty="0" smtClean="0"/>
              <a:t>）</a:t>
            </a:r>
            <a:endParaRPr lang="zh-CN" altLang="en-US" dirty="0"/>
          </a:p>
        </p:txBody>
      </p:sp>
      <p:sp>
        <p:nvSpPr>
          <p:cNvPr id="6" name="矩形 5"/>
          <p:cNvSpPr/>
          <p:nvPr/>
        </p:nvSpPr>
        <p:spPr>
          <a:xfrm>
            <a:off x="179510" y="1052802"/>
            <a:ext cx="3519941" cy="646331"/>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solidFill>
                  <a:schemeClr val="dk1"/>
                </a:solidFill>
              </a:rPr>
              <a:t>LbaaS</a:t>
            </a:r>
            <a:r>
              <a:rPr lang="en-US" altLang="zh-CN" dirty="0">
                <a:solidFill>
                  <a:schemeClr val="dk1"/>
                </a:solidFill>
              </a:rPr>
              <a:t> </a:t>
            </a:r>
            <a:r>
              <a:rPr lang="zh-CN" altLang="en-US" dirty="0">
                <a:solidFill>
                  <a:schemeClr val="dk1"/>
                </a:solidFill>
              </a:rPr>
              <a:t>服务可以为一个 </a:t>
            </a:r>
            <a:r>
              <a:rPr lang="en-US" altLang="zh-CN" dirty="0">
                <a:solidFill>
                  <a:schemeClr val="dk1"/>
                </a:solidFill>
              </a:rPr>
              <a:t>tenant </a:t>
            </a:r>
            <a:r>
              <a:rPr lang="zh-CN" altLang="en-US" dirty="0">
                <a:solidFill>
                  <a:schemeClr val="dk1"/>
                </a:solidFill>
              </a:rPr>
              <a:t>下的多台虚机提供负载均衡服务</a:t>
            </a:r>
          </a:p>
        </p:txBody>
      </p:sp>
      <p:sp>
        <p:nvSpPr>
          <p:cNvPr id="7" name="矩形 6"/>
          <p:cNvSpPr/>
          <p:nvPr/>
        </p:nvSpPr>
        <p:spPr>
          <a:xfrm>
            <a:off x="4283968" y="801644"/>
            <a:ext cx="4572000"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marL="285750" indent="-285750" fontAlgn="base">
              <a:buFont typeface="Arial" pitchFamily="34" charset="0"/>
              <a:buChar char="•"/>
            </a:pPr>
            <a:r>
              <a:rPr lang="zh-CN" altLang="en-US" dirty="0"/>
              <a:t>提供负载均衡的虚机之间组成一个服务组</a:t>
            </a:r>
          </a:p>
          <a:p>
            <a:pPr marL="285750" indent="-285750" fontAlgn="base">
              <a:buFont typeface="Arial" pitchFamily="34" charset="0"/>
              <a:buChar char="•"/>
            </a:pPr>
            <a:r>
              <a:rPr lang="zh-CN" altLang="en-US" dirty="0"/>
              <a:t>虚机之间提供心跳检查</a:t>
            </a:r>
          </a:p>
          <a:p>
            <a:pPr marL="285750" indent="-285750" fontAlgn="base">
              <a:buFont typeface="Arial" pitchFamily="34" charset="0"/>
              <a:buChar char="•"/>
            </a:pPr>
            <a:r>
              <a:rPr lang="zh-CN" altLang="en-US" dirty="0"/>
              <a:t>外部通过 </a:t>
            </a:r>
            <a:r>
              <a:rPr lang="en-US" altLang="zh-CN" dirty="0"/>
              <a:t>VIP </a:t>
            </a:r>
            <a:r>
              <a:rPr lang="zh-CN" altLang="en-US" dirty="0"/>
              <a:t>来访问 </a:t>
            </a:r>
            <a:r>
              <a:rPr lang="en-US" altLang="zh-CN" dirty="0"/>
              <a:t>LB </a:t>
            </a:r>
            <a:r>
              <a:rPr lang="zh-CN" altLang="en-US" dirty="0"/>
              <a:t>服务组提供的服务，动态地将 </a:t>
            </a:r>
            <a:r>
              <a:rPr lang="en-US" altLang="zh-CN" dirty="0"/>
              <a:t>VIP </a:t>
            </a:r>
            <a:r>
              <a:rPr lang="zh-CN" altLang="en-US" dirty="0"/>
              <a:t>根据负载均衡策略绑定到具体提供服务虚机的 </a:t>
            </a:r>
            <a:r>
              <a:rPr lang="en-US" altLang="zh-CN" dirty="0"/>
              <a:t>fixed </a:t>
            </a:r>
            <a:r>
              <a:rPr lang="en-US" altLang="zh-CN" dirty="0" err="1"/>
              <a:t>ip</a:t>
            </a:r>
            <a:r>
              <a:rPr lang="en-US" altLang="zh-CN" dirty="0"/>
              <a:t> </a:t>
            </a:r>
            <a:r>
              <a:rPr lang="zh-CN" altLang="en-US" dirty="0"/>
              <a:t>上</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84" y="2882650"/>
            <a:ext cx="4295775" cy="3248025"/>
          </a:xfrm>
          <a:prstGeom prst="rect">
            <a:avLst/>
          </a:prstGeom>
        </p:spPr>
        <p:style>
          <a:lnRef idx="2">
            <a:schemeClr val="accent1"/>
          </a:lnRef>
          <a:fillRef idx="1">
            <a:schemeClr val="lt1"/>
          </a:fillRef>
          <a:effectRef idx="0">
            <a:schemeClr val="accent1"/>
          </a:effectRef>
          <a:fontRef idx="minor">
            <a:schemeClr val="dk1"/>
          </a:fontRef>
        </p:style>
      </p:pic>
      <p:sp>
        <p:nvSpPr>
          <p:cNvPr id="9" name="矩形 8"/>
          <p:cNvSpPr/>
          <p:nvPr/>
        </p:nvSpPr>
        <p:spPr>
          <a:xfrm>
            <a:off x="4716016" y="3545352"/>
            <a:ext cx="4283968" cy="2585323"/>
          </a:xfrm>
          <a:prstGeom prst="rect">
            <a:avLst/>
          </a:prstGeom>
          <a:ln>
            <a:prstDash val="lgDash"/>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fontAlgn="base">
              <a:buFont typeface="Arial" pitchFamily="34" charset="0"/>
              <a:buChar char="•"/>
            </a:pPr>
            <a:r>
              <a:rPr lang="zh-CN" altLang="en-US" dirty="0"/>
              <a:t>有两个虚机 </a:t>
            </a:r>
            <a:r>
              <a:rPr lang="en-US" altLang="zh-CN" dirty="0"/>
              <a:t>192.168.0.3 </a:t>
            </a:r>
            <a:r>
              <a:rPr lang="zh-CN" altLang="en-US" dirty="0"/>
              <a:t>和 </a:t>
            </a:r>
            <a:r>
              <a:rPr lang="en-US" altLang="zh-CN" dirty="0"/>
              <a:t>192.168.0.1 </a:t>
            </a:r>
            <a:r>
              <a:rPr lang="zh-CN" altLang="en-US" dirty="0"/>
              <a:t>组成负载均衡池，它们之间做心跳</a:t>
            </a:r>
          </a:p>
          <a:p>
            <a:pPr marL="285750" indent="-285750" fontAlgn="base">
              <a:buFont typeface="Arial" pitchFamily="34" charset="0"/>
              <a:buChar char="•"/>
            </a:pPr>
            <a:r>
              <a:rPr lang="zh-CN" altLang="en-US" dirty="0"/>
              <a:t>如果这个 </a:t>
            </a:r>
            <a:r>
              <a:rPr lang="en-US" altLang="zh-CN" dirty="0"/>
              <a:t>LB </a:t>
            </a:r>
            <a:r>
              <a:rPr lang="zh-CN" altLang="en-US" dirty="0"/>
              <a:t>服务只用在内网，可以只为虚机提供一个内部的 </a:t>
            </a:r>
            <a:r>
              <a:rPr lang="en-US" altLang="zh-CN" dirty="0" err="1"/>
              <a:t>vip</a:t>
            </a:r>
            <a:r>
              <a:rPr lang="zh-CN" altLang="en-US" dirty="0"/>
              <a:t>，如 </a:t>
            </a:r>
            <a:r>
              <a:rPr lang="en-US" altLang="zh-CN" dirty="0"/>
              <a:t>192.168.0.4</a:t>
            </a:r>
          </a:p>
          <a:p>
            <a:pPr marL="285750" indent="-285750" fontAlgn="base">
              <a:buFont typeface="Arial" pitchFamily="34" charset="0"/>
              <a:buChar char="•"/>
            </a:pPr>
            <a:r>
              <a:rPr lang="zh-CN" altLang="en-US" dirty="0"/>
              <a:t>如果这个 </a:t>
            </a:r>
            <a:r>
              <a:rPr lang="en-US" altLang="zh-CN" dirty="0"/>
              <a:t>LB </a:t>
            </a:r>
            <a:r>
              <a:rPr lang="zh-CN" altLang="en-US" dirty="0"/>
              <a:t>服务也需要从外部访问，那么这个 </a:t>
            </a:r>
            <a:r>
              <a:rPr lang="en-US" altLang="zh-CN" dirty="0" err="1"/>
              <a:t>vip</a:t>
            </a:r>
            <a:r>
              <a:rPr lang="en-US" altLang="zh-CN" dirty="0"/>
              <a:t> </a:t>
            </a:r>
            <a:r>
              <a:rPr lang="zh-CN" altLang="en-US" dirty="0"/>
              <a:t>可以做成 </a:t>
            </a:r>
            <a:r>
              <a:rPr lang="en-US" altLang="zh-CN" dirty="0"/>
              <a:t>floating </a:t>
            </a:r>
            <a:r>
              <a:rPr lang="en-US" altLang="zh-CN" dirty="0" err="1"/>
              <a:t>ip</a:t>
            </a:r>
            <a:r>
              <a:rPr lang="zh-CN" altLang="en-US" dirty="0"/>
              <a:t>，如 </a:t>
            </a:r>
            <a:r>
              <a:rPr lang="en-US" altLang="zh-CN" dirty="0"/>
              <a:t>10.1.1.10</a:t>
            </a:r>
          </a:p>
        </p:txBody>
      </p:sp>
      <p:sp>
        <p:nvSpPr>
          <p:cNvPr id="10" name="矩形 9"/>
          <p:cNvSpPr/>
          <p:nvPr/>
        </p:nvSpPr>
        <p:spPr>
          <a:xfrm>
            <a:off x="6237493" y="2882650"/>
            <a:ext cx="1241013"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solidFill>
                  <a:schemeClr val="dk1"/>
                </a:solidFill>
              </a:rPr>
              <a:t>图例说明</a:t>
            </a:r>
            <a:endParaRPr lang="zh-CN" altLang="en-US" dirty="0">
              <a:solidFill>
                <a:schemeClr val="dk1"/>
              </a:solidFill>
            </a:endParaRPr>
          </a:p>
        </p:txBody>
      </p:sp>
      <p:sp>
        <p:nvSpPr>
          <p:cNvPr id="11" name="矩形 10"/>
          <p:cNvSpPr/>
          <p:nvPr/>
        </p:nvSpPr>
        <p:spPr>
          <a:xfrm>
            <a:off x="1275088" y="6233015"/>
            <a:ext cx="2159566" cy="369332"/>
          </a:xfrm>
          <a:prstGeom prst="rect">
            <a:avLst/>
          </a:prstGeom>
        </p:spPr>
        <p:txBody>
          <a:bodyPr wrap="none">
            <a:spAutoFit/>
          </a:bodyPr>
          <a:lstStyle/>
          <a:p>
            <a:pPr fontAlgn="base"/>
            <a:r>
              <a:rPr lang="en-US" altLang="zh-CN" dirty="0"/>
              <a:t> </a:t>
            </a:r>
            <a:r>
              <a:rPr lang="en-US" altLang="zh-CN" dirty="0" err="1"/>
              <a:t>LBaaS</a:t>
            </a:r>
            <a:r>
              <a:rPr lang="en-US" altLang="zh-CN" dirty="0"/>
              <a:t> </a:t>
            </a:r>
            <a:r>
              <a:rPr lang="zh-CN" altLang="en-US" dirty="0"/>
              <a:t>的应用场景</a:t>
            </a:r>
          </a:p>
        </p:txBody>
      </p:sp>
      <p:sp>
        <p:nvSpPr>
          <p:cNvPr id="12" name="左大括号 11"/>
          <p:cNvSpPr/>
          <p:nvPr/>
        </p:nvSpPr>
        <p:spPr>
          <a:xfrm>
            <a:off x="3851920" y="908720"/>
            <a:ext cx="432048" cy="936104"/>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129008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L4-L7</a:t>
            </a:r>
            <a:r>
              <a:rPr lang="zh-CN" altLang="en-US" dirty="0" smtClean="0"/>
              <a:t>之</a:t>
            </a:r>
            <a:r>
              <a:rPr lang="en-US" altLang="zh-CN" dirty="0" err="1"/>
              <a:t>FwaaS</a:t>
            </a:r>
            <a:r>
              <a:rPr lang="en-US" altLang="zh-CN" dirty="0"/>
              <a:t> </a:t>
            </a:r>
            <a:r>
              <a:rPr lang="zh-CN" altLang="en-US" dirty="0" smtClean="0"/>
              <a:t>（</a:t>
            </a:r>
            <a:r>
              <a:rPr lang="en-US" altLang="zh-CN" dirty="0" smtClean="0"/>
              <a:t>2/3</a:t>
            </a:r>
            <a:r>
              <a:rPr lang="zh-CN" altLang="en-US" dirty="0"/>
              <a:t>）</a:t>
            </a:r>
          </a:p>
        </p:txBody>
      </p:sp>
      <p:sp>
        <p:nvSpPr>
          <p:cNvPr id="3" name="TextBox 2"/>
          <p:cNvSpPr txBox="1"/>
          <p:nvPr/>
        </p:nvSpPr>
        <p:spPr>
          <a:xfrm>
            <a:off x="4283968" y="2947670"/>
            <a:ext cx="415498" cy="369332"/>
          </a:xfrm>
          <a:prstGeom prst="rect">
            <a:avLst/>
          </a:prstGeom>
          <a:noFill/>
        </p:spPr>
        <p:txBody>
          <a:bodyPr wrap="none" rtlCol="0">
            <a:spAutoFit/>
          </a:bodyPr>
          <a:lstStyle/>
          <a:p>
            <a:r>
              <a:rPr lang="zh-CN" altLang="en-US" dirty="0" smtClean="0"/>
              <a:t>略</a:t>
            </a:r>
            <a:endParaRPr lang="en-US" altLang="zh-CN" dirty="0" smtClean="0"/>
          </a:p>
        </p:txBody>
      </p:sp>
    </p:spTree>
    <p:extLst>
      <p:ext uri="{BB962C8B-B14F-4D97-AF65-F5344CB8AC3E}">
        <p14:creationId xmlns:p14="http://schemas.microsoft.com/office/powerpoint/2010/main" val="3146629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L4-L7</a:t>
            </a:r>
            <a:r>
              <a:rPr lang="zh-CN" altLang="en-US" dirty="0" smtClean="0"/>
              <a:t>之</a:t>
            </a:r>
            <a:r>
              <a:rPr lang="en-US" altLang="zh-CN" dirty="0" err="1" smtClean="0"/>
              <a:t>VPNaaS</a:t>
            </a:r>
            <a:r>
              <a:rPr lang="zh-CN" altLang="en-US" dirty="0" smtClean="0"/>
              <a:t>（</a:t>
            </a:r>
            <a:r>
              <a:rPr lang="en-US" altLang="zh-CN" dirty="0" smtClean="0"/>
              <a:t>3/3</a:t>
            </a:r>
            <a:r>
              <a:rPr lang="zh-CN" altLang="en-US" dirty="0"/>
              <a:t>）</a:t>
            </a:r>
          </a:p>
        </p:txBody>
      </p:sp>
      <p:sp>
        <p:nvSpPr>
          <p:cNvPr id="3" name="TextBox 2"/>
          <p:cNvSpPr txBox="1"/>
          <p:nvPr/>
        </p:nvSpPr>
        <p:spPr>
          <a:xfrm>
            <a:off x="4283968" y="2947670"/>
            <a:ext cx="415498" cy="369332"/>
          </a:xfrm>
          <a:prstGeom prst="rect">
            <a:avLst/>
          </a:prstGeom>
          <a:noFill/>
        </p:spPr>
        <p:txBody>
          <a:bodyPr wrap="none" rtlCol="0">
            <a:spAutoFit/>
          </a:bodyPr>
          <a:lstStyle/>
          <a:p>
            <a:r>
              <a:rPr lang="zh-CN" altLang="en-US" dirty="0" smtClean="0"/>
              <a:t>略</a:t>
            </a:r>
            <a:endParaRPr lang="en-US" altLang="zh-CN" dirty="0" smtClean="0"/>
          </a:p>
        </p:txBody>
      </p:sp>
    </p:spTree>
    <p:extLst>
      <p:ext uri="{BB962C8B-B14F-4D97-AF65-F5344CB8AC3E}">
        <p14:creationId xmlns:p14="http://schemas.microsoft.com/office/powerpoint/2010/main" val="768610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Neutron </a:t>
            </a:r>
            <a:r>
              <a:rPr lang="zh-CN" altLang="en-US" dirty="0"/>
              <a:t>有</a:t>
            </a:r>
            <a:r>
              <a:rPr lang="zh-CN" altLang="en-US" dirty="0" smtClean="0"/>
              <a:t>什么</a:t>
            </a:r>
            <a:endParaRPr lang="zh-CN" altLang="en-US" dirty="0"/>
          </a:p>
        </p:txBody>
      </p:sp>
      <p:sp>
        <p:nvSpPr>
          <p:cNvPr id="3" name="矩形 2"/>
          <p:cNvSpPr/>
          <p:nvPr/>
        </p:nvSpPr>
        <p:spPr>
          <a:xfrm>
            <a:off x="202207" y="1340768"/>
            <a:ext cx="8894679" cy="646331"/>
          </a:xfrm>
          <a:prstGeom prst="rect">
            <a:avLst/>
          </a:prstGeom>
        </p:spPr>
        <p:txBody>
          <a:bodyPr wrap="square">
            <a:spAutoFit/>
          </a:bodyPr>
          <a:lstStyle/>
          <a:p>
            <a:pPr algn="just"/>
            <a:r>
              <a:rPr lang="en-US" altLang="zh-CN" dirty="0" smtClean="0"/>
              <a:t>Neutron </a:t>
            </a:r>
            <a:r>
              <a:rPr lang="zh-CN" altLang="en-US" dirty="0" smtClean="0"/>
              <a:t>就是一个定义良好的插件框架，用来调用上述 </a:t>
            </a:r>
            <a:r>
              <a:rPr lang="en-US" altLang="zh-CN" dirty="0" smtClean="0"/>
              <a:t>L2-L7 </a:t>
            </a:r>
            <a:r>
              <a:rPr lang="zh-CN" altLang="en-US" dirty="0" smtClean="0"/>
              <a:t>层不同实现，且对外提供北向 </a:t>
            </a:r>
            <a:r>
              <a:rPr lang="en-US" altLang="zh-CN" dirty="0" smtClean="0"/>
              <a:t>API </a:t>
            </a:r>
            <a:r>
              <a:rPr lang="zh-CN" altLang="en-US" dirty="0" smtClean="0"/>
              <a:t>来提供虚拟网络服务</a:t>
            </a:r>
            <a:endParaRPr lang="zh-CN" altLang="en-US" dirty="0"/>
          </a:p>
        </p:txBody>
      </p:sp>
      <p:sp>
        <p:nvSpPr>
          <p:cNvPr id="4" name="矩形 3"/>
          <p:cNvSpPr/>
          <p:nvPr/>
        </p:nvSpPr>
        <p:spPr>
          <a:xfrm>
            <a:off x="202208" y="2502188"/>
            <a:ext cx="3570208" cy="369332"/>
          </a:xfrm>
          <a:prstGeom prst="rect">
            <a:avLst/>
          </a:prstGeom>
        </p:spPr>
        <p:txBody>
          <a:bodyPr wrap="none">
            <a:spAutoFit/>
          </a:bodyPr>
          <a:lstStyle/>
          <a:p>
            <a:r>
              <a:rPr lang="zh-CN" altLang="en-US" dirty="0"/>
              <a:t>在 </a:t>
            </a:r>
            <a:r>
              <a:rPr lang="en-US" altLang="zh-CN" dirty="0"/>
              <a:t>L2 </a:t>
            </a:r>
            <a:r>
              <a:rPr lang="zh-CN" altLang="en-US" dirty="0"/>
              <a:t>层，由</a:t>
            </a:r>
            <a:r>
              <a:rPr lang="zh-CN" altLang="en-US" b="1" dirty="0"/>
              <a:t>虚拟交换机</a:t>
            </a:r>
            <a:r>
              <a:rPr lang="zh-CN" altLang="en-US" dirty="0"/>
              <a:t>来</a:t>
            </a:r>
            <a:r>
              <a:rPr lang="zh-CN" altLang="en-US" dirty="0" smtClean="0"/>
              <a:t>实现：</a:t>
            </a:r>
            <a:endParaRPr lang="zh-CN" altLang="en-US" dirty="0"/>
          </a:p>
        </p:txBody>
      </p:sp>
      <p:sp>
        <p:nvSpPr>
          <p:cNvPr id="5" name="矩形 4"/>
          <p:cNvSpPr/>
          <p:nvPr/>
        </p:nvSpPr>
        <p:spPr>
          <a:xfrm>
            <a:off x="202208" y="2875953"/>
            <a:ext cx="4153768" cy="2862322"/>
          </a:xfrm>
          <a:prstGeom prst="rect">
            <a:avLst/>
          </a:prstGeom>
        </p:spPr>
        <p:txBody>
          <a:bodyPr wrap="square">
            <a:spAutoFit/>
          </a:bodyPr>
          <a:lstStyle/>
          <a:p>
            <a:pPr marL="285750" indent="-285750" fontAlgn="base">
              <a:buFont typeface="Arial" pitchFamily="34" charset="0"/>
              <a:buChar char="•"/>
            </a:pPr>
            <a:r>
              <a:rPr lang="en-US" altLang="zh-CN" dirty="0" smtClean="0"/>
              <a:t>Linux </a:t>
            </a:r>
            <a:r>
              <a:rPr lang="zh-CN" altLang="en-US" dirty="0" smtClean="0"/>
              <a:t>网桥，基于 </a:t>
            </a:r>
            <a:r>
              <a:rPr lang="en-US" altLang="zh-CN" dirty="0" smtClean="0"/>
              <a:t>Linux </a:t>
            </a:r>
            <a:r>
              <a:rPr lang="zh-CN" altLang="en-US" dirty="0" smtClean="0"/>
              <a:t>内核的网桥。需要说明的是，网桥就是交换机，是交换机的一种常用的书面叫法。</a:t>
            </a:r>
          </a:p>
          <a:p>
            <a:pPr marL="285750" indent="-285750" fontAlgn="base">
              <a:buFont typeface="Arial" pitchFamily="34" charset="0"/>
              <a:buChar char="•"/>
            </a:pPr>
            <a:r>
              <a:rPr lang="en-US" altLang="zh-CN" dirty="0" err="1" smtClean="0"/>
              <a:t>OpenvSwitch</a:t>
            </a:r>
            <a:r>
              <a:rPr lang="zh-CN" altLang="en-US" dirty="0" smtClean="0"/>
              <a:t>（</a:t>
            </a:r>
            <a:r>
              <a:rPr lang="en-US" altLang="zh-CN" dirty="0" smtClean="0"/>
              <a:t>OVS</a:t>
            </a:r>
            <a:r>
              <a:rPr lang="zh-CN" altLang="en-US" dirty="0" smtClean="0"/>
              <a:t>）：</a:t>
            </a:r>
            <a:r>
              <a:rPr lang="en-US" altLang="zh-CN" dirty="0" smtClean="0"/>
              <a:t>OVS </a:t>
            </a:r>
            <a:r>
              <a:rPr lang="zh-CN" altLang="en-US" dirty="0" smtClean="0"/>
              <a:t>有两种模式，一种是当普通的虚拟交换机来使用，另一个是和 </a:t>
            </a:r>
            <a:r>
              <a:rPr lang="en-US" altLang="zh-CN" dirty="0" err="1" smtClean="0"/>
              <a:t>OpenFlow</a:t>
            </a:r>
            <a:r>
              <a:rPr lang="en-US" altLang="zh-CN" dirty="0" smtClean="0"/>
              <a:t> </a:t>
            </a:r>
            <a:r>
              <a:rPr lang="zh-CN" altLang="en-US" dirty="0" smtClean="0"/>
              <a:t>控制器协作当作 </a:t>
            </a:r>
            <a:r>
              <a:rPr lang="en-US" altLang="zh-CN" dirty="0" err="1" smtClean="0"/>
              <a:t>OpenFlow</a:t>
            </a:r>
            <a:r>
              <a:rPr lang="en-US" altLang="zh-CN" dirty="0" smtClean="0"/>
              <a:t> </a:t>
            </a:r>
            <a:r>
              <a:rPr lang="zh-CN" altLang="en-US" dirty="0" smtClean="0"/>
              <a:t>控制器来使用。</a:t>
            </a:r>
          </a:p>
          <a:p>
            <a:pPr marL="285750" indent="-285750" fontAlgn="base">
              <a:buFont typeface="Arial" pitchFamily="34" charset="0"/>
              <a:buChar char="•"/>
            </a:pPr>
            <a:r>
              <a:rPr lang="zh-CN" altLang="en-US" dirty="0" smtClean="0"/>
              <a:t>一些基于 </a:t>
            </a:r>
            <a:r>
              <a:rPr lang="en-US" altLang="zh-CN" dirty="0" smtClean="0"/>
              <a:t>Overlay </a:t>
            </a:r>
            <a:r>
              <a:rPr lang="zh-CN" altLang="en-US" dirty="0" smtClean="0"/>
              <a:t>技术的 </a:t>
            </a:r>
            <a:r>
              <a:rPr lang="en-US" altLang="zh-CN" dirty="0" smtClean="0"/>
              <a:t>SDN </a:t>
            </a:r>
            <a:r>
              <a:rPr lang="zh-CN" altLang="en-US" dirty="0" smtClean="0"/>
              <a:t>实现，如 </a:t>
            </a:r>
            <a:r>
              <a:rPr lang="en-US" altLang="zh-CN" dirty="0" smtClean="0"/>
              <a:t>Dove </a:t>
            </a:r>
            <a:r>
              <a:rPr lang="zh-CN" altLang="en-US" dirty="0" smtClean="0"/>
              <a:t>等。</a:t>
            </a:r>
          </a:p>
          <a:p>
            <a:pPr marL="285750" indent="-285750" fontAlgn="base">
              <a:buFont typeface="Arial" pitchFamily="34" charset="0"/>
              <a:buChar char="•"/>
            </a:pPr>
            <a:r>
              <a:rPr lang="zh-CN" altLang="en-US" dirty="0" smtClean="0"/>
              <a:t>一些非开源的商业交换机。</a:t>
            </a:r>
            <a:endParaRPr lang="zh-CN" altLang="en-US" dirty="0"/>
          </a:p>
        </p:txBody>
      </p:sp>
      <p:sp>
        <p:nvSpPr>
          <p:cNvPr id="6" name="矩形 5"/>
          <p:cNvSpPr/>
          <p:nvPr/>
        </p:nvSpPr>
        <p:spPr>
          <a:xfrm>
            <a:off x="4753710" y="2312014"/>
            <a:ext cx="4343176" cy="1477328"/>
          </a:xfrm>
          <a:prstGeom prst="rect">
            <a:avLst/>
          </a:prstGeom>
        </p:spPr>
        <p:txBody>
          <a:bodyPr wrap="square">
            <a:spAutoFit/>
          </a:bodyPr>
          <a:lstStyle/>
          <a:p>
            <a:pPr fontAlgn="base"/>
            <a:r>
              <a:rPr lang="en-US" altLang="zh-CN" dirty="0" smtClean="0"/>
              <a:t>Neutron </a:t>
            </a:r>
            <a:r>
              <a:rPr lang="zh-CN" altLang="en-US" dirty="0" smtClean="0"/>
              <a:t>的 </a:t>
            </a:r>
            <a:r>
              <a:rPr lang="en-US" altLang="zh-CN" dirty="0" smtClean="0"/>
              <a:t>L3 </a:t>
            </a:r>
            <a:r>
              <a:rPr lang="zh-CN" altLang="en-US" dirty="0" smtClean="0"/>
              <a:t>层由基于 </a:t>
            </a:r>
            <a:r>
              <a:rPr lang="en-US" altLang="zh-CN" dirty="0" smtClean="0"/>
              <a:t>namespace ipv4 forward + </a:t>
            </a:r>
            <a:r>
              <a:rPr lang="en-US" altLang="zh-CN" dirty="0" err="1" smtClean="0"/>
              <a:t>iptables</a:t>
            </a:r>
            <a:r>
              <a:rPr lang="en-US" altLang="zh-CN" dirty="0" smtClean="0"/>
              <a:t> </a:t>
            </a:r>
            <a:r>
              <a:rPr lang="zh-CN" altLang="en-US" dirty="0" smtClean="0"/>
              <a:t>实现。</a:t>
            </a:r>
          </a:p>
          <a:p>
            <a:pPr fontAlgn="base"/>
            <a:r>
              <a:rPr lang="zh-CN" altLang="en-US" dirty="0" smtClean="0"/>
              <a:t>需要启动 </a:t>
            </a:r>
            <a:r>
              <a:rPr lang="en-US" altLang="zh-CN" b="1" dirty="0" smtClean="0"/>
              <a:t>l3-agent</a:t>
            </a:r>
            <a:r>
              <a:rPr lang="en-US" altLang="zh-CN" dirty="0" smtClean="0"/>
              <a:t> </a:t>
            </a:r>
            <a:r>
              <a:rPr lang="zh-CN" altLang="en-US" dirty="0" smtClean="0"/>
              <a:t>进程，如果需要 </a:t>
            </a:r>
            <a:r>
              <a:rPr lang="en-US" altLang="zh-CN" dirty="0" smtClean="0"/>
              <a:t>DHCP </a:t>
            </a:r>
            <a:r>
              <a:rPr lang="zh-CN" altLang="en-US" dirty="0" smtClean="0"/>
              <a:t>服务的话也需要启动 </a:t>
            </a:r>
            <a:r>
              <a:rPr lang="en-US" altLang="zh-CN" b="1" dirty="0" err="1" smtClean="0"/>
              <a:t>dhcp</a:t>
            </a:r>
            <a:r>
              <a:rPr lang="en-US" altLang="zh-CN" b="1" dirty="0" smtClean="0"/>
              <a:t>-agent</a:t>
            </a:r>
            <a:r>
              <a:rPr lang="en-US" altLang="zh-CN" dirty="0" smtClean="0"/>
              <a:t> </a:t>
            </a:r>
            <a:r>
              <a:rPr lang="zh-CN" altLang="en-US" dirty="0" smtClean="0"/>
              <a:t>进程。</a:t>
            </a:r>
            <a:endParaRPr lang="zh-CN" altLang="en-US" dirty="0"/>
          </a:p>
        </p:txBody>
      </p:sp>
      <p:sp>
        <p:nvSpPr>
          <p:cNvPr id="7" name="矩形 6"/>
          <p:cNvSpPr/>
          <p:nvPr/>
        </p:nvSpPr>
        <p:spPr>
          <a:xfrm>
            <a:off x="4753710" y="4260947"/>
            <a:ext cx="4343176" cy="1477328"/>
          </a:xfrm>
          <a:prstGeom prst="rect">
            <a:avLst/>
          </a:prstGeom>
        </p:spPr>
        <p:txBody>
          <a:bodyPr wrap="square">
            <a:spAutoFit/>
          </a:bodyPr>
          <a:lstStyle/>
          <a:p>
            <a:r>
              <a:rPr lang="en-US" altLang="zh-CN" dirty="0" smtClean="0"/>
              <a:t>L4-L7</a:t>
            </a:r>
            <a:r>
              <a:rPr lang="zh-CN" altLang="en-US" dirty="0" smtClean="0"/>
              <a:t>层，</a:t>
            </a:r>
            <a:r>
              <a:rPr lang="en-US" altLang="zh-CN" b="1" dirty="0" err="1" smtClean="0"/>
              <a:t>LBaaS</a:t>
            </a:r>
            <a:r>
              <a:rPr lang="en-US" altLang="zh-CN" dirty="0" smtClean="0"/>
              <a:t> </a:t>
            </a:r>
            <a:r>
              <a:rPr lang="zh-CN" altLang="en-US" dirty="0" smtClean="0"/>
              <a:t>基于 </a:t>
            </a:r>
            <a:r>
              <a:rPr lang="en-US" altLang="zh-CN" dirty="0" err="1" smtClean="0"/>
              <a:t>Haproxy</a:t>
            </a:r>
            <a:r>
              <a:rPr lang="en-US" altLang="zh-CN" dirty="0" smtClean="0"/>
              <a:t> </a:t>
            </a:r>
            <a:r>
              <a:rPr lang="zh-CN" altLang="en-US" dirty="0" smtClean="0"/>
              <a:t>实现；</a:t>
            </a:r>
            <a:r>
              <a:rPr lang="en-US" altLang="zh-CN" b="1" dirty="0" err="1" smtClean="0"/>
              <a:t>FWaaS</a:t>
            </a:r>
            <a:r>
              <a:rPr lang="en-US" altLang="zh-CN" dirty="0" smtClean="0"/>
              <a:t> </a:t>
            </a:r>
            <a:r>
              <a:rPr lang="zh-CN" altLang="en-US" dirty="0" smtClean="0"/>
              <a:t>基于 </a:t>
            </a:r>
            <a:r>
              <a:rPr lang="en-US" altLang="zh-CN" dirty="0" err="1" smtClean="0"/>
              <a:t>iptables</a:t>
            </a:r>
            <a:r>
              <a:rPr lang="en-US" altLang="zh-CN" dirty="0" smtClean="0"/>
              <a:t> </a:t>
            </a:r>
            <a:r>
              <a:rPr lang="zh-CN" altLang="en-US" dirty="0" smtClean="0"/>
              <a:t>实现；</a:t>
            </a:r>
            <a:r>
              <a:rPr lang="en-US" altLang="zh-CN" b="1" dirty="0" err="1" smtClean="0"/>
              <a:t>VPNaaS</a:t>
            </a:r>
            <a:r>
              <a:rPr lang="en-US" altLang="zh-CN" dirty="0" smtClean="0"/>
              <a:t> </a:t>
            </a:r>
            <a:r>
              <a:rPr lang="zh-CN" altLang="en-US" dirty="0" smtClean="0"/>
              <a:t>有基于 </a:t>
            </a:r>
            <a:r>
              <a:rPr lang="en-US" altLang="zh-CN" dirty="0" err="1" smtClean="0"/>
              <a:t>IPSec</a:t>
            </a:r>
            <a:r>
              <a:rPr lang="en-US" altLang="zh-CN" dirty="0" smtClean="0"/>
              <a:t> </a:t>
            </a:r>
            <a:r>
              <a:rPr lang="zh-CN" altLang="en-US" dirty="0" smtClean="0"/>
              <a:t>的 </a:t>
            </a:r>
            <a:r>
              <a:rPr lang="en-US" altLang="zh-CN" dirty="0" smtClean="0"/>
              <a:t>VPN </a:t>
            </a:r>
            <a:r>
              <a:rPr lang="zh-CN" altLang="en-US" dirty="0" smtClean="0"/>
              <a:t>实现，也有基于 </a:t>
            </a:r>
            <a:r>
              <a:rPr lang="en-US" altLang="zh-CN" dirty="0" smtClean="0"/>
              <a:t>MPLS </a:t>
            </a:r>
            <a:r>
              <a:rPr lang="zh-CN" altLang="en-US" dirty="0" smtClean="0"/>
              <a:t>的 </a:t>
            </a:r>
            <a:r>
              <a:rPr lang="en-US" altLang="zh-CN" dirty="0" smtClean="0"/>
              <a:t>VPN </a:t>
            </a:r>
            <a:r>
              <a:rPr lang="zh-CN" altLang="en-US" dirty="0" smtClean="0"/>
              <a:t>实现，也有基于 </a:t>
            </a:r>
            <a:r>
              <a:rPr lang="en-US" altLang="zh-CN" dirty="0" smtClean="0"/>
              <a:t>SSL </a:t>
            </a:r>
            <a:r>
              <a:rPr lang="zh-CN" altLang="en-US" dirty="0" smtClean="0"/>
              <a:t>的 </a:t>
            </a:r>
            <a:r>
              <a:rPr lang="en-US" altLang="zh-CN" dirty="0" smtClean="0"/>
              <a:t>VPN </a:t>
            </a:r>
            <a:r>
              <a:rPr lang="zh-CN" altLang="en-US" dirty="0" smtClean="0"/>
              <a:t>实现。</a:t>
            </a:r>
            <a:endParaRPr lang="zh-CN" altLang="en-US" dirty="0"/>
          </a:p>
        </p:txBody>
      </p:sp>
      <p:sp>
        <p:nvSpPr>
          <p:cNvPr id="9" name="TextBox 8"/>
          <p:cNvSpPr txBox="1"/>
          <p:nvPr/>
        </p:nvSpPr>
        <p:spPr>
          <a:xfrm>
            <a:off x="3916012" y="816855"/>
            <a:ext cx="14670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CN" dirty="0" smtClean="0"/>
              <a:t>Neutron</a:t>
            </a:r>
            <a:r>
              <a:rPr lang="zh-CN" altLang="en-US" dirty="0" smtClean="0"/>
              <a:t>总结</a:t>
            </a:r>
            <a:endParaRPr lang="zh-CN" altLang="en-US" dirty="0"/>
          </a:p>
        </p:txBody>
      </p:sp>
      <p:sp>
        <p:nvSpPr>
          <p:cNvPr id="10" name="矩形 9"/>
          <p:cNvSpPr/>
          <p:nvPr/>
        </p:nvSpPr>
        <p:spPr>
          <a:xfrm>
            <a:off x="4535480" y="2312013"/>
            <a:ext cx="45719" cy="3426261"/>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
        <p:nvSpPr>
          <p:cNvPr id="11" name="矩形 10"/>
          <p:cNvSpPr/>
          <p:nvPr/>
        </p:nvSpPr>
        <p:spPr>
          <a:xfrm>
            <a:off x="4581199" y="3881486"/>
            <a:ext cx="4515687" cy="57686"/>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Tree>
    <p:extLst>
      <p:ext uri="{BB962C8B-B14F-4D97-AF65-F5344CB8AC3E}">
        <p14:creationId xmlns:p14="http://schemas.microsoft.com/office/powerpoint/2010/main" val="1839481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Neutron</a:t>
            </a:r>
            <a:r>
              <a:rPr lang="zh-CN" altLang="en-US" dirty="0"/>
              <a:t>是</a:t>
            </a:r>
            <a:r>
              <a:rPr lang="zh-CN" altLang="en-US" dirty="0" smtClean="0"/>
              <a:t>什么</a:t>
            </a:r>
            <a:endParaRPr lang="zh-CN" altLang="en-US" dirty="0"/>
          </a:p>
        </p:txBody>
      </p:sp>
      <p:sp>
        <p:nvSpPr>
          <p:cNvPr id="3" name="矩形 2"/>
          <p:cNvSpPr/>
          <p:nvPr/>
        </p:nvSpPr>
        <p:spPr>
          <a:xfrm>
            <a:off x="585128" y="1340768"/>
            <a:ext cx="7992888" cy="646331"/>
          </a:xfrm>
          <a:prstGeom prst="rect">
            <a:avLst/>
          </a:prstGeom>
        </p:spPr>
        <p:txBody>
          <a:bodyPr wrap="square">
            <a:spAutoFit/>
          </a:bodyPr>
          <a:lstStyle/>
          <a:p>
            <a:r>
              <a:rPr lang="zh-CN" altLang="en-US" dirty="0"/>
              <a:t>驱动 </a:t>
            </a:r>
            <a:r>
              <a:rPr lang="en-US" altLang="zh-CN" dirty="0"/>
              <a:t>L2-L7 </a:t>
            </a:r>
            <a:r>
              <a:rPr lang="zh-CN" altLang="en-US" dirty="0"/>
              <a:t>层不同的底层网络技术来为第三方应用独立地提供租户隔离的虚拟网络服务</a:t>
            </a:r>
          </a:p>
        </p:txBody>
      </p:sp>
      <p:sp>
        <p:nvSpPr>
          <p:cNvPr id="4" name="矩形 3"/>
          <p:cNvSpPr/>
          <p:nvPr/>
        </p:nvSpPr>
        <p:spPr>
          <a:xfrm>
            <a:off x="731644" y="2736402"/>
            <a:ext cx="2646040" cy="3693319"/>
          </a:xfrm>
          <a:prstGeom prst="rect">
            <a:avLst/>
          </a:prstGeom>
        </p:spPr>
        <p:txBody>
          <a:bodyPr wrap="square">
            <a:spAutoFit/>
          </a:bodyPr>
          <a:lstStyle/>
          <a:p>
            <a:pPr>
              <a:spcBef>
                <a:spcPts val="400"/>
              </a:spcBef>
              <a:spcAft>
                <a:spcPts val="400"/>
              </a:spcAft>
            </a:pPr>
            <a:r>
              <a:rPr lang="zh-CN" altLang="en-US" dirty="0"/>
              <a:t> </a:t>
            </a:r>
            <a:r>
              <a:rPr lang="en-US" altLang="zh-CN" dirty="0"/>
              <a:t>Linux </a:t>
            </a:r>
            <a:r>
              <a:rPr lang="zh-CN" altLang="en-US" dirty="0"/>
              <a:t>下实现虚拟网卡一般使用 </a:t>
            </a:r>
            <a:r>
              <a:rPr lang="en-US" altLang="zh-CN" dirty="0"/>
              <a:t>TAP/TUN </a:t>
            </a:r>
            <a:r>
              <a:rPr lang="zh-CN" altLang="en-US" dirty="0"/>
              <a:t>技术一个 </a:t>
            </a:r>
            <a:r>
              <a:rPr lang="en-US" altLang="zh-CN" dirty="0"/>
              <a:t>TAP </a:t>
            </a:r>
            <a:r>
              <a:rPr lang="zh-CN" altLang="en-US" dirty="0"/>
              <a:t>设备就是 </a:t>
            </a:r>
            <a:r>
              <a:rPr lang="en-US" altLang="zh-CN" dirty="0"/>
              <a:t>Linux </a:t>
            </a:r>
            <a:r>
              <a:rPr lang="zh-CN" altLang="en-US" dirty="0"/>
              <a:t>下的一个进程，两个虚机通过虚拟网卡的通信，实际上就是 </a:t>
            </a:r>
            <a:r>
              <a:rPr lang="en-US" altLang="zh-CN" dirty="0"/>
              <a:t>Linux </a:t>
            </a:r>
            <a:r>
              <a:rPr lang="zh-CN" altLang="en-US" dirty="0"/>
              <a:t>中两个进程间的通信。所以很多 </a:t>
            </a:r>
            <a:r>
              <a:rPr lang="en-US" altLang="zh-CN" dirty="0"/>
              <a:t>Hypervisor </a:t>
            </a:r>
            <a:r>
              <a:rPr lang="zh-CN" altLang="en-US" dirty="0"/>
              <a:t>为了提升同一物理机中的两台虚机之间的网络 </a:t>
            </a:r>
            <a:r>
              <a:rPr lang="en-US" altLang="zh-CN" dirty="0"/>
              <a:t>IO </a:t>
            </a:r>
            <a:r>
              <a:rPr lang="zh-CN" altLang="en-US" dirty="0"/>
              <a:t>性能采用 </a:t>
            </a:r>
            <a:r>
              <a:rPr lang="en-US" altLang="zh-CN" dirty="0"/>
              <a:t>DMA</a:t>
            </a:r>
            <a:r>
              <a:rPr lang="zh-CN" altLang="en-US" dirty="0"/>
              <a:t>（直接内存访问）技术也就毫不奇怪了。</a:t>
            </a:r>
          </a:p>
        </p:txBody>
      </p:sp>
      <p:sp>
        <p:nvSpPr>
          <p:cNvPr id="5" name="矩形 4"/>
          <p:cNvSpPr/>
          <p:nvPr/>
        </p:nvSpPr>
        <p:spPr>
          <a:xfrm>
            <a:off x="3573461" y="2979104"/>
            <a:ext cx="2248964" cy="2862322"/>
          </a:xfrm>
          <a:prstGeom prst="rect">
            <a:avLst/>
          </a:prstGeom>
        </p:spPr>
        <p:txBody>
          <a:bodyPr wrap="square">
            <a:spAutoFit/>
          </a:bodyPr>
          <a:lstStyle/>
          <a:p>
            <a:pPr>
              <a:spcBef>
                <a:spcPts val="400"/>
              </a:spcBef>
              <a:spcAft>
                <a:spcPts val="400"/>
              </a:spcAft>
            </a:pPr>
            <a:r>
              <a:rPr lang="zh-CN" altLang="en-US" dirty="0"/>
              <a:t> </a:t>
            </a:r>
            <a:r>
              <a:rPr lang="en-US" altLang="zh-CN" dirty="0"/>
              <a:t>L2 </a:t>
            </a:r>
            <a:r>
              <a:rPr lang="zh-CN" altLang="en-US" dirty="0"/>
              <a:t>层，</a:t>
            </a:r>
            <a:r>
              <a:rPr lang="en-US" altLang="zh-CN" dirty="0"/>
              <a:t>Linux </a:t>
            </a:r>
            <a:r>
              <a:rPr lang="zh-CN" altLang="en-US" dirty="0"/>
              <a:t>网桥是虚拟交换机的一种实现，知道无论是虚拟交换机还是物理交换机，原理都是一样的。知道 </a:t>
            </a:r>
            <a:r>
              <a:rPr lang="en-US" altLang="zh-CN" dirty="0"/>
              <a:t>L2 </a:t>
            </a:r>
            <a:r>
              <a:rPr lang="zh-CN" altLang="en-US" dirty="0"/>
              <a:t>层用于使用 </a:t>
            </a:r>
            <a:r>
              <a:rPr lang="en-US" altLang="zh-CN" dirty="0"/>
              <a:t>VLAN </a:t>
            </a:r>
            <a:r>
              <a:rPr lang="zh-CN" altLang="en-US" dirty="0"/>
              <a:t>来做物理隔离。知道 </a:t>
            </a:r>
            <a:r>
              <a:rPr lang="en-US" altLang="zh-CN" dirty="0"/>
              <a:t>FLAT </a:t>
            </a:r>
            <a:r>
              <a:rPr lang="zh-CN" altLang="en-US" dirty="0"/>
              <a:t>网络和 </a:t>
            </a:r>
            <a:r>
              <a:rPr lang="en-US" altLang="zh-CN" dirty="0"/>
              <a:t>VLAN </a:t>
            </a:r>
            <a:r>
              <a:rPr lang="zh-CN" altLang="en-US" dirty="0"/>
              <a:t>网络的根本区别。</a:t>
            </a:r>
          </a:p>
        </p:txBody>
      </p:sp>
      <p:sp>
        <p:nvSpPr>
          <p:cNvPr id="6" name="矩形 5"/>
          <p:cNvSpPr/>
          <p:nvPr/>
        </p:nvSpPr>
        <p:spPr>
          <a:xfrm>
            <a:off x="6095637" y="2979104"/>
            <a:ext cx="2395237" cy="2585323"/>
          </a:xfrm>
          <a:prstGeom prst="rect">
            <a:avLst/>
          </a:prstGeom>
        </p:spPr>
        <p:txBody>
          <a:bodyPr wrap="square">
            <a:spAutoFit/>
          </a:bodyPr>
          <a:lstStyle/>
          <a:p>
            <a:r>
              <a:rPr lang="zh-CN" altLang="en-US" dirty="0"/>
              <a:t> </a:t>
            </a:r>
            <a:r>
              <a:rPr lang="en-US" altLang="zh-CN" dirty="0"/>
              <a:t>L3 </a:t>
            </a:r>
            <a:r>
              <a:rPr lang="zh-CN" altLang="en-US" dirty="0"/>
              <a:t>层如何通过 </a:t>
            </a:r>
            <a:r>
              <a:rPr lang="en-US" altLang="zh-CN" dirty="0"/>
              <a:t>ipv4 forward </a:t>
            </a:r>
            <a:r>
              <a:rPr lang="zh-CN" altLang="en-US" dirty="0"/>
              <a:t>功能进行静态路由转发，知道如何使用 </a:t>
            </a:r>
            <a:r>
              <a:rPr lang="en-US" altLang="zh-CN" dirty="0" err="1"/>
              <a:t>iptables</a:t>
            </a:r>
            <a:r>
              <a:rPr lang="en-US" altLang="zh-CN" dirty="0"/>
              <a:t> </a:t>
            </a:r>
            <a:r>
              <a:rPr lang="zh-CN" altLang="en-US" dirty="0"/>
              <a:t>的 </a:t>
            </a:r>
            <a:r>
              <a:rPr lang="en-US" altLang="zh-CN" dirty="0"/>
              <a:t>SNAT </a:t>
            </a:r>
            <a:r>
              <a:rPr lang="zh-CN" altLang="en-US" dirty="0"/>
              <a:t>和 </a:t>
            </a:r>
            <a:r>
              <a:rPr lang="en-US" altLang="zh-CN" dirty="0"/>
              <a:t>DNAT </a:t>
            </a:r>
            <a:r>
              <a:rPr lang="zh-CN" altLang="en-US" dirty="0"/>
              <a:t>规则实现内网中的虚机访问外网和外网访问内网上的虚机（也就是所谓的浮动 </a:t>
            </a:r>
            <a:r>
              <a:rPr lang="en-US" altLang="zh-CN" dirty="0"/>
              <a:t>IP</a:t>
            </a:r>
            <a:r>
              <a:rPr lang="zh-CN" altLang="en-US" dirty="0"/>
              <a:t>）。</a:t>
            </a:r>
          </a:p>
        </p:txBody>
      </p:sp>
      <p:sp>
        <p:nvSpPr>
          <p:cNvPr id="8" name="矩形 7"/>
          <p:cNvSpPr/>
          <p:nvPr/>
        </p:nvSpPr>
        <p:spPr>
          <a:xfrm>
            <a:off x="1498374" y="2348880"/>
            <a:ext cx="1016881" cy="369332"/>
          </a:xfrm>
          <a:prstGeom prst="rect">
            <a:avLst/>
          </a:prstGeom>
        </p:spPr>
        <p:txBody>
          <a:bodyPr wrap="none">
            <a:spAutoFit/>
          </a:bodyPr>
          <a:lstStyle/>
          <a:p>
            <a:r>
              <a:rPr lang="en-US" altLang="zh-CN" dirty="0"/>
              <a:t>TAP/TUN</a:t>
            </a:r>
            <a:endParaRPr lang="zh-CN" altLang="en-US" dirty="0"/>
          </a:p>
        </p:txBody>
      </p:sp>
      <p:sp>
        <p:nvSpPr>
          <p:cNvPr id="9" name="矩形 8"/>
          <p:cNvSpPr/>
          <p:nvPr/>
        </p:nvSpPr>
        <p:spPr>
          <a:xfrm>
            <a:off x="3985095" y="2332629"/>
            <a:ext cx="1192955" cy="369332"/>
          </a:xfrm>
          <a:prstGeom prst="rect">
            <a:avLst/>
          </a:prstGeom>
        </p:spPr>
        <p:txBody>
          <a:bodyPr wrap="none">
            <a:spAutoFit/>
          </a:bodyPr>
          <a:lstStyle/>
          <a:p>
            <a:r>
              <a:rPr lang="en-US" altLang="zh-CN" dirty="0"/>
              <a:t>Linux </a:t>
            </a:r>
            <a:r>
              <a:rPr lang="zh-CN" altLang="en-US" dirty="0"/>
              <a:t>网桥</a:t>
            </a:r>
          </a:p>
        </p:txBody>
      </p:sp>
      <p:sp>
        <p:nvSpPr>
          <p:cNvPr id="10" name="矩形 9"/>
          <p:cNvSpPr/>
          <p:nvPr/>
        </p:nvSpPr>
        <p:spPr>
          <a:xfrm>
            <a:off x="6970089" y="2348880"/>
            <a:ext cx="646331" cy="369332"/>
          </a:xfrm>
          <a:prstGeom prst="rect">
            <a:avLst/>
          </a:prstGeom>
        </p:spPr>
        <p:txBody>
          <a:bodyPr wrap="none">
            <a:spAutoFit/>
          </a:bodyPr>
          <a:lstStyle/>
          <a:p>
            <a:r>
              <a:rPr lang="zh-CN" altLang="en-US" dirty="0"/>
              <a:t>路由</a:t>
            </a:r>
          </a:p>
        </p:txBody>
      </p:sp>
      <p:sp>
        <p:nvSpPr>
          <p:cNvPr id="11" name="TextBox 10"/>
          <p:cNvSpPr txBox="1"/>
          <p:nvPr/>
        </p:nvSpPr>
        <p:spPr>
          <a:xfrm>
            <a:off x="3912158" y="836712"/>
            <a:ext cx="1338828" cy="407141"/>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zh-CN" altLang="en-US" dirty="0"/>
              <a:t>一句话解释</a:t>
            </a:r>
          </a:p>
        </p:txBody>
      </p:sp>
      <p:sp>
        <p:nvSpPr>
          <p:cNvPr id="12" name="矩形 11"/>
          <p:cNvSpPr/>
          <p:nvPr/>
        </p:nvSpPr>
        <p:spPr>
          <a:xfrm>
            <a:off x="585128" y="2124412"/>
            <a:ext cx="7992888" cy="45719"/>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
        <p:nvSpPr>
          <p:cNvPr id="13" name="矩形 12"/>
          <p:cNvSpPr/>
          <p:nvPr/>
        </p:nvSpPr>
        <p:spPr>
          <a:xfrm>
            <a:off x="3385739" y="2170131"/>
            <a:ext cx="45719" cy="4499229"/>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
        <p:nvSpPr>
          <p:cNvPr id="14" name="矩形 13"/>
          <p:cNvSpPr/>
          <p:nvPr/>
        </p:nvSpPr>
        <p:spPr>
          <a:xfrm>
            <a:off x="5822425" y="2147271"/>
            <a:ext cx="45719" cy="4499229"/>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Tree>
    <p:extLst>
      <p:ext uri="{BB962C8B-B14F-4D97-AF65-F5344CB8AC3E}">
        <p14:creationId xmlns:p14="http://schemas.microsoft.com/office/powerpoint/2010/main" val="1269429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涉及的</a:t>
            </a:r>
            <a:r>
              <a:rPr lang="en-US" altLang="zh-CN" dirty="0" smtClean="0"/>
              <a:t>Linux</a:t>
            </a:r>
            <a:r>
              <a:rPr lang="zh-CN" altLang="en-US" dirty="0" smtClean="0"/>
              <a:t>网络技术</a:t>
            </a:r>
            <a:endParaRPr lang="zh-CN" altLang="en-US" dirty="0"/>
          </a:p>
        </p:txBody>
      </p:sp>
      <p:sp>
        <p:nvSpPr>
          <p:cNvPr id="3" name="矩形 2"/>
          <p:cNvSpPr/>
          <p:nvPr/>
        </p:nvSpPr>
        <p:spPr>
          <a:xfrm>
            <a:off x="0" y="692696"/>
            <a:ext cx="9144000" cy="6032421"/>
          </a:xfrm>
          <a:prstGeom prst="rect">
            <a:avLst/>
          </a:prstGeom>
        </p:spPr>
        <p:txBody>
          <a:bodyPr wrap="square">
            <a:spAutoFit/>
          </a:bodyPr>
          <a:lstStyle/>
          <a:p>
            <a:pPr>
              <a:spcBef>
                <a:spcPts val="400"/>
              </a:spcBef>
              <a:spcAft>
                <a:spcPts val="400"/>
              </a:spcAft>
            </a:pPr>
            <a:r>
              <a:rPr lang="en-US" altLang="zh-CN" dirty="0"/>
              <a:t>bridge</a:t>
            </a:r>
            <a:r>
              <a:rPr lang="zh-CN" altLang="en-US" dirty="0"/>
              <a:t>：网桥，</a:t>
            </a:r>
            <a:r>
              <a:rPr lang="en-US" altLang="zh-CN" dirty="0"/>
              <a:t>Linux</a:t>
            </a:r>
            <a:r>
              <a:rPr lang="zh-CN" altLang="en-US" dirty="0"/>
              <a:t>中用于表示一个能连接不同网络设备的虚拟设备，</a:t>
            </a:r>
            <a:r>
              <a:rPr lang="en-US" altLang="zh-CN" dirty="0" err="1"/>
              <a:t>linux</a:t>
            </a:r>
            <a:r>
              <a:rPr lang="zh-CN" altLang="en-US" dirty="0"/>
              <a:t>中传统实现的网桥类似一个</a:t>
            </a:r>
            <a:r>
              <a:rPr lang="en-US" altLang="zh-CN" dirty="0"/>
              <a:t>hub</a:t>
            </a:r>
            <a:r>
              <a:rPr lang="zh-CN" altLang="en-US" dirty="0"/>
              <a:t>设备，而</a:t>
            </a:r>
            <a:r>
              <a:rPr lang="en-US" altLang="zh-CN" dirty="0" err="1"/>
              <a:t>ovs</a:t>
            </a:r>
            <a:r>
              <a:rPr lang="zh-CN" altLang="en-US" dirty="0"/>
              <a:t>管理的网桥一般类似交换机。</a:t>
            </a:r>
          </a:p>
          <a:p>
            <a:pPr>
              <a:spcBef>
                <a:spcPts val="400"/>
              </a:spcBef>
              <a:spcAft>
                <a:spcPts val="400"/>
              </a:spcAft>
            </a:pPr>
            <a:r>
              <a:rPr lang="en-US" altLang="zh-CN" dirty="0" err="1"/>
              <a:t>br-int</a:t>
            </a:r>
            <a:r>
              <a:rPr lang="zh-CN" altLang="en-US" dirty="0"/>
              <a:t>：</a:t>
            </a:r>
            <a:r>
              <a:rPr lang="en-US" altLang="zh-CN" dirty="0"/>
              <a:t>bridge-integration</a:t>
            </a:r>
            <a:r>
              <a:rPr lang="zh-CN" altLang="en-US" dirty="0"/>
              <a:t>，综合网桥，常用于表示实现主要内部网络功能的网桥。</a:t>
            </a:r>
          </a:p>
          <a:p>
            <a:pPr>
              <a:spcBef>
                <a:spcPts val="400"/>
              </a:spcBef>
              <a:spcAft>
                <a:spcPts val="400"/>
              </a:spcAft>
            </a:pPr>
            <a:r>
              <a:rPr lang="en-US" altLang="zh-CN" dirty="0" err="1"/>
              <a:t>br</a:t>
            </a:r>
            <a:r>
              <a:rPr lang="en-US" altLang="zh-CN" dirty="0"/>
              <a:t>-ex</a:t>
            </a:r>
            <a:r>
              <a:rPr lang="zh-CN" altLang="en-US" dirty="0"/>
              <a:t>：</a:t>
            </a:r>
            <a:r>
              <a:rPr lang="en-US" altLang="zh-CN" dirty="0"/>
              <a:t>bridge-external</a:t>
            </a:r>
            <a:r>
              <a:rPr lang="zh-CN" altLang="en-US" dirty="0"/>
              <a:t>，外部网桥，通常表示负责跟外部网络通信的网桥。</a:t>
            </a:r>
          </a:p>
          <a:p>
            <a:pPr>
              <a:spcBef>
                <a:spcPts val="400"/>
              </a:spcBef>
              <a:spcAft>
                <a:spcPts val="400"/>
              </a:spcAft>
            </a:pPr>
            <a:r>
              <a:rPr lang="en-US" altLang="zh-CN" dirty="0"/>
              <a:t>GRE</a:t>
            </a:r>
            <a:r>
              <a:rPr lang="zh-CN" altLang="en-US" dirty="0"/>
              <a:t>：</a:t>
            </a:r>
            <a:r>
              <a:rPr lang="en-US" altLang="zh-CN" dirty="0"/>
              <a:t>General Routing Encapsulation</a:t>
            </a:r>
            <a:r>
              <a:rPr lang="zh-CN" altLang="en-US" dirty="0"/>
              <a:t>，一种通过封装来实现隧道的方式。在</a:t>
            </a:r>
            <a:r>
              <a:rPr lang="en-US" altLang="zh-CN" dirty="0" err="1"/>
              <a:t>openstack</a:t>
            </a:r>
            <a:r>
              <a:rPr lang="zh-CN" altLang="en-US" dirty="0"/>
              <a:t>中一般是基于</a:t>
            </a:r>
            <a:r>
              <a:rPr lang="en-US" altLang="zh-CN" dirty="0"/>
              <a:t>L3</a:t>
            </a:r>
            <a:r>
              <a:rPr lang="zh-CN" altLang="en-US" dirty="0"/>
              <a:t>的</a:t>
            </a:r>
            <a:r>
              <a:rPr lang="en-US" altLang="zh-CN" dirty="0" err="1"/>
              <a:t>gre</a:t>
            </a:r>
            <a:r>
              <a:rPr lang="zh-CN" altLang="en-US" dirty="0"/>
              <a:t>，即</a:t>
            </a:r>
            <a:r>
              <a:rPr lang="en-US" altLang="zh-CN" dirty="0"/>
              <a:t>original </a:t>
            </a:r>
            <a:r>
              <a:rPr lang="en-US" altLang="zh-CN" dirty="0" err="1"/>
              <a:t>pkt</a:t>
            </a:r>
            <a:r>
              <a:rPr lang="en-US" altLang="zh-CN" dirty="0"/>
              <a:t>/GRE/IP/Ethernet</a:t>
            </a:r>
          </a:p>
          <a:p>
            <a:pPr>
              <a:spcBef>
                <a:spcPts val="400"/>
              </a:spcBef>
              <a:spcAft>
                <a:spcPts val="400"/>
              </a:spcAft>
            </a:pPr>
            <a:r>
              <a:rPr lang="en-US" altLang="zh-CN" dirty="0"/>
              <a:t>VETH</a:t>
            </a:r>
            <a:r>
              <a:rPr lang="zh-CN" altLang="en-US" dirty="0"/>
              <a:t>：虚拟</a:t>
            </a:r>
            <a:r>
              <a:rPr lang="en-US" altLang="zh-CN" dirty="0" err="1"/>
              <a:t>ethernet</a:t>
            </a:r>
            <a:r>
              <a:rPr lang="zh-CN" altLang="en-US" dirty="0"/>
              <a:t>接口，通常以</a:t>
            </a:r>
            <a:r>
              <a:rPr lang="en-US" altLang="zh-CN" dirty="0"/>
              <a:t>pair</a:t>
            </a:r>
            <a:r>
              <a:rPr lang="zh-CN" altLang="en-US" dirty="0"/>
              <a:t>的方式出现，一端发出的网包，会被另一端接收，可以形成两个网桥之间的通道。</a:t>
            </a:r>
          </a:p>
          <a:p>
            <a:pPr>
              <a:spcBef>
                <a:spcPts val="400"/>
              </a:spcBef>
              <a:spcAft>
                <a:spcPts val="400"/>
              </a:spcAft>
            </a:pPr>
            <a:r>
              <a:rPr lang="en-US" altLang="zh-CN" dirty="0" err="1"/>
              <a:t>qvb</a:t>
            </a:r>
            <a:r>
              <a:rPr lang="zh-CN" altLang="en-US" dirty="0"/>
              <a:t>：</a:t>
            </a:r>
            <a:r>
              <a:rPr lang="en-US" altLang="zh-CN" dirty="0"/>
              <a:t>neutron </a:t>
            </a:r>
            <a:r>
              <a:rPr lang="en-US" altLang="zh-CN" dirty="0" err="1"/>
              <a:t>veth</a:t>
            </a:r>
            <a:r>
              <a:rPr lang="en-US" altLang="zh-CN" dirty="0"/>
              <a:t>, Linux Bridge-side</a:t>
            </a:r>
          </a:p>
          <a:p>
            <a:pPr>
              <a:spcBef>
                <a:spcPts val="400"/>
              </a:spcBef>
              <a:spcAft>
                <a:spcPts val="400"/>
              </a:spcAft>
            </a:pPr>
            <a:r>
              <a:rPr lang="en-US" altLang="zh-CN" dirty="0" err="1"/>
              <a:t>qvo</a:t>
            </a:r>
            <a:r>
              <a:rPr lang="zh-CN" altLang="en-US" dirty="0"/>
              <a:t>：</a:t>
            </a:r>
            <a:r>
              <a:rPr lang="en-US" altLang="zh-CN" dirty="0"/>
              <a:t>neutron </a:t>
            </a:r>
            <a:r>
              <a:rPr lang="en-US" altLang="zh-CN" dirty="0" err="1"/>
              <a:t>veth</a:t>
            </a:r>
            <a:r>
              <a:rPr lang="en-US" altLang="zh-CN" dirty="0"/>
              <a:t>, OVS-side</a:t>
            </a:r>
          </a:p>
          <a:p>
            <a:pPr>
              <a:spcBef>
                <a:spcPts val="400"/>
              </a:spcBef>
              <a:spcAft>
                <a:spcPts val="400"/>
              </a:spcAft>
            </a:pPr>
            <a:r>
              <a:rPr lang="en-US" altLang="zh-CN" dirty="0"/>
              <a:t>TAP</a:t>
            </a:r>
            <a:r>
              <a:rPr lang="zh-CN" altLang="en-US" dirty="0"/>
              <a:t>设备：模拟一个二层的网络设备，可以接受和发送二层网包。</a:t>
            </a:r>
          </a:p>
          <a:p>
            <a:pPr>
              <a:spcBef>
                <a:spcPts val="400"/>
              </a:spcBef>
              <a:spcAft>
                <a:spcPts val="400"/>
              </a:spcAft>
            </a:pPr>
            <a:r>
              <a:rPr lang="en-US" altLang="zh-CN" dirty="0"/>
              <a:t>TUN</a:t>
            </a:r>
            <a:r>
              <a:rPr lang="zh-CN" altLang="en-US" dirty="0"/>
              <a:t>设备：模拟一个三层的网络设备，可以接受和发送三层网包。</a:t>
            </a:r>
          </a:p>
          <a:p>
            <a:pPr>
              <a:spcBef>
                <a:spcPts val="400"/>
              </a:spcBef>
              <a:spcAft>
                <a:spcPts val="400"/>
              </a:spcAft>
            </a:pPr>
            <a:r>
              <a:rPr lang="en-US" altLang="zh-CN" dirty="0" err="1"/>
              <a:t>iptables</a:t>
            </a:r>
            <a:r>
              <a:rPr lang="zh-CN" altLang="en-US" dirty="0"/>
              <a:t>：</a:t>
            </a:r>
            <a:r>
              <a:rPr lang="en-US" altLang="zh-CN" dirty="0"/>
              <a:t>Linux </a:t>
            </a:r>
            <a:r>
              <a:rPr lang="zh-CN" altLang="en-US" dirty="0"/>
              <a:t>上常见的实现安全策略的防火墙软件。</a:t>
            </a:r>
          </a:p>
          <a:p>
            <a:pPr>
              <a:spcBef>
                <a:spcPts val="400"/>
              </a:spcBef>
              <a:spcAft>
                <a:spcPts val="400"/>
              </a:spcAft>
            </a:pPr>
            <a:r>
              <a:rPr lang="en-US" altLang="zh-CN" dirty="0" err="1"/>
              <a:t>Vlan</a:t>
            </a:r>
            <a:r>
              <a:rPr lang="zh-CN" altLang="en-US" dirty="0"/>
              <a:t>：虚拟 </a:t>
            </a:r>
            <a:r>
              <a:rPr lang="en-US" altLang="zh-CN" dirty="0" err="1"/>
              <a:t>Lan</a:t>
            </a:r>
            <a:r>
              <a:rPr lang="zh-CN" altLang="en-US" dirty="0"/>
              <a:t>，同一个物理 </a:t>
            </a:r>
            <a:r>
              <a:rPr lang="en-US" altLang="zh-CN" dirty="0" err="1"/>
              <a:t>Lan</a:t>
            </a:r>
            <a:r>
              <a:rPr lang="en-US" altLang="zh-CN" dirty="0"/>
              <a:t> </a:t>
            </a:r>
            <a:r>
              <a:rPr lang="zh-CN" altLang="en-US" dirty="0"/>
              <a:t>下用标签实现隔离，可用标号为</a:t>
            </a:r>
            <a:r>
              <a:rPr lang="en-US" altLang="zh-CN" dirty="0"/>
              <a:t>1-4094</a:t>
            </a:r>
            <a:r>
              <a:rPr lang="zh-CN" altLang="en-US" dirty="0"/>
              <a:t>。</a:t>
            </a:r>
          </a:p>
          <a:p>
            <a:pPr>
              <a:spcBef>
                <a:spcPts val="400"/>
              </a:spcBef>
              <a:spcAft>
                <a:spcPts val="400"/>
              </a:spcAft>
            </a:pPr>
            <a:r>
              <a:rPr lang="en-US" altLang="zh-CN" dirty="0"/>
              <a:t>VXLAN</a:t>
            </a:r>
            <a:r>
              <a:rPr lang="zh-CN" altLang="en-US" dirty="0"/>
              <a:t>：一套利用 </a:t>
            </a:r>
            <a:r>
              <a:rPr lang="en-US" altLang="zh-CN" dirty="0"/>
              <a:t>UDP </a:t>
            </a:r>
            <a:r>
              <a:rPr lang="zh-CN" altLang="en-US" dirty="0"/>
              <a:t>协议作为底层传输协议的 </a:t>
            </a:r>
            <a:r>
              <a:rPr lang="en-US" altLang="zh-CN" dirty="0"/>
              <a:t>Overlay </a:t>
            </a:r>
            <a:r>
              <a:rPr lang="zh-CN" altLang="en-US" dirty="0"/>
              <a:t>实现。一般认为作为 </a:t>
            </a:r>
            <a:r>
              <a:rPr lang="en-US" altLang="zh-CN" dirty="0" err="1"/>
              <a:t>VLan</a:t>
            </a:r>
            <a:r>
              <a:rPr lang="en-US" altLang="zh-CN" dirty="0"/>
              <a:t> </a:t>
            </a:r>
            <a:r>
              <a:rPr lang="zh-CN" altLang="en-US" dirty="0"/>
              <a:t>技术的延伸或替代者。</a:t>
            </a:r>
          </a:p>
          <a:p>
            <a:pPr>
              <a:spcBef>
                <a:spcPts val="400"/>
              </a:spcBef>
              <a:spcAft>
                <a:spcPts val="400"/>
              </a:spcAft>
            </a:pPr>
            <a:r>
              <a:rPr lang="en-US" altLang="zh-CN" dirty="0"/>
              <a:t>namespace</a:t>
            </a:r>
            <a:r>
              <a:rPr lang="zh-CN" altLang="en-US" dirty="0"/>
              <a:t>：用来实现隔离的一套机制，不同 </a:t>
            </a:r>
            <a:r>
              <a:rPr lang="en-US" altLang="zh-CN" dirty="0"/>
              <a:t>namespace </a:t>
            </a:r>
            <a:r>
              <a:rPr lang="zh-CN" altLang="en-US" dirty="0"/>
              <a:t>中的资源之间彼此不可见。</a:t>
            </a:r>
          </a:p>
        </p:txBody>
      </p:sp>
    </p:spTree>
    <p:extLst>
      <p:ext uri="{BB962C8B-B14F-4D97-AF65-F5344CB8AC3E}">
        <p14:creationId xmlns:p14="http://schemas.microsoft.com/office/powerpoint/2010/main" val="302387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本文的主要内容</a:t>
            </a:r>
          </a:p>
        </p:txBody>
      </p:sp>
      <p:sp>
        <p:nvSpPr>
          <p:cNvPr id="3" name="矩形 2"/>
          <p:cNvSpPr/>
          <p:nvPr/>
        </p:nvSpPr>
        <p:spPr>
          <a:xfrm>
            <a:off x="395536" y="1582341"/>
            <a:ext cx="8064896" cy="2953373"/>
          </a:xfrm>
          <a:prstGeom prst="rect">
            <a:avLst/>
          </a:prstGeom>
        </p:spPr>
        <p:txBody>
          <a:bodyPr wrap="square">
            <a:spAutoFit/>
          </a:bodyPr>
          <a:lstStyle/>
          <a:p>
            <a:pPr marL="285750" indent="-285750" fontAlgn="base">
              <a:lnSpc>
                <a:spcPct val="150000"/>
              </a:lnSpc>
              <a:buFont typeface="Arial" pitchFamily="34" charset="0"/>
              <a:buChar char="•"/>
            </a:pPr>
            <a:r>
              <a:rPr lang="en-US" altLang="zh-CN" dirty="0"/>
              <a:t>L2 </a:t>
            </a:r>
            <a:r>
              <a:rPr lang="zh-CN" altLang="en-US" dirty="0"/>
              <a:t>层：交换机的原理；为什么会出现 </a:t>
            </a:r>
            <a:r>
              <a:rPr lang="en-US" altLang="zh-CN" dirty="0"/>
              <a:t>VLAN</a:t>
            </a:r>
            <a:r>
              <a:rPr lang="zh-CN" altLang="en-US" dirty="0"/>
              <a:t>；</a:t>
            </a:r>
            <a:r>
              <a:rPr lang="en-US" altLang="zh-CN" dirty="0"/>
              <a:t>Neutron </a:t>
            </a:r>
            <a:r>
              <a:rPr lang="zh-CN" altLang="en-US" dirty="0"/>
              <a:t>中 </a:t>
            </a:r>
            <a:r>
              <a:rPr lang="en-US" altLang="zh-CN" dirty="0"/>
              <a:t>FLAT </a:t>
            </a:r>
            <a:r>
              <a:rPr lang="zh-CN" altLang="en-US" dirty="0"/>
              <a:t>与 </a:t>
            </a:r>
            <a:r>
              <a:rPr lang="en-US" altLang="zh-CN" dirty="0"/>
              <a:t>VLAN </a:t>
            </a:r>
            <a:r>
              <a:rPr lang="zh-CN" altLang="en-US" dirty="0"/>
              <a:t>的区别；</a:t>
            </a:r>
          </a:p>
          <a:p>
            <a:pPr marL="285750" indent="-285750" fontAlgn="base">
              <a:lnSpc>
                <a:spcPct val="150000"/>
              </a:lnSpc>
              <a:buFont typeface="Arial" pitchFamily="34" charset="0"/>
              <a:buChar char="•"/>
            </a:pPr>
            <a:r>
              <a:rPr lang="en-US" altLang="zh-CN" dirty="0"/>
              <a:t>L3 </a:t>
            </a:r>
            <a:r>
              <a:rPr lang="zh-CN" altLang="en-US" dirty="0"/>
              <a:t>层：</a:t>
            </a:r>
            <a:r>
              <a:rPr lang="en-US" altLang="zh-CN" dirty="0"/>
              <a:t>Linux </a:t>
            </a:r>
            <a:r>
              <a:rPr lang="zh-CN" altLang="en-US" dirty="0"/>
              <a:t>上实现静态路由的技术（</a:t>
            </a:r>
            <a:r>
              <a:rPr lang="en-US" altLang="zh-CN" dirty="0"/>
              <a:t>namespace + ipv4 forward + </a:t>
            </a:r>
            <a:r>
              <a:rPr lang="en-US" altLang="zh-CN" dirty="0" err="1"/>
              <a:t>iptables</a:t>
            </a:r>
            <a:r>
              <a:rPr lang="zh-CN" altLang="en-US" dirty="0"/>
              <a:t>）；动态路由；</a:t>
            </a:r>
            <a:r>
              <a:rPr lang="en-US" altLang="zh-CN" dirty="0"/>
              <a:t>Neutron </a:t>
            </a:r>
            <a:r>
              <a:rPr lang="zh-CN" altLang="en-US" dirty="0"/>
              <a:t>用 </a:t>
            </a:r>
            <a:r>
              <a:rPr lang="en-US" altLang="zh-CN" dirty="0"/>
              <a:t>L3 </a:t>
            </a:r>
            <a:r>
              <a:rPr lang="zh-CN" altLang="en-US" dirty="0"/>
              <a:t>层的 </a:t>
            </a:r>
            <a:r>
              <a:rPr lang="en-US" altLang="zh-CN" dirty="0"/>
              <a:t>GRE </a:t>
            </a:r>
            <a:r>
              <a:rPr lang="zh-CN" altLang="en-US" dirty="0"/>
              <a:t>遂道技术克服 </a:t>
            </a:r>
            <a:r>
              <a:rPr lang="en-US" altLang="zh-CN" dirty="0"/>
              <a:t>VLAN </a:t>
            </a:r>
            <a:r>
              <a:rPr lang="zh-CN" altLang="en-US" dirty="0"/>
              <a:t>大小的限制；</a:t>
            </a:r>
          </a:p>
          <a:p>
            <a:pPr marL="285750" indent="-285750" fontAlgn="base">
              <a:lnSpc>
                <a:spcPct val="150000"/>
              </a:lnSpc>
              <a:buFont typeface="Arial" pitchFamily="34" charset="0"/>
              <a:buChar char="•"/>
            </a:pPr>
            <a:r>
              <a:rPr lang="zh-CN" altLang="en-US" dirty="0"/>
              <a:t>利用 </a:t>
            </a:r>
            <a:r>
              <a:rPr lang="en-US" altLang="zh-CN" dirty="0"/>
              <a:t>L3 </a:t>
            </a:r>
            <a:r>
              <a:rPr lang="zh-CN" altLang="en-US" dirty="0"/>
              <a:t>层扩展 </a:t>
            </a:r>
            <a:r>
              <a:rPr lang="en-US" altLang="zh-CN" dirty="0"/>
              <a:t>L2 </a:t>
            </a:r>
            <a:r>
              <a:rPr lang="zh-CN" altLang="en-US" dirty="0"/>
              <a:t>层的遂道技术：</a:t>
            </a:r>
            <a:r>
              <a:rPr lang="en-US" altLang="zh-CN" dirty="0"/>
              <a:t>VXLAN; NVGRE;</a:t>
            </a:r>
          </a:p>
          <a:p>
            <a:pPr marL="285750" indent="-285750" fontAlgn="base">
              <a:lnSpc>
                <a:spcPct val="150000"/>
              </a:lnSpc>
              <a:buFont typeface="Arial" pitchFamily="34" charset="0"/>
              <a:buChar char="•"/>
            </a:pPr>
            <a:r>
              <a:rPr lang="zh-CN" altLang="en-US" dirty="0"/>
              <a:t>利用 </a:t>
            </a:r>
            <a:r>
              <a:rPr lang="en-US" altLang="zh-CN" dirty="0"/>
              <a:t>L2 </a:t>
            </a:r>
            <a:r>
              <a:rPr lang="zh-CN" altLang="en-US" dirty="0"/>
              <a:t>层扩展 </a:t>
            </a:r>
            <a:r>
              <a:rPr lang="en-US" altLang="zh-CN" dirty="0"/>
              <a:t>L3 </a:t>
            </a:r>
            <a:r>
              <a:rPr lang="zh-CN" altLang="en-US" dirty="0"/>
              <a:t>层的标签技术：</a:t>
            </a:r>
            <a:r>
              <a:rPr lang="en-US" altLang="zh-CN" dirty="0"/>
              <a:t>MPLS</a:t>
            </a:r>
            <a:r>
              <a:rPr lang="zh-CN" altLang="en-US" dirty="0"/>
              <a:t>；</a:t>
            </a:r>
          </a:p>
          <a:p>
            <a:pPr marL="285750" indent="-285750" fontAlgn="base">
              <a:lnSpc>
                <a:spcPct val="150000"/>
              </a:lnSpc>
              <a:buFont typeface="Arial" pitchFamily="34" charset="0"/>
              <a:buChar char="•"/>
            </a:pPr>
            <a:r>
              <a:rPr lang="zh-CN" altLang="en-US" dirty="0"/>
              <a:t>区别于传统路由转发的流转发技术：</a:t>
            </a:r>
            <a:r>
              <a:rPr lang="en-US" altLang="zh-CN" dirty="0" err="1"/>
              <a:t>OpenFlow</a:t>
            </a:r>
            <a:r>
              <a:rPr lang="en-US" altLang="zh-CN" dirty="0"/>
              <a:t> </a:t>
            </a:r>
            <a:r>
              <a:rPr lang="zh-CN" altLang="en-US" dirty="0"/>
              <a:t>以及 </a:t>
            </a:r>
            <a:r>
              <a:rPr lang="en-US" altLang="zh-CN" dirty="0"/>
              <a:t>SDN </a:t>
            </a:r>
            <a:r>
              <a:rPr lang="zh-CN" altLang="en-US" dirty="0"/>
              <a:t>的实质；</a:t>
            </a:r>
          </a:p>
          <a:p>
            <a:pPr marL="285750" indent="-285750" fontAlgn="base">
              <a:lnSpc>
                <a:spcPct val="150000"/>
              </a:lnSpc>
              <a:buFont typeface="Arial" pitchFamily="34" charset="0"/>
              <a:buChar char="•"/>
            </a:pPr>
            <a:r>
              <a:rPr lang="en-US" altLang="zh-CN" dirty="0"/>
              <a:t>L4</a:t>
            </a:r>
            <a:r>
              <a:rPr lang="zh-CN" altLang="en-US" dirty="0"/>
              <a:t>－</a:t>
            </a:r>
            <a:r>
              <a:rPr lang="en-US" altLang="zh-CN" dirty="0"/>
              <a:t>L7 </a:t>
            </a:r>
            <a:r>
              <a:rPr lang="zh-CN" altLang="en-US" dirty="0"/>
              <a:t>层：如 </a:t>
            </a:r>
            <a:r>
              <a:rPr lang="en-US" altLang="zh-CN" dirty="0" err="1"/>
              <a:t>LBaaS</a:t>
            </a:r>
            <a:r>
              <a:rPr lang="zh-CN" altLang="en-US" dirty="0"/>
              <a:t>；</a:t>
            </a:r>
            <a:r>
              <a:rPr lang="en-US" altLang="zh-CN" dirty="0" err="1"/>
              <a:t>FWaaS</a:t>
            </a:r>
            <a:r>
              <a:rPr lang="en-US" altLang="zh-CN" dirty="0"/>
              <a:t>; </a:t>
            </a:r>
            <a:r>
              <a:rPr lang="en-US" altLang="zh-CN" dirty="0" err="1"/>
              <a:t>VPNaaS</a:t>
            </a:r>
            <a:r>
              <a:rPr lang="en-US" altLang="zh-CN" dirty="0"/>
              <a:t>; </a:t>
            </a:r>
            <a:r>
              <a:rPr lang="en-US" altLang="zh-CN" dirty="0" err="1"/>
              <a:t>NATaaS</a:t>
            </a:r>
            <a:endParaRPr lang="en-US" altLang="zh-CN" dirty="0"/>
          </a:p>
        </p:txBody>
      </p:sp>
      <p:sp>
        <p:nvSpPr>
          <p:cNvPr id="4" name="TextBox 3"/>
          <p:cNvSpPr txBox="1"/>
          <p:nvPr/>
        </p:nvSpPr>
        <p:spPr>
          <a:xfrm>
            <a:off x="3563888" y="993212"/>
            <a:ext cx="1728192"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dirty="0" smtClean="0"/>
              <a:t>提    纲</a:t>
            </a:r>
            <a:endParaRPr lang="zh-CN" altLang="en-US" dirty="0"/>
          </a:p>
        </p:txBody>
      </p:sp>
      <p:sp>
        <p:nvSpPr>
          <p:cNvPr id="5" name="矩形 4"/>
          <p:cNvSpPr/>
          <p:nvPr/>
        </p:nvSpPr>
        <p:spPr>
          <a:xfrm>
            <a:off x="3779912" y="950966"/>
            <a:ext cx="1296144" cy="453824"/>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Tree>
    <p:extLst>
      <p:ext uri="{BB962C8B-B14F-4D97-AF65-F5344CB8AC3E}">
        <p14:creationId xmlns:p14="http://schemas.microsoft.com/office/powerpoint/2010/main" val="3192160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OSI </a:t>
            </a:r>
            <a:r>
              <a:rPr lang="zh-CN" altLang="en-US" dirty="0"/>
              <a:t>七层</a:t>
            </a:r>
            <a:r>
              <a:rPr lang="zh-CN" altLang="en-US" dirty="0" smtClean="0"/>
              <a:t>模型</a:t>
            </a:r>
            <a:endParaRPr lang="zh-CN" altLang="en-US" dirty="0"/>
          </a:p>
        </p:txBody>
      </p:sp>
      <p:sp>
        <p:nvSpPr>
          <p:cNvPr id="3" name="矩形 2"/>
          <p:cNvSpPr/>
          <p:nvPr/>
        </p:nvSpPr>
        <p:spPr>
          <a:xfrm>
            <a:off x="611560" y="1700808"/>
            <a:ext cx="1872208" cy="2031325"/>
          </a:xfrm>
          <a:prstGeom prst="rect">
            <a:avLst/>
          </a:prstGeom>
        </p:spPr>
        <p:txBody>
          <a:bodyPr wrap="square">
            <a:spAutoFit/>
          </a:bodyPr>
          <a:lstStyle/>
          <a:p>
            <a:pPr fontAlgn="base"/>
            <a:r>
              <a:rPr lang="en-US" altLang="zh-CN" dirty="0"/>
              <a:t>L7</a:t>
            </a:r>
            <a:r>
              <a:rPr lang="zh-CN" altLang="en-US" dirty="0"/>
              <a:t>，应用层</a:t>
            </a:r>
          </a:p>
          <a:p>
            <a:pPr fontAlgn="base"/>
            <a:r>
              <a:rPr lang="en-US" altLang="zh-CN" dirty="0"/>
              <a:t>L6</a:t>
            </a:r>
            <a:r>
              <a:rPr lang="zh-CN" altLang="en-US" dirty="0"/>
              <a:t>，表示层</a:t>
            </a:r>
          </a:p>
          <a:p>
            <a:pPr fontAlgn="base"/>
            <a:r>
              <a:rPr lang="en-US" altLang="zh-CN" dirty="0"/>
              <a:t>L5</a:t>
            </a:r>
            <a:r>
              <a:rPr lang="zh-CN" altLang="en-US" dirty="0"/>
              <a:t>，会话层</a:t>
            </a:r>
          </a:p>
          <a:p>
            <a:pPr fontAlgn="base"/>
            <a:r>
              <a:rPr lang="en-US" altLang="zh-CN" dirty="0"/>
              <a:t>L4</a:t>
            </a:r>
            <a:r>
              <a:rPr lang="zh-CN" altLang="en-US" dirty="0"/>
              <a:t>，运输层</a:t>
            </a:r>
          </a:p>
          <a:p>
            <a:pPr fontAlgn="base"/>
            <a:r>
              <a:rPr lang="en-US" altLang="zh-CN" dirty="0"/>
              <a:t>L3</a:t>
            </a:r>
            <a:r>
              <a:rPr lang="zh-CN" altLang="en-US" dirty="0"/>
              <a:t>，网络层</a:t>
            </a:r>
          </a:p>
          <a:p>
            <a:pPr fontAlgn="base"/>
            <a:r>
              <a:rPr lang="en-US" altLang="zh-CN" dirty="0"/>
              <a:t>L2</a:t>
            </a:r>
            <a:r>
              <a:rPr lang="zh-CN" altLang="en-US" dirty="0"/>
              <a:t>，数据链路层</a:t>
            </a:r>
          </a:p>
          <a:p>
            <a:pPr fontAlgn="base"/>
            <a:r>
              <a:rPr lang="en-US" altLang="zh-CN" dirty="0"/>
              <a:t>L1</a:t>
            </a:r>
            <a:r>
              <a:rPr lang="zh-CN" altLang="en-US" dirty="0"/>
              <a:t>，物理层</a:t>
            </a:r>
          </a:p>
        </p:txBody>
      </p:sp>
      <p:sp>
        <p:nvSpPr>
          <p:cNvPr id="4" name="矩形 3"/>
          <p:cNvSpPr/>
          <p:nvPr/>
        </p:nvSpPr>
        <p:spPr>
          <a:xfrm>
            <a:off x="3683100" y="1041603"/>
            <a:ext cx="1633781"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 OSI </a:t>
            </a:r>
            <a:r>
              <a:rPr lang="zh-CN" altLang="en-US" dirty="0">
                <a:solidFill>
                  <a:schemeClr val="dk1"/>
                </a:solidFill>
              </a:rPr>
              <a:t>七层模型</a:t>
            </a:r>
          </a:p>
        </p:txBody>
      </p:sp>
      <p:sp>
        <p:nvSpPr>
          <p:cNvPr id="5" name="矩形 4"/>
          <p:cNvSpPr/>
          <p:nvPr/>
        </p:nvSpPr>
        <p:spPr>
          <a:xfrm>
            <a:off x="3131840" y="2531804"/>
            <a:ext cx="5256584" cy="1200329"/>
          </a:xfrm>
          <a:prstGeom prst="rect">
            <a:avLst/>
          </a:prstGeom>
        </p:spPr>
        <p:txBody>
          <a:bodyPr wrap="square">
            <a:spAutoFit/>
          </a:bodyPr>
          <a:lstStyle/>
          <a:p>
            <a:pPr fontAlgn="base"/>
            <a:r>
              <a:rPr lang="en-US" altLang="zh-CN" dirty="0"/>
              <a:t>L4 </a:t>
            </a:r>
            <a:r>
              <a:rPr lang="zh-CN" altLang="en-US" dirty="0"/>
              <a:t>层再结合端口 </a:t>
            </a:r>
            <a:r>
              <a:rPr lang="en-US" altLang="zh-CN" dirty="0"/>
              <a:t>PORT </a:t>
            </a:r>
            <a:r>
              <a:rPr lang="zh-CN" altLang="en-US" dirty="0"/>
              <a:t>来唯一标志一个</a:t>
            </a:r>
            <a:r>
              <a:rPr lang="zh-CN" altLang="en-US" dirty="0" smtClean="0"/>
              <a:t>应用程序</a:t>
            </a:r>
            <a:endParaRPr lang="en-US" altLang="zh-CN" dirty="0" smtClean="0"/>
          </a:p>
          <a:p>
            <a:pPr fontAlgn="base"/>
            <a:r>
              <a:rPr lang="en-US" altLang="zh-CN" dirty="0" smtClean="0"/>
              <a:t>L3 </a:t>
            </a:r>
            <a:r>
              <a:rPr lang="zh-CN" altLang="en-US" dirty="0"/>
              <a:t>层主要通过 </a:t>
            </a:r>
            <a:r>
              <a:rPr lang="en-US" altLang="zh-CN" dirty="0"/>
              <a:t>IP </a:t>
            </a:r>
            <a:r>
              <a:rPr lang="zh-CN" altLang="en-US" dirty="0"/>
              <a:t>地址进行包转发</a:t>
            </a:r>
          </a:p>
          <a:p>
            <a:pPr fontAlgn="base"/>
            <a:r>
              <a:rPr lang="en-US" altLang="zh-CN" dirty="0" smtClean="0"/>
              <a:t>L2 </a:t>
            </a:r>
            <a:r>
              <a:rPr lang="zh-CN" altLang="en-US" dirty="0"/>
              <a:t>层主要通过 </a:t>
            </a:r>
            <a:r>
              <a:rPr lang="en-US" altLang="zh-CN" dirty="0"/>
              <a:t>MAC </a:t>
            </a:r>
            <a:r>
              <a:rPr lang="zh-CN" altLang="en-US" dirty="0"/>
              <a:t>地址进行帧</a:t>
            </a:r>
            <a:r>
              <a:rPr lang="zh-CN" altLang="en-US" dirty="0" smtClean="0"/>
              <a:t>转发</a:t>
            </a:r>
            <a:endParaRPr lang="en-US" altLang="zh-CN" dirty="0" smtClean="0"/>
          </a:p>
          <a:p>
            <a:pPr fontAlgn="base"/>
            <a:r>
              <a:rPr lang="en-US" altLang="zh-CN" dirty="0"/>
              <a:t>L1 </a:t>
            </a:r>
            <a:r>
              <a:rPr lang="zh-CN" altLang="en-US" dirty="0"/>
              <a:t>与</a:t>
            </a:r>
            <a:r>
              <a:rPr lang="en-US" altLang="zh-CN" dirty="0"/>
              <a:t>Neutron </a:t>
            </a:r>
            <a:r>
              <a:rPr lang="zh-CN" altLang="en-US" dirty="0"/>
              <a:t>虚拟网络关系甚</a:t>
            </a:r>
            <a:r>
              <a:rPr lang="zh-CN" altLang="en-US" dirty="0" smtClean="0"/>
              <a:t>少</a:t>
            </a:r>
            <a:endParaRPr lang="zh-CN" altLang="en-US" dirty="0"/>
          </a:p>
        </p:txBody>
      </p:sp>
      <p:sp>
        <p:nvSpPr>
          <p:cNvPr id="6" name="矩形 5"/>
          <p:cNvSpPr/>
          <p:nvPr/>
        </p:nvSpPr>
        <p:spPr>
          <a:xfrm>
            <a:off x="611560" y="4653136"/>
            <a:ext cx="7776864" cy="1754326"/>
          </a:xfrm>
          <a:prstGeom prst="rect">
            <a:avLst/>
          </a:prstGeom>
        </p:spPr>
        <p:txBody>
          <a:bodyPr wrap="square">
            <a:spAutoFit/>
          </a:bodyPr>
          <a:lstStyle/>
          <a:p>
            <a:pPr fontAlgn="base">
              <a:spcBef>
                <a:spcPts val="500"/>
              </a:spcBef>
              <a:spcAft>
                <a:spcPts val="500"/>
              </a:spcAft>
            </a:pPr>
            <a:r>
              <a:rPr lang="zh-CN" altLang="en-US" dirty="0"/>
              <a:t>协议是通信双方对数据的一个理解，例如在 </a:t>
            </a:r>
            <a:r>
              <a:rPr lang="en-US" altLang="zh-CN" dirty="0"/>
              <a:t>L7 </a:t>
            </a:r>
            <a:r>
              <a:rPr lang="zh-CN" altLang="en-US" dirty="0"/>
              <a:t>层有我们常用的协议 </a:t>
            </a:r>
            <a:r>
              <a:rPr lang="en-US" altLang="zh-CN" dirty="0"/>
              <a:t>HTTP </a:t>
            </a:r>
            <a:r>
              <a:rPr lang="zh-CN" altLang="en-US" dirty="0"/>
              <a:t>协议，在 </a:t>
            </a:r>
            <a:r>
              <a:rPr lang="en-US" altLang="zh-CN" dirty="0"/>
              <a:t>HTTP </a:t>
            </a:r>
            <a:r>
              <a:rPr lang="zh-CN" altLang="en-US" dirty="0"/>
              <a:t>协议上传输的是通信双方都理解的 </a:t>
            </a:r>
            <a:r>
              <a:rPr lang="en-US" altLang="zh-CN" dirty="0"/>
              <a:t>HTML </a:t>
            </a:r>
            <a:r>
              <a:rPr lang="zh-CN" altLang="en-US" dirty="0"/>
              <a:t>数据；在 </a:t>
            </a:r>
            <a:r>
              <a:rPr lang="en-US" altLang="zh-CN" dirty="0"/>
              <a:t>L4 </a:t>
            </a:r>
            <a:r>
              <a:rPr lang="zh-CN" altLang="en-US" dirty="0"/>
              <a:t>层有两大重要协议，无连接的 </a:t>
            </a:r>
            <a:r>
              <a:rPr lang="en-US" altLang="zh-CN" dirty="0"/>
              <a:t>UDP </a:t>
            </a:r>
            <a:r>
              <a:rPr lang="zh-CN" altLang="en-US" dirty="0"/>
              <a:t>和面向连接的 </a:t>
            </a:r>
            <a:r>
              <a:rPr lang="en-US" altLang="zh-CN" dirty="0"/>
              <a:t>TCP</a:t>
            </a:r>
            <a:r>
              <a:rPr lang="zh-CN" altLang="en-US" dirty="0"/>
              <a:t>。可靠传输可以通过 </a:t>
            </a:r>
            <a:r>
              <a:rPr lang="en-US" altLang="zh-CN" dirty="0"/>
              <a:t>TCP </a:t>
            </a:r>
            <a:r>
              <a:rPr lang="zh-CN" altLang="en-US" dirty="0"/>
              <a:t>协议来实现，对于下面的 </a:t>
            </a:r>
            <a:r>
              <a:rPr lang="en-US" altLang="zh-CN" dirty="0"/>
              <a:t>L2</a:t>
            </a:r>
            <a:r>
              <a:rPr lang="zh-CN" altLang="en-US" dirty="0"/>
              <a:t>，</a:t>
            </a:r>
            <a:r>
              <a:rPr lang="en-US" altLang="zh-CN" dirty="0"/>
              <a:t>L3 </a:t>
            </a:r>
            <a:r>
              <a:rPr lang="zh-CN" altLang="en-US" dirty="0"/>
              <a:t>层并不需要实现可靠传输机制，像 </a:t>
            </a:r>
            <a:r>
              <a:rPr lang="en-US" altLang="zh-CN" dirty="0"/>
              <a:t>L2 </a:t>
            </a:r>
            <a:r>
              <a:rPr lang="zh-CN" altLang="en-US" dirty="0"/>
              <a:t>层，传输数据帧的过程中出了错误简单丢弃就行，上层的 </a:t>
            </a:r>
            <a:r>
              <a:rPr lang="en-US" altLang="zh-CN" dirty="0"/>
              <a:t>TCP </a:t>
            </a:r>
            <a:r>
              <a:rPr lang="zh-CN" altLang="en-US" dirty="0"/>
              <a:t>自然会控制它重传。</a:t>
            </a:r>
            <a:r>
              <a:rPr lang="en-US" altLang="zh-CN" dirty="0"/>
              <a:t>socket </a:t>
            </a:r>
            <a:r>
              <a:rPr lang="zh-CN" altLang="en-US" dirty="0"/>
              <a:t>不是协议，只是 </a:t>
            </a:r>
            <a:r>
              <a:rPr lang="en-US" altLang="zh-CN" dirty="0"/>
              <a:t>L4 </a:t>
            </a:r>
            <a:r>
              <a:rPr lang="zh-CN" altLang="en-US" dirty="0"/>
              <a:t>层传输数据的一个接口定义。</a:t>
            </a:r>
          </a:p>
        </p:txBody>
      </p:sp>
      <p:sp>
        <p:nvSpPr>
          <p:cNvPr id="7" name="矩形 6"/>
          <p:cNvSpPr/>
          <p:nvPr/>
        </p:nvSpPr>
        <p:spPr>
          <a:xfrm>
            <a:off x="4176824" y="4283804"/>
            <a:ext cx="646331" cy="369332"/>
          </a:xfrm>
          <a:prstGeom prst="rect">
            <a:avLst/>
          </a:prstGeom>
        </p:spPr>
        <p:txBody>
          <a:bodyPr wrap="none">
            <a:spAutoFit/>
          </a:bodyPr>
          <a:lstStyle/>
          <a:p>
            <a:r>
              <a:rPr lang="zh-CN" altLang="en-US" dirty="0"/>
              <a:t>协议</a:t>
            </a:r>
          </a:p>
        </p:txBody>
      </p:sp>
      <p:sp>
        <p:nvSpPr>
          <p:cNvPr id="9" name="矩形 8"/>
          <p:cNvSpPr/>
          <p:nvPr/>
        </p:nvSpPr>
        <p:spPr>
          <a:xfrm>
            <a:off x="2627784" y="1700808"/>
            <a:ext cx="45719" cy="2304256"/>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
        <p:nvSpPr>
          <p:cNvPr id="10" name="矩形 9"/>
          <p:cNvSpPr/>
          <p:nvPr/>
        </p:nvSpPr>
        <p:spPr>
          <a:xfrm>
            <a:off x="611560" y="4005064"/>
            <a:ext cx="7992888" cy="7200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Tree>
    <p:extLst>
      <p:ext uri="{BB962C8B-B14F-4D97-AF65-F5344CB8AC3E}">
        <p14:creationId xmlns:p14="http://schemas.microsoft.com/office/powerpoint/2010/main" val="259069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L2</a:t>
            </a:r>
            <a:r>
              <a:rPr lang="zh-CN" altLang="en-US" dirty="0" smtClean="0"/>
              <a:t>部分（</a:t>
            </a:r>
            <a:r>
              <a:rPr lang="en-US" altLang="zh-CN" dirty="0" smtClean="0"/>
              <a:t>1/3</a:t>
            </a:r>
            <a:r>
              <a:rPr lang="zh-CN" altLang="en-US" dirty="0" smtClean="0"/>
              <a:t>）</a:t>
            </a:r>
            <a:endParaRPr lang="zh-CN" altLang="en-US" dirty="0"/>
          </a:p>
        </p:txBody>
      </p:sp>
      <p:sp>
        <p:nvSpPr>
          <p:cNvPr id="3" name="矩形 2"/>
          <p:cNvSpPr/>
          <p:nvPr/>
        </p:nvSpPr>
        <p:spPr>
          <a:xfrm>
            <a:off x="1757824" y="874161"/>
            <a:ext cx="731803" cy="369332"/>
          </a:xfrm>
          <a:prstGeom prst="rect">
            <a:avLst/>
          </a:prstGeom>
        </p:spPr>
        <p:txBody>
          <a:bodyPr wrap="none">
            <a:spAutoFit/>
          </a:bodyPr>
          <a:lstStyle/>
          <a:p>
            <a:pPr fontAlgn="base"/>
            <a:r>
              <a:rPr lang="en-US" altLang="zh-CN" dirty="0"/>
              <a:t>FLAT</a:t>
            </a:r>
          </a:p>
        </p:txBody>
      </p:sp>
      <p:sp>
        <p:nvSpPr>
          <p:cNvPr id="4" name="矩形 3"/>
          <p:cNvSpPr/>
          <p:nvPr/>
        </p:nvSpPr>
        <p:spPr>
          <a:xfrm>
            <a:off x="179511" y="1317949"/>
            <a:ext cx="3990581" cy="5078313"/>
          </a:xfrm>
          <a:prstGeom prst="rect">
            <a:avLst/>
          </a:prstGeom>
        </p:spPr>
        <p:txBody>
          <a:bodyPr wrap="square">
            <a:spAutoFit/>
          </a:bodyPr>
          <a:lstStyle/>
          <a:p>
            <a:pPr marL="285750" indent="-285750">
              <a:buFont typeface="Arial" pitchFamily="34" charset="0"/>
              <a:buChar char="•"/>
            </a:pPr>
            <a:r>
              <a:rPr lang="en-US" altLang="zh-CN" dirty="0"/>
              <a:t>L2 </a:t>
            </a:r>
            <a:r>
              <a:rPr lang="zh-CN" altLang="en-US" dirty="0" smtClean="0"/>
              <a:t>通过交换机进行</a:t>
            </a:r>
            <a:r>
              <a:rPr lang="zh-CN" altLang="en-US" dirty="0"/>
              <a:t>帧</a:t>
            </a:r>
            <a:r>
              <a:rPr lang="zh-CN" altLang="en-US" dirty="0" smtClean="0"/>
              <a:t>转发</a:t>
            </a:r>
            <a:endParaRPr lang="en-US" altLang="zh-CN" dirty="0" smtClean="0"/>
          </a:p>
          <a:p>
            <a:endParaRPr lang="en-US" altLang="zh-CN" dirty="0" smtClean="0"/>
          </a:p>
          <a:p>
            <a:pPr marL="285750" indent="-285750">
              <a:buFont typeface="Arial" pitchFamily="34" charset="0"/>
              <a:buChar char="•"/>
            </a:pPr>
            <a:r>
              <a:rPr lang="zh-CN" altLang="en-US" dirty="0"/>
              <a:t>交换机在接收到帧之后</a:t>
            </a:r>
            <a:r>
              <a:rPr lang="en-US" altLang="zh-CN" dirty="0"/>
              <a:t>(L2 </a:t>
            </a:r>
            <a:r>
              <a:rPr lang="zh-CN" altLang="en-US" dirty="0"/>
              <a:t>层叫帧，</a:t>
            </a:r>
            <a:r>
              <a:rPr lang="en-US" altLang="zh-CN" dirty="0"/>
              <a:t>L3 </a:t>
            </a:r>
            <a:r>
              <a:rPr lang="zh-CN" altLang="en-US" dirty="0"/>
              <a:t>层叫包</a:t>
            </a:r>
            <a:r>
              <a:rPr lang="en-US" altLang="zh-CN" dirty="0"/>
              <a:t>)</a:t>
            </a:r>
            <a:r>
              <a:rPr lang="zh-CN" altLang="en-US" dirty="0"/>
              <a:t>先解析出帧头中的 </a:t>
            </a:r>
            <a:r>
              <a:rPr lang="en-US" altLang="zh-CN" dirty="0"/>
              <a:t>MAC </a:t>
            </a:r>
            <a:r>
              <a:rPr lang="zh-CN" altLang="en-US" dirty="0"/>
              <a:t>地址，再在转发表中查找是否有对应 </a:t>
            </a:r>
            <a:r>
              <a:rPr lang="en-US" altLang="zh-CN" dirty="0"/>
              <a:t>MAC </a:t>
            </a:r>
            <a:r>
              <a:rPr lang="zh-CN" altLang="en-US" dirty="0"/>
              <a:t>地址的端口，有的话就从相应端口转发</a:t>
            </a:r>
            <a:r>
              <a:rPr lang="zh-CN" altLang="en-US" dirty="0" smtClean="0"/>
              <a:t>出去；没有</a:t>
            </a:r>
            <a:r>
              <a:rPr lang="zh-CN" altLang="en-US" dirty="0"/>
              <a:t>，就洪</a:t>
            </a:r>
            <a:r>
              <a:rPr lang="zh-CN" altLang="en-US" dirty="0" smtClean="0"/>
              <a:t>泛（</a:t>
            </a:r>
            <a:r>
              <a:rPr lang="zh-CN" altLang="en-US" dirty="0"/>
              <a:t>将帧转发到交换机的所有端口</a:t>
            </a:r>
            <a:r>
              <a:rPr lang="zh-CN" altLang="en-US" dirty="0" smtClean="0"/>
              <a:t>）</a:t>
            </a:r>
            <a:endParaRPr lang="en-US" altLang="zh-CN" dirty="0" smtClean="0"/>
          </a:p>
          <a:p>
            <a:endParaRPr lang="en-US" altLang="zh-CN" dirty="0" smtClean="0"/>
          </a:p>
          <a:p>
            <a:pPr marL="285750" indent="-285750">
              <a:buFont typeface="Arial" pitchFamily="34" charset="0"/>
              <a:buChar char="•"/>
            </a:pPr>
            <a:r>
              <a:rPr lang="zh-CN" altLang="en-US" dirty="0"/>
              <a:t>混杂</a:t>
            </a:r>
            <a:r>
              <a:rPr lang="zh-CN" altLang="en-US" dirty="0" smtClean="0"/>
              <a:t>模式：</a:t>
            </a:r>
            <a:r>
              <a:rPr lang="zh-CN" altLang="en-US" dirty="0"/>
              <a:t>默认情况下计算机只接收和本机 </a:t>
            </a:r>
            <a:r>
              <a:rPr lang="en-US" altLang="zh-CN" dirty="0"/>
              <a:t>MAC </a:t>
            </a:r>
            <a:r>
              <a:rPr lang="zh-CN" altLang="en-US" dirty="0"/>
              <a:t>地址一致的数据帧，不一致就丢弃，如果要求计算机接受所有帧的话，就要设置网卡为混杂模式（</a:t>
            </a:r>
            <a:r>
              <a:rPr lang="en-US" altLang="zh-CN" dirty="0" err="1"/>
              <a:t>ifconfig</a:t>
            </a:r>
            <a:r>
              <a:rPr lang="en-US" altLang="zh-CN" dirty="0"/>
              <a:t> eth0 0.0.0.0 </a:t>
            </a:r>
            <a:r>
              <a:rPr lang="en-US" altLang="zh-CN" dirty="0" err="1"/>
              <a:t>promisc</a:t>
            </a:r>
            <a:r>
              <a:rPr lang="en-US" altLang="zh-CN" dirty="0"/>
              <a:t> up)</a:t>
            </a:r>
            <a:r>
              <a:rPr lang="zh-CN" altLang="en-US" dirty="0"/>
              <a:t>。所以在虚拟网桥中，如果希望虚机和外部通讯，必须打开桥接到虚拟网桥中物理网卡的混杂模式特性。</a:t>
            </a:r>
          </a:p>
        </p:txBody>
      </p:sp>
      <p:sp>
        <p:nvSpPr>
          <p:cNvPr id="6" name="矩形 5"/>
          <p:cNvSpPr/>
          <p:nvPr/>
        </p:nvSpPr>
        <p:spPr>
          <a:xfrm>
            <a:off x="6351819" y="874161"/>
            <a:ext cx="787395" cy="369332"/>
          </a:xfrm>
          <a:prstGeom prst="rect">
            <a:avLst/>
          </a:prstGeom>
        </p:spPr>
        <p:txBody>
          <a:bodyPr wrap="none">
            <a:spAutoFit/>
          </a:bodyPr>
          <a:lstStyle/>
          <a:p>
            <a:pPr fontAlgn="base"/>
            <a:r>
              <a:rPr lang="en-US" altLang="zh-CN" dirty="0"/>
              <a:t>VLAN</a:t>
            </a:r>
          </a:p>
        </p:txBody>
      </p:sp>
      <p:sp>
        <p:nvSpPr>
          <p:cNvPr id="7" name="矩形 6"/>
          <p:cNvSpPr/>
          <p:nvPr/>
        </p:nvSpPr>
        <p:spPr>
          <a:xfrm>
            <a:off x="4464982" y="1317949"/>
            <a:ext cx="4572000" cy="923330"/>
          </a:xfrm>
          <a:prstGeom prst="rect">
            <a:avLst/>
          </a:prstGeom>
        </p:spPr>
        <p:txBody>
          <a:bodyPr>
            <a:spAutoFit/>
          </a:bodyPr>
          <a:lstStyle/>
          <a:p>
            <a:pPr marL="285750" indent="-285750" algn="just">
              <a:buFont typeface="Arial" pitchFamily="34" charset="0"/>
              <a:buChar char="•"/>
            </a:pPr>
            <a:r>
              <a:rPr lang="zh-CN" altLang="en-US" dirty="0" smtClean="0"/>
              <a:t>为了隔离</a:t>
            </a:r>
            <a:r>
              <a:rPr lang="en-US" altLang="zh-CN" dirty="0" smtClean="0"/>
              <a:t>FLAT</a:t>
            </a:r>
            <a:r>
              <a:rPr lang="zh-CN" altLang="en-US" dirty="0" smtClean="0"/>
              <a:t>中洪泛的广播</a:t>
            </a:r>
            <a:r>
              <a:rPr lang="zh-CN" altLang="en-US" dirty="0"/>
              <a:t>风暴，引入</a:t>
            </a:r>
            <a:r>
              <a:rPr lang="zh-CN" altLang="en-US" dirty="0" smtClean="0"/>
              <a:t>了</a:t>
            </a:r>
            <a:r>
              <a:rPr lang="en-US" altLang="zh-CN" dirty="0" smtClean="0"/>
              <a:t>VLAN</a:t>
            </a:r>
            <a:r>
              <a:rPr lang="zh-CN" altLang="en-US" dirty="0" smtClean="0"/>
              <a:t>，结合</a:t>
            </a:r>
            <a:r>
              <a:rPr lang="en-US" altLang="zh-CN" dirty="0" smtClean="0"/>
              <a:t>VLAN</a:t>
            </a:r>
            <a:r>
              <a:rPr lang="zh-CN" altLang="en-US" dirty="0" smtClean="0"/>
              <a:t>号和</a:t>
            </a:r>
            <a:r>
              <a:rPr lang="en-US" altLang="zh-CN" dirty="0" smtClean="0"/>
              <a:t>MAC</a:t>
            </a:r>
            <a:r>
              <a:rPr lang="zh-CN" altLang="en-US" dirty="0" smtClean="0"/>
              <a:t>地址</a:t>
            </a:r>
            <a:r>
              <a:rPr lang="zh-CN" altLang="en-US" dirty="0"/>
              <a:t>进行</a:t>
            </a:r>
            <a:r>
              <a:rPr lang="zh-CN" altLang="en-US" dirty="0" smtClean="0"/>
              <a:t>转发</a:t>
            </a:r>
            <a:endParaRPr lang="en-US" altLang="zh-CN" dirty="0" smtClean="0"/>
          </a:p>
        </p:txBody>
      </p:sp>
      <p:sp>
        <p:nvSpPr>
          <p:cNvPr id="8" name="矩形 7"/>
          <p:cNvSpPr/>
          <p:nvPr/>
        </p:nvSpPr>
        <p:spPr>
          <a:xfrm>
            <a:off x="4468899" y="3241699"/>
            <a:ext cx="4572000" cy="1200329"/>
          </a:xfrm>
          <a:prstGeom prst="rect">
            <a:avLst/>
          </a:prstGeom>
        </p:spPr>
        <p:txBody>
          <a:bodyPr>
            <a:spAutoFit/>
          </a:bodyPr>
          <a:lstStyle/>
          <a:p>
            <a:pPr marL="285750" indent="-285750" algn="just">
              <a:buFont typeface="Arial" pitchFamily="34" charset="0"/>
              <a:buChar char="•"/>
            </a:pPr>
            <a:r>
              <a:rPr lang="zh-CN" altLang="en-US" dirty="0"/>
              <a:t>物理交换机</a:t>
            </a:r>
            <a:r>
              <a:rPr lang="zh-CN" altLang="en-US" dirty="0" smtClean="0"/>
              <a:t>某个</a:t>
            </a:r>
            <a:r>
              <a:rPr lang="en-US" altLang="zh-CN" dirty="0" smtClean="0"/>
              <a:t>VLAN</a:t>
            </a:r>
            <a:r>
              <a:rPr lang="zh-CN" altLang="en-US" dirty="0" smtClean="0"/>
              <a:t>号</a:t>
            </a:r>
            <a:r>
              <a:rPr lang="zh-CN" altLang="en-US" dirty="0"/>
              <a:t>需要手工配置</a:t>
            </a:r>
            <a:endParaRPr lang="en-US" altLang="zh-CN" dirty="0"/>
          </a:p>
          <a:p>
            <a:pPr marL="285750" indent="-285750" algn="just">
              <a:buFont typeface="Arial" pitchFamily="34" charset="0"/>
              <a:buChar char="•"/>
            </a:pPr>
            <a:r>
              <a:rPr lang="en-US" altLang="zh-CN" dirty="0" smtClean="0"/>
              <a:t>VLAN</a:t>
            </a:r>
            <a:r>
              <a:rPr lang="zh-CN" altLang="en-US" dirty="0" smtClean="0"/>
              <a:t>号</a:t>
            </a:r>
            <a:r>
              <a:rPr lang="zh-CN" altLang="en-US" dirty="0"/>
              <a:t>只能</a:t>
            </a:r>
            <a:r>
              <a:rPr lang="zh-CN" altLang="en-US" dirty="0" smtClean="0"/>
              <a:t>是</a:t>
            </a:r>
            <a:r>
              <a:rPr lang="en-US" altLang="zh-CN" dirty="0" smtClean="0"/>
              <a:t>1</a:t>
            </a:r>
            <a:r>
              <a:rPr lang="zh-CN" altLang="en-US" dirty="0"/>
              <a:t>－</a:t>
            </a:r>
            <a:r>
              <a:rPr lang="en-US" altLang="zh-CN" dirty="0" smtClean="0"/>
              <a:t>4094</a:t>
            </a:r>
            <a:r>
              <a:rPr lang="zh-CN" altLang="en-US" dirty="0" smtClean="0"/>
              <a:t>，可用于小规模私有云，租户众多的公有云，</a:t>
            </a:r>
            <a:r>
              <a:rPr lang="en-US" altLang="zh-CN" dirty="0" err="1" smtClean="0"/>
              <a:t>vlan</a:t>
            </a:r>
            <a:r>
              <a:rPr lang="zh-CN" altLang="en-US" dirty="0" smtClean="0"/>
              <a:t>号受限</a:t>
            </a:r>
            <a:r>
              <a:rPr lang="en-US" altLang="zh-CN" dirty="0"/>
              <a:t> </a:t>
            </a:r>
            <a:endParaRPr lang="zh-CN" altLang="en-US" dirty="0"/>
          </a:p>
        </p:txBody>
      </p:sp>
      <p:sp>
        <p:nvSpPr>
          <p:cNvPr id="9" name="矩形 8"/>
          <p:cNvSpPr/>
          <p:nvPr/>
        </p:nvSpPr>
        <p:spPr>
          <a:xfrm>
            <a:off x="6131871" y="2807328"/>
            <a:ext cx="1249060" cy="369332"/>
          </a:xfrm>
          <a:prstGeom prst="rect">
            <a:avLst/>
          </a:prstGeom>
        </p:spPr>
        <p:txBody>
          <a:bodyPr wrap="none">
            <a:spAutoFit/>
          </a:bodyPr>
          <a:lstStyle/>
          <a:p>
            <a:pPr fontAlgn="base"/>
            <a:r>
              <a:rPr lang="en-US" altLang="zh-CN" dirty="0" smtClean="0"/>
              <a:t>VLAN</a:t>
            </a:r>
            <a:r>
              <a:rPr lang="zh-CN" altLang="en-US" dirty="0"/>
              <a:t>缺点</a:t>
            </a:r>
            <a:endParaRPr lang="en-US" altLang="zh-CN" dirty="0"/>
          </a:p>
        </p:txBody>
      </p:sp>
      <p:sp>
        <p:nvSpPr>
          <p:cNvPr id="10" name="矩形 9"/>
          <p:cNvSpPr/>
          <p:nvPr/>
        </p:nvSpPr>
        <p:spPr>
          <a:xfrm>
            <a:off x="5504486" y="5341863"/>
            <a:ext cx="2492990" cy="369332"/>
          </a:xfrm>
          <a:prstGeom prst="rect">
            <a:avLst/>
          </a:prstGeom>
        </p:spPr>
        <p:txBody>
          <a:bodyPr wrap="none">
            <a:spAutoFit/>
          </a:bodyPr>
          <a:lstStyle/>
          <a:p>
            <a:r>
              <a:rPr lang="zh-CN" altLang="en-US" dirty="0"/>
              <a:t>“大 </a:t>
            </a:r>
            <a:r>
              <a:rPr lang="en-US" altLang="zh-CN" dirty="0"/>
              <a:t>L2 </a:t>
            </a:r>
            <a:r>
              <a:rPr lang="zh-CN" altLang="en-US" dirty="0"/>
              <a:t>层”</a:t>
            </a:r>
            <a:r>
              <a:rPr lang="zh-CN" altLang="en-US" dirty="0" smtClean="0"/>
              <a:t>遂</a:t>
            </a:r>
            <a:r>
              <a:rPr lang="zh-CN" altLang="en-US" dirty="0"/>
              <a:t>道技术</a:t>
            </a:r>
          </a:p>
        </p:txBody>
      </p:sp>
      <p:sp>
        <p:nvSpPr>
          <p:cNvPr id="11" name="矩形 10"/>
          <p:cNvSpPr/>
          <p:nvPr/>
        </p:nvSpPr>
        <p:spPr>
          <a:xfrm>
            <a:off x="4464982" y="5749931"/>
            <a:ext cx="4680520" cy="646331"/>
          </a:xfrm>
          <a:prstGeom prst="rect">
            <a:avLst/>
          </a:prstGeom>
        </p:spPr>
        <p:txBody>
          <a:bodyPr wrap="square">
            <a:spAutoFit/>
          </a:bodyPr>
          <a:lstStyle/>
          <a:p>
            <a:pPr marL="285750" indent="-285750">
              <a:buFont typeface="Arial" pitchFamily="34" charset="0"/>
              <a:buChar char="•"/>
            </a:pPr>
            <a:r>
              <a:rPr lang="en-US" altLang="zh-CN" dirty="0" smtClean="0"/>
              <a:t>L2 </a:t>
            </a:r>
            <a:r>
              <a:rPr lang="zh-CN" altLang="en-US" dirty="0" smtClean="0"/>
              <a:t>的</a:t>
            </a:r>
            <a:r>
              <a:rPr lang="zh-CN" altLang="en-US" dirty="0"/>
              <a:t>遂</a:t>
            </a:r>
            <a:r>
              <a:rPr lang="zh-CN" altLang="en-US" dirty="0" smtClean="0"/>
              <a:t>道，如</a:t>
            </a:r>
            <a:r>
              <a:rPr lang="en-US" altLang="zh-CN" dirty="0" smtClean="0"/>
              <a:t>PPTP</a:t>
            </a:r>
            <a:r>
              <a:rPr lang="zh-CN" altLang="en-US" dirty="0" smtClean="0"/>
              <a:t>和</a:t>
            </a:r>
            <a:r>
              <a:rPr lang="en-US" altLang="zh-CN" dirty="0" smtClean="0"/>
              <a:t>L2TP</a:t>
            </a:r>
            <a:r>
              <a:rPr lang="zh-CN" altLang="en-US" dirty="0" smtClean="0"/>
              <a:t>等</a:t>
            </a:r>
            <a:endParaRPr lang="en-US" altLang="zh-CN" dirty="0" smtClean="0"/>
          </a:p>
          <a:p>
            <a:pPr marL="285750" indent="-285750">
              <a:buFont typeface="Arial" pitchFamily="34" charset="0"/>
              <a:buChar char="•"/>
            </a:pPr>
            <a:r>
              <a:rPr lang="en-US" altLang="zh-CN" dirty="0"/>
              <a:t>L3 </a:t>
            </a:r>
            <a:r>
              <a:rPr lang="zh-CN" altLang="en-US" dirty="0" smtClean="0"/>
              <a:t>的</a:t>
            </a:r>
            <a:r>
              <a:rPr lang="zh-CN" altLang="en-US" dirty="0"/>
              <a:t>遂道，</a:t>
            </a:r>
            <a:r>
              <a:rPr lang="zh-CN" altLang="en-US" dirty="0" smtClean="0"/>
              <a:t>如</a:t>
            </a:r>
            <a:r>
              <a:rPr lang="en-US" altLang="zh-CN" dirty="0" smtClean="0"/>
              <a:t>GRE</a:t>
            </a:r>
            <a:r>
              <a:rPr lang="zh-CN" altLang="en-US" dirty="0"/>
              <a:t>、</a:t>
            </a:r>
            <a:r>
              <a:rPr lang="en-US" altLang="zh-CN" dirty="0"/>
              <a:t>VXLAN</a:t>
            </a:r>
            <a:r>
              <a:rPr lang="zh-CN" altLang="en-US" dirty="0"/>
              <a:t>、</a:t>
            </a:r>
            <a:r>
              <a:rPr lang="en-US" altLang="zh-CN" dirty="0" smtClean="0"/>
              <a:t>NVGRE</a:t>
            </a:r>
            <a:r>
              <a:rPr lang="zh-CN" altLang="en-US" dirty="0" smtClean="0"/>
              <a:t>等</a:t>
            </a:r>
            <a:endParaRPr lang="zh-CN" altLang="en-US" dirty="0"/>
          </a:p>
        </p:txBody>
      </p:sp>
      <p:sp>
        <p:nvSpPr>
          <p:cNvPr id="17" name="矩形 16"/>
          <p:cNvSpPr/>
          <p:nvPr/>
        </p:nvSpPr>
        <p:spPr>
          <a:xfrm>
            <a:off x="4396913" y="764703"/>
            <a:ext cx="51074" cy="5867207"/>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8" name="矩形 17"/>
          <p:cNvSpPr/>
          <p:nvPr/>
        </p:nvSpPr>
        <p:spPr>
          <a:xfrm>
            <a:off x="4447987" y="2420888"/>
            <a:ext cx="4592912" cy="7200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
        <p:nvSpPr>
          <p:cNvPr id="19" name="矩形 18"/>
          <p:cNvSpPr/>
          <p:nvPr/>
        </p:nvSpPr>
        <p:spPr>
          <a:xfrm>
            <a:off x="4468899" y="4797152"/>
            <a:ext cx="4592912" cy="7200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Tree>
    <p:extLst>
      <p:ext uri="{BB962C8B-B14F-4D97-AF65-F5344CB8AC3E}">
        <p14:creationId xmlns:p14="http://schemas.microsoft.com/office/powerpoint/2010/main" val="84182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L2</a:t>
            </a:r>
            <a:r>
              <a:rPr lang="zh-CN" altLang="en-US" b="1" dirty="0" smtClean="0"/>
              <a:t>部分之</a:t>
            </a:r>
            <a:r>
              <a:rPr lang="en-US" altLang="zh-CN" b="1" dirty="0" smtClean="0"/>
              <a:t>L3 </a:t>
            </a:r>
            <a:r>
              <a:rPr lang="zh-CN" altLang="en-US" b="1" dirty="0"/>
              <a:t>层的 </a:t>
            </a:r>
            <a:r>
              <a:rPr lang="en-US" altLang="zh-CN" b="1" dirty="0"/>
              <a:t>GRE </a:t>
            </a:r>
            <a:r>
              <a:rPr lang="zh-CN" altLang="en-US" b="1" dirty="0"/>
              <a:t>遂</a:t>
            </a:r>
            <a:r>
              <a:rPr lang="zh-CN" altLang="en-US" b="1" dirty="0" smtClean="0"/>
              <a:t>道</a:t>
            </a:r>
            <a:r>
              <a:rPr lang="en-US" altLang="zh-CN" b="1" dirty="0" smtClean="0"/>
              <a:t>(2/3)</a:t>
            </a:r>
            <a:endParaRPr lang="zh-CN" altLang="en-US" dirty="0"/>
          </a:p>
        </p:txBody>
      </p:sp>
      <p:sp>
        <p:nvSpPr>
          <p:cNvPr id="3" name="矩形 2"/>
          <p:cNvSpPr/>
          <p:nvPr/>
        </p:nvSpPr>
        <p:spPr>
          <a:xfrm>
            <a:off x="251520" y="1340768"/>
            <a:ext cx="8640960" cy="923330"/>
          </a:xfrm>
          <a:prstGeom prst="rect">
            <a:avLst/>
          </a:prstGeom>
        </p:spPr>
        <p:txBody>
          <a:bodyPr wrap="square">
            <a:spAutoFit/>
          </a:bodyPr>
          <a:lstStyle/>
          <a:p>
            <a:r>
              <a:rPr lang="zh-CN" altLang="en-US" dirty="0" smtClean="0"/>
              <a:t>在</a:t>
            </a:r>
            <a:r>
              <a:rPr lang="zh-CN" altLang="en-US" dirty="0"/>
              <a:t>遂道的两端的 </a:t>
            </a:r>
            <a:r>
              <a:rPr lang="en-US" altLang="zh-CN" dirty="0"/>
              <a:t>L4 </a:t>
            </a:r>
            <a:r>
              <a:rPr lang="zh-CN" altLang="en-US" dirty="0"/>
              <a:t>层建立 </a:t>
            </a:r>
            <a:r>
              <a:rPr lang="en-US" altLang="zh-CN" dirty="0"/>
              <a:t>UDP </a:t>
            </a:r>
            <a:r>
              <a:rPr lang="zh-CN" altLang="en-US" dirty="0"/>
              <a:t>连接传输重新包装的 </a:t>
            </a:r>
            <a:r>
              <a:rPr lang="en-US" altLang="zh-CN" dirty="0"/>
              <a:t>L3 </a:t>
            </a:r>
            <a:r>
              <a:rPr lang="zh-CN" altLang="en-US" dirty="0"/>
              <a:t>层包头，在目的地再取出包装后的包头进行解析。因为直接在遂道两端建立 </a:t>
            </a:r>
            <a:r>
              <a:rPr lang="en-US" altLang="zh-CN" dirty="0"/>
              <a:t>UDP </a:t>
            </a:r>
            <a:r>
              <a:rPr lang="zh-CN" altLang="en-US" dirty="0"/>
              <a:t>连接，所以不需要在遂道两端路径的物理交换机上配置 </a:t>
            </a:r>
            <a:r>
              <a:rPr lang="en-US" altLang="zh-CN" dirty="0"/>
              <a:t>TRUNK </a:t>
            </a:r>
            <a:r>
              <a:rPr lang="zh-CN" altLang="en-US" dirty="0"/>
              <a:t>的操作。</a:t>
            </a:r>
          </a:p>
        </p:txBody>
      </p:sp>
      <p:sp>
        <p:nvSpPr>
          <p:cNvPr id="4" name="矩形 3"/>
          <p:cNvSpPr/>
          <p:nvPr/>
        </p:nvSpPr>
        <p:spPr>
          <a:xfrm>
            <a:off x="4248834" y="764704"/>
            <a:ext cx="710451"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solidFill>
                  <a:schemeClr val="dk1"/>
                </a:solidFill>
              </a:rPr>
              <a:t>理解</a:t>
            </a:r>
            <a:endParaRPr lang="zh-CN" altLang="en-US" dirty="0">
              <a:solidFill>
                <a:schemeClr val="dk1"/>
              </a:solidFill>
            </a:endParaRPr>
          </a:p>
        </p:txBody>
      </p:sp>
      <p:sp>
        <p:nvSpPr>
          <p:cNvPr id="5" name="矩形 4"/>
          <p:cNvSpPr/>
          <p:nvPr/>
        </p:nvSpPr>
        <p:spPr>
          <a:xfrm>
            <a:off x="3883348" y="2731210"/>
            <a:ext cx="1441420"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GRE </a:t>
            </a:r>
            <a:r>
              <a:rPr lang="zh-CN" altLang="en-US" dirty="0">
                <a:solidFill>
                  <a:schemeClr val="dk1"/>
                </a:solidFill>
              </a:rPr>
              <a:t>的缺点</a:t>
            </a:r>
          </a:p>
        </p:txBody>
      </p:sp>
      <p:sp>
        <p:nvSpPr>
          <p:cNvPr id="6" name="矩形 5"/>
          <p:cNvSpPr/>
          <p:nvPr/>
        </p:nvSpPr>
        <p:spPr>
          <a:xfrm>
            <a:off x="251519" y="3507526"/>
            <a:ext cx="3631829" cy="2308324"/>
          </a:xfrm>
          <a:prstGeom prst="rect">
            <a:avLst/>
          </a:prstGeom>
        </p:spPr>
        <p:txBody>
          <a:bodyPr wrap="square">
            <a:spAutoFit/>
          </a:bodyPr>
          <a:lstStyle/>
          <a:p>
            <a:pPr marL="285750" indent="-285750">
              <a:buFont typeface="Arial" pitchFamily="34" charset="0"/>
              <a:buChar char="•"/>
            </a:pPr>
            <a:r>
              <a:rPr lang="en-US" altLang="zh-CN" dirty="0"/>
              <a:t>GRE </a:t>
            </a:r>
            <a:r>
              <a:rPr lang="zh-CN" altLang="en-US" dirty="0"/>
              <a:t>将 </a:t>
            </a:r>
            <a:r>
              <a:rPr lang="en-US" altLang="zh-CN" dirty="0"/>
              <a:t>L2 </a:t>
            </a:r>
            <a:r>
              <a:rPr lang="zh-CN" altLang="en-US" dirty="0"/>
              <a:t>层的操作上移到 </a:t>
            </a:r>
            <a:r>
              <a:rPr lang="en-US" altLang="zh-CN" dirty="0"/>
              <a:t>L3 </a:t>
            </a:r>
            <a:r>
              <a:rPr lang="zh-CN" altLang="en-US" dirty="0"/>
              <a:t>层来做，性能肯定是会下降</a:t>
            </a:r>
            <a:r>
              <a:rPr lang="zh-CN" altLang="en-US" dirty="0" smtClean="0"/>
              <a:t>的</a:t>
            </a:r>
            <a:endParaRPr lang="en-US" altLang="zh-CN" dirty="0" smtClean="0"/>
          </a:p>
          <a:p>
            <a:endParaRPr lang="en-US" altLang="zh-CN" dirty="0" smtClean="0"/>
          </a:p>
          <a:p>
            <a:pPr marL="285750" indent="-285750">
              <a:buFont typeface="Arial" pitchFamily="34" charset="0"/>
              <a:buChar char="•"/>
            </a:pPr>
            <a:r>
              <a:rPr lang="zh-CN" altLang="en-US" dirty="0" smtClean="0"/>
              <a:t>扩展性，</a:t>
            </a:r>
            <a:r>
              <a:rPr lang="en-US" altLang="zh-CN" dirty="0" smtClean="0"/>
              <a:t>GRE</a:t>
            </a:r>
            <a:r>
              <a:rPr lang="zh-CN" altLang="en-US" dirty="0" smtClean="0"/>
              <a:t>遂道是</a:t>
            </a:r>
            <a:r>
              <a:rPr lang="zh-CN" altLang="en-US" dirty="0"/>
              <a:t>点对点的</a:t>
            </a:r>
            <a:r>
              <a:rPr lang="zh-CN" altLang="en-US" dirty="0" smtClean="0"/>
              <a:t>，如果</a:t>
            </a:r>
            <a:r>
              <a:rPr lang="zh-CN" altLang="en-US" dirty="0"/>
              <a:t>有 </a:t>
            </a:r>
            <a:r>
              <a:rPr lang="en-US" altLang="zh-CN" dirty="0"/>
              <a:t>N </a:t>
            </a:r>
            <a:r>
              <a:rPr lang="zh-CN" altLang="en-US" dirty="0"/>
              <a:t>个节点，就会有 </a:t>
            </a:r>
            <a:r>
              <a:rPr lang="en-US" altLang="zh-CN" dirty="0"/>
              <a:t>N*(N-1)</a:t>
            </a:r>
            <a:r>
              <a:rPr lang="zh-CN" altLang="en-US" dirty="0"/>
              <a:t>条 </a:t>
            </a:r>
            <a:r>
              <a:rPr lang="en-US" altLang="zh-CN" dirty="0"/>
              <a:t>GRE </a:t>
            </a:r>
            <a:r>
              <a:rPr lang="zh-CN" altLang="en-US" dirty="0"/>
              <a:t>遂道</a:t>
            </a:r>
            <a:r>
              <a:rPr lang="zh-CN" altLang="en-US" dirty="0" smtClean="0"/>
              <a:t>，</a:t>
            </a:r>
            <a:r>
              <a:rPr lang="en-US" altLang="zh-CN" dirty="0" smtClean="0"/>
              <a:t>L4 </a:t>
            </a:r>
            <a:r>
              <a:rPr lang="zh-CN" altLang="en-US" dirty="0"/>
              <a:t>层的端口资源也是一个</a:t>
            </a:r>
            <a:r>
              <a:rPr lang="zh-CN" altLang="en-US" dirty="0" smtClean="0"/>
              <a:t>浪费，因此</a:t>
            </a:r>
            <a:r>
              <a:rPr lang="en-US" altLang="zh-CN" dirty="0" smtClean="0"/>
              <a:t>GRE </a:t>
            </a:r>
            <a:r>
              <a:rPr lang="zh-CN" altLang="en-US" dirty="0"/>
              <a:t>遂道使用 </a:t>
            </a:r>
            <a:r>
              <a:rPr lang="en-US" altLang="zh-CN" dirty="0"/>
              <a:t>UDP </a:t>
            </a:r>
            <a:endParaRPr lang="en-US" altLang="zh-CN" dirty="0" smtClean="0"/>
          </a:p>
        </p:txBody>
      </p:sp>
      <p:sp>
        <p:nvSpPr>
          <p:cNvPr id="7" name="矩形 6"/>
          <p:cNvSpPr/>
          <p:nvPr/>
        </p:nvSpPr>
        <p:spPr>
          <a:xfrm>
            <a:off x="5324769" y="3507526"/>
            <a:ext cx="3676258" cy="1754326"/>
          </a:xfrm>
          <a:prstGeom prst="rect">
            <a:avLst/>
          </a:prstGeom>
        </p:spPr>
        <p:txBody>
          <a:bodyPr wrap="square">
            <a:spAutoFit/>
          </a:bodyPr>
          <a:lstStyle/>
          <a:p>
            <a:pPr marL="285750" indent="-285750">
              <a:buFont typeface="Arial" pitchFamily="34" charset="0"/>
              <a:buChar char="•"/>
            </a:pPr>
            <a:r>
              <a:rPr lang="zh-CN" altLang="en-US" dirty="0"/>
              <a:t>在 </a:t>
            </a:r>
            <a:r>
              <a:rPr lang="en-US" altLang="zh-CN" dirty="0"/>
              <a:t>Neutron </a:t>
            </a:r>
            <a:r>
              <a:rPr lang="zh-CN" altLang="en-US" dirty="0"/>
              <a:t>的 </a:t>
            </a:r>
            <a:r>
              <a:rPr lang="en-US" altLang="zh-CN" dirty="0"/>
              <a:t>GRE </a:t>
            </a:r>
            <a:r>
              <a:rPr lang="zh-CN" altLang="en-US" dirty="0"/>
              <a:t>实现中，两台物理机上的两台虚机是通过 </a:t>
            </a:r>
            <a:r>
              <a:rPr lang="en-US" altLang="zh-CN" dirty="0"/>
              <a:t>L3-agent </a:t>
            </a:r>
            <a:r>
              <a:rPr lang="zh-CN" altLang="en-US" dirty="0"/>
              <a:t>网络节点进行中转，而不是直接建立</a:t>
            </a:r>
            <a:r>
              <a:rPr lang="en-US" altLang="zh-CN" dirty="0"/>
              <a:t>GRE</a:t>
            </a:r>
            <a:r>
              <a:rPr lang="zh-CN" altLang="en-US" dirty="0"/>
              <a:t>隧道，这样做方便使用 </a:t>
            </a:r>
            <a:r>
              <a:rPr lang="en-US" altLang="zh-CN" dirty="0" err="1"/>
              <a:t>iptables</a:t>
            </a:r>
            <a:r>
              <a:rPr lang="en-US" altLang="zh-CN" dirty="0"/>
              <a:t> </a:t>
            </a:r>
            <a:r>
              <a:rPr lang="zh-CN" altLang="en-US" dirty="0"/>
              <a:t>隔离网络流量</a:t>
            </a:r>
          </a:p>
        </p:txBody>
      </p:sp>
      <p:sp>
        <p:nvSpPr>
          <p:cNvPr id="8" name="矩形 7"/>
          <p:cNvSpPr/>
          <p:nvPr/>
        </p:nvSpPr>
        <p:spPr>
          <a:xfrm>
            <a:off x="4581199" y="3507526"/>
            <a:ext cx="45719" cy="2304256"/>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dk1"/>
              </a:solidFill>
            </a:endParaRPr>
          </a:p>
        </p:txBody>
      </p:sp>
    </p:spTree>
    <p:extLst>
      <p:ext uri="{BB962C8B-B14F-4D97-AF65-F5344CB8AC3E}">
        <p14:creationId xmlns:p14="http://schemas.microsoft.com/office/powerpoint/2010/main" val="4156501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L2</a:t>
            </a:r>
            <a:r>
              <a:rPr lang="zh-CN" altLang="en-US" b="1" dirty="0"/>
              <a:t>部分之</a:t>
            </a:r>
            <a:r>
              <a:rPr lang="en-US" altLang="zh-CN" b="1" dirty="0"/>
              <a:t>L3 </a:t>
            </a:r>
            <a:r>
              <a:rPr lang="zh-CN" altLang="en-US" b="1" dirty="0"/>
              <a:t>层</a:t>
            </a:r>
            <a:r>
              <a:rPr lang="zh-CN" altLang="en-US" b="1" dirty="0" smtClean="0"/>
              <a:t>的</a:t>
            </a:r>
            <a:r>
              <a:rPr lang="en-US" altLang="zh-CN" b="1" dirty="0" smtClean="0"/>
              <a:t>VXLAN</a:t>
            </a:r>
            <a:r>
              <a:rPr lang="zh-CN" altLang="en-US" b="1" dirty="0" smtClean="0"/>
              <a:t>隧道（</a:t>
            </a:r>
            <a:r>
              <a:rPr lang="en-US" altLang="zh-CN" b="1" dirty="0"/>
              <a:t>3</a:t>
            </a:r>
            <a:r>
              <a:rPr lang="en-US" altLang="zh-CN" b="1" dirty="0" smtClean="0"/>
              <a:t>/3</a:t>
            </a:r>
            <a:r>
              <a:rPr lang="zh-CN" altLang="en-US" b="1" dirty="0" smtClean="0"/>
              <a:t>）</a:t>
            </a:r>
            <a:endParaRPr lang="zh-CN" altLang="en-US" dirty="0"/>
          </a:p>
        </p:txBody>
      </p:sp>
      <p:sp>
        <p:nvSpPr>
          <p:cNvPr id="3" name="矩形 2"/>
          <p:cNvSpPr/>
          <p:nvPr/>
        </p:nvSpPr>
        <p:spPr>
          <a:xfrm>
            <a:off x="251520" y="1484784"/>
            <a:ext cx="8712968" cy="923330"/>
          </a:xfrm>
          <a:prstGeom prst="rect">
            <a:avLst/>
          </a:prstGeom>
        </p:spPr>
        <p:txBody>
          <a:bodyPr wrap="square">
            <a:spAutoFit/>
          </a:bodyPr>
          <a:lstStyle/>
          <a:p>
            <a:r>
              <a:rPr lang="en-US" altLang="zh-CN" dirty="0" smtClean="0"/>
              <a:t>GRE</a:t>
            </a:r>
            <a:r>
              <a:rPr lang="zh-CN" altLang="en-US" dirty="0" smtClean="0"/>
              <a:t>的</a:t>
            </a:r>
            <a:r>
              <a:rPr lang="zh-CN" altLang="en-US" dirty="0"/>
              <a:t>本质是</a:t>
            </a:r>
            <a:r>
              <a:rPr lang="zh-CN" altLang="en-US" dirty="0" smtClean="0"/>
              <a:t>将</a:t>
            </a:r>
            <a:r>
              <a:rPr lang="en-US" altLang="zh-CN" dirty="0" smtClean="0"/>
              <a:t>L3</a:t>
            </a:r>
            <a:r>
              <a:rPr lang="zh-CN" altLang="en-US" dirty="0" smtClean="0"/>
              <a:t>层</a:t>
            </a:r>
            <a:r>
              <a:rPr lang="zh-CN" altLang="en-US" dirty="0"/>
              <a:t>的数据包头重新定义后</a:t>
            </a:r>
            <a:r>
              <a:rPr lang="zh-CN" altLang="en-US" dirty="0" smtClean="0"/>
              <a:t>再通过</a:t>
            </a:r>
            <a:r>
              <a:rPr lang="en-US" altLang="zh-CN" dirty="0" smtClean="0"/>
              <a:t>L4</a:t>
            </a:r>
            <a:r>
              <a:rPr lang="zh-CN" altLang="en-US" dirty="0" smtClean="0"/>
              <a:t>层的</a:t>
            </a:r>
            <a:r>
              <a:rPr lang="en-US" altLang="zh-CN" dirty="0" smtClean="0"/>
              <a:t>UDP</a:t>
            </a:r>
            <a:r>
              <a:rPr lang="zh-CN" altLang="en-US" dirty="0" smtClean="0"/>
              <a:t>进行传输</a:t>
            </a:r>
            <a:r>
              <a:rPr lang="zh-CN" altLang="en-US" dirty="0"/>
              <a:t>，</a:t>
            </a:r>
            <a:r>
              <a:rPr lang="en-US" altLang="zh-CN" dirty="0" smtClean="0"/>
              <a:t>VXLAN</a:t>
            </a:r>
            <a:r>
              <a:rPr lang="zh-CN" altLang="en-US" dirty="0" smtClean="0"/>
              <a:t>的</a:t>
            </a:r>
            <a:r>
              <a:rPr lang="zh-CN" altLang="en-US" dirty="0"/>
              <a:t>本质就是</a:t>
            </a:r>
            <a:r>
              <a:rPr lang="zh-CN" altLang="en-US" dirty="0" smtClean="0"/>
              <a:t>对</a:t>
            </a:r>
            <a:r>
              <a:rPr lang="en-US" altLang="zh-CN" dirty="0" smtClean="0"/>
              <a:t>L2</a:t>
            </a:r>
            <a:r>
              <a:rPr lang="zh-CN" altLang="en-US" dirty="0" smtClean="0"/>
              <a:t>层</a:t>
            </a:r>
            <a:r>
              <a:rPr lang="zh-CN" altLang="en-US" dirty="0"/>
              <a:t>的数据帧头重新定义再通</a:t>
            </a:r>
            <a:r>
              <a:rPr lang="zh-CN" altLang="en-US" dirty="0" smtClean="0"/>
              <a:t>过</a:t>
            </a:r>
            <a:r>
              <a:rPr lang="en-US" altLang="zh-CN" dirty="0" smtClean="0"/>
              <a:t>L4</a:t>
            </a:r>
            <a:r>
              <a:rPr lang="zh-CN" altLang="en-US" dirty="0" smtClean="0"/>
              <a:t>层的</a:t>
            </a:r>
            <a:r>
              <a:rPr lang="en-US" altLang="zh-CN" dirty="0" smtClean="0"/>
              <a:t>UDP</a:t>
            </a:r>
            <a:r>
              <a:rPr lang="zh-CN" altLang="en-US" dirty="0" smtClean="0"/>
              <a:t>进行</a:t>
            </a:r>
            <a:r>
              <a:rPr lang="zh-CN" altLang="en-US" dirty="0"/>
              <a:t>传输。</a:t>
            </a:r>
            <a:r>
              <a:rPr lang="zh-CN" altLang="en-US" dirty="0" smtClean="0"/>
              <a:t>也就是所谓</a:t>
            </a:r>
            <a:r>
              <a:rPr lang="zh-CN" altLang="en-US" dirty="0"/>
              <a:t>的</a:t>
            </a:r>
            <a:r>
              <a:rPr lang="zh-CN" altLang="en-US" dirty="0" smtClean="0"/>
              <a:t>利用</a:t>
            </a:r>
            <a:r>
              <a:rPr lang="en-US" altLang="zh-CN" dirty="0" smtClean="0"/>
              <a:t>L3</a:t>
            </a:r>
            <a:r>
              <a:rPr lang="zh-CN" altLang="en-US" dirty="0" smtClean="0"/>
              <a:t>层扩展</a:t>
            </a:r>
            <a:r>
              <a:rPr lang="en-US" altLang="zh-CN" dirty="0" smtClean="0"/>
              <a:t>L2</a:t>
            </a:r>
            <a:r>
              <a:rPr lang="zh-CN" altLang="en-US" dirty="0" smtClean="0"/>
              <a:t>层</a:t>
            </a:r>
            <a:r>
              <a:rPr lang="en-US" altLang="zh-CN" dirty="0"/>
              <a:t>.</a:t>
            </a:r>
            <a:endParaRPr lang="zh-CN" altLang="en-US" dirty="0"/>
          </a:p>
        </p:txBody>
      </p:sp>
      <p:sp>
        <p:nvSpPr>
          <p:cNvPr id="4" name="矩形 3"/>
          <p:cNvSpPr/>
          <p:nvPr/>
        </p:nvSpPr>
        <p:spPr>
          <a:xfrm>
            <a:off x="3393569" y="908720"/>
            <a:ext cx="2428870"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GRE </a:t>
            </a:r>
            <a:r>
              <a:rPr lang="zh-CN" altLang="en-US" dirty="0">
                <a:solidFill>
                  <a:schemeClr val="dk1"/>
                </a:solidFill>
              </a:rPr>
              <a:t>、</a:t>
            </a:r>
            <a:r>
              <a:rPr lang="en-US" altLang="zh-CN" dirty="0">
                <a:solidFill>
                  <a:schemeClr val="dk1"/>
                </a:solidFill>
              </a:rPr>
              <a:t>VXLAN</a:t>
            </a:r>
            <a:r>
              <a:rPr lang="zh-CN" altLang="en-US" dirty="0">
                <a:solidFill>
                  <a:schemeClr val="dk1"/>
                </a:solidFill>
              </a:rPr>
              <a:t>的本质</a:t>
            </a:r>
          </a:p>
        </p:txBody>
      </p:sp>
      <p:sp>
        <p:nvSpPr>
          <p:cNvPr id="5" name="矩形 4"/>
          <p:cNvSpPr/>
          <p:nvPr/>
        </p:nvSpPr>
        <p:spPr>
          <a:xfrm>
            <a:off x="917575" y="2448340"/>
            <a:ext cx="2351926" cy="369332"/>
          </a:xfrm>
          <a:prstGeom prst="rect">
            <a:avLst/>
          </a:prstGeom>
        </p:spPr>
        <p:txBody>
          <a:bodyPr wrap="none">
            <a:spAutoFit/>
          </a:bodyPr>
          <a:lstStyle/>
          <a:p>
            <a:r>
              <a:rPr lang="en-US" altLang="zh-CN" dirty="0" smtClean="0"/>
              <a:t>L2 </a:t>
            </a:r>
            <a:r>
              <a:rPr lang="zh-CN" altLang="en-US" dirty="0" smtClean="0"/>
              <a:t>层帧头的重新封装</a:t>
            </a:r>
            <a:endParaRPr lang="zh-CN" altLang="en-US" dirty="0"/>
          </a:p>
        </p:txBody>
      </p:sp>
      <p:sp>
        <p:nvSpPr>
          <p:cNvPr id="11" name="AutoShape 6" descr="VXLAN å¸§å¤´æ ¼å¼"/>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VXLAN å¸§å¤´æ ¼å¼"/>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0" descr="VXLAN å¸§å¤´æ ¼å¼"/>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2" descr="VXLAN å¸§å¤´æ ¼å¼"/>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4" descr="VXLAN å¸§å¤´æ ¼å¼"/>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2777446"/>
            <a:ext cx="8656514" cy="919298"/>
          </a:xfrm>
          <a:prstGeom prst="rect">
            <a:avLst/>
          </a:prstGeom>
        </p:spPr>
      </p:pic>
      <p:sp>
        <p:nvSpPr>
          <p:cNvPr id="17" name="矩形 16"/>
          <p:cNvSpPr/>
          <p:nvPr/>
        </p:nvSpPr>
        <p:spPr>
          <a:xfrm>
            <a:off x="5364087" y="2408114"/>
            <a:ext cx="3194655" cy="369332"/>
          </a:xfrm>
          <a:prstGeom prst="rect">
            <a:avLst/>
          </a:prstGeom>
        </p:spPr>
        <p:txBody>
          <a:bodyPr wrap="square">
            <a:spAutoFit/>
          </a:bodyPr>
          <a:lstStyle/>
          <a:p>
            <a:r>
              <a:rPr lang="en-US" altLang="zh-CN" dirty="0" smtClean="0"/>
              <a:t>VNI VXLAN</a:t>
            </a:r>
            <a:r>
              <a:rPr lang="zh-CN" altLang="en-US" dirty="0" smtClean="0"/>
              <a:t>用 </a:t>
            </a:r>
            <a:r>
              <a:rPr lang="en-US" altLang="zh-CN" dirty="0"/>
              <a:t>24 bits </a:t>
            </a:r>
            <a:r>
              <a:rPr lang="zh-CN" altLang="en-US" dirty="0"/>
              <a:t>来表示</a:t>
            </a:r>
          </a:p>
        </p:txBody>
      </p:sp>
      <p:sp>
        <p:nvSpPr>
          <p:cNvPr id="18" name="矩形 17"/>
          <p:cNvSpPr/>
          <p:nvPr/>
        </p:nvSpPr>
        <p:spPr>
          <a:xfrm>
            <a:off x="251520" y="4437112"/>
            <a:ext cx="4300029" cy="2308324"/>
          </a:xfrm>
          <a:prstGeom prst="rect">
            <a:avLst/>
          </a:prstGeom>
        </p:spPr>
        <p:txBody>
          <a:bodyPr wrap="square">
            <a:spAutoFit/>
          </a:bodyPr>
          <a:lstStyle/>
          <a:p>
            <a:r>
              <a:rPr lang="zh-CN" altLang="en-US" dirty="0" smtClean="0"/>
              <a:t>因为</a:t>
            </a:r>
            <a:r>
              <a:rPr lang="en-US" altLang="zh-CN" dirty="0" smtClean="0"/>
              <a:t>VXLAN</a:t>
            </a:r>
            <a:r>
              <a:rPr lang="zh-CN" altLang="en-US" dirty="0" smtClean="0"/>
              <a:t>通过重新定义</a:t>
            </a:r>
            <a:r>
              <a:rPr lang="en-US" altLang="zh-CN" dirty="0" smtClean="0"/>
              <a:t>L2 </a:t>
            </a:r>
            <a:r>
              <a:rPr lang="zh-CN" altLang="en-US" dirty="0" smtClean="0"/>
              <a:t>帧头（相当于通过</a:t>
            </a:r>
            <a:r>
              <a:rPr lang="en-US" altLang="zh-CN" dirty="0" smtClean="0"/>
              <a:t>MAC</a:t>
            </a:r>
            <a:r>
              <a:rPr lang="zh-CN" altLang="en-US" dirty="0" smtClean="0"/>
              <a:t>地址进行</a:t>
            </a:r>
            <a:r>
              <a:rPr lang="en-US" altLang="zh-CN" dirty="0" smtClean="0"/>
              <a:t>NAT</a:t>
            </a:r>
            <a:r>
              <a:rPr lang="zh-CN" altLang="en-US" dirty="0" smtClean="0"/>
              <a:t>的方案）从而让两个跨</a:t>
            </a:r>
            <a:r>
              <a:rPr lang="en-US" altLang="zh-CN" dirty="0" smtClean="0"/>
              <a:t>L3</a:t>
            </a:r>
            <a:r>
              <a:rPr lang="zh-CN" altLang="en-US" dirty="0" smtClean="0"/>
              <a:t>层的甚至广域网内的两个子网从</a:t>
            </a:r>
            <a:r>
              <a:rPr lang="en-US" altLang="zh-CN" dirty="0" smtClean="0"/>
              <a:t>L2</a:t>
            </a:r>
            <a:r>
              <a:rPr lang="zh-CN" altLang="en-US" dirty="0" smtClean="0"/>
              <a:t>层上互通。所以</a:t>
            </a:r>
            <a:r>
              <a:rPr lang="en-US" altLang="zh-CN" dirty="0" smtClean="0"/>
              <a:t>VXLAN </a:t>
            </a:r>
            <a:r>
              <a:rPr lang="zh-CN" altLang="en-US" dirty="0" smtClean="0"/>
              <a:t>优点很多，能让遗留子网不改变</a:t>
            </a:r>
            <a:r>
              <a:rPr lang="en-US" altLang="zh-CN" dirty="0" smtClean="0"/>
              <a:t>IP</a:t>
            </a:r>
            <a:r>
              <a:rPr lang="zh-CN" altLang="en-US" dirty="0" smtClean="0"/>
              <a:t>地址的情况下无缝的迁移到云上来；也可以让虚机跨数据中心进行迁移（以前顶多只能在同一个 </a:t>
            </a:r>
            <a:r>
              <a:rPr lang="en-US" altLang="zh-CN" dirty="0" smtClean="0"/>
              <a:t>VLAN</a:t>
            </a:r>
            <a:r>
              <a:rPr lang="zh-CN" altLang="en-US" dirty="0" smtClean="0"/>
              <a:t>里迁移）。</a:t>
            </a:r>
            <a:endParaRPr lang="zh-CN" altLang="en-US" dirty="0"/>
          </a:p>
        </p:txBody>
      </p:sp>
      <p:sp>
        <p:nvSpPr>
          <p:cNvPr id="19" name="矩形 18"/>
          <p:cNvSpPr/>
          <p:nvPr/>
        </p:nvSpPr>
        <p:spPr>
          <a:xfrm>
            <a:off x="6638248" y="3861048"/>
            <a:ext cx="646331"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dk1"/>
                </a:solidFill>
              </a:rPr>
              <a:t>缺点</a:t>
            </a:r>
          </a:p>
        </p:txBody>
      </p:sp>
      <p:sp>
        <p:nvSpPr>
          <p:cNvPr id="20" name="矩形 19"/>
          <p:cNvSpPr/>
          <p:nvPr/>
        </p:nvSpPr>
        <p:spPr>
          <a:xfrm>
            <a:off x="1770372" y="3868162"/>
            <a:ext cx="646331"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dk1"/>
                </a:solidFill>
              </a:rPr>
              <a:t>优点</a:t>
            </a:r>
          </a:p>
        </p:txBody>
      </p:sp>
      <p:sp>
        <p:nvSpPr>
          <p:cNvPr id="21" name="矩形 20"/>
          <p:cNvSpPr/>
          <p:nvPr/>
        </p:nvSpPr>
        <p:spPr>
          <a:xfrm>
            <a:off x="4528669" y="4424819"/>
            <a:ext cx="4572000" cy="2031325"/>
          </a:xfrm>
          <a:prstGeom prst="rect">
            <a:avLst/>
          </a:prstGeom>
        </p:spPr>
        <p:txBody>
          <a:bodyPr>
            <a:spAutoFit/>
          </a:bodyPr>
          <a:lstStyle/>
          <a:p>
            <a:r>
              <a:rPr lang="zh-CN" altLang="en-US" dirty="0"/>
              <a:t>在遂道的两端之间直接建立遂道</a:t>
            </a:r>
            <a:r>
              <a:rPr lang="zh-CN" altLang="en-US" dirty="0" smtClean="0"/>
              <a:t>，</a:t>
            </a:r>
            <a:r>
              <a:rPr lang="zh-CN" altLang="en-US" dirty="0"/>
              <a:t>因此</a:t>
            </a:r>
            <a:r>
              <a:rPr lang="zh-CN" altLang="en-US" dirty="0" smtClean="0"/>
              <a:t>无法</a:t>
            </a:r>
            <a:r>
              <a:rPr lang="zh-CN" altLang="en-US" dirty="0"/>
              <a:t>与途经</a:t>
            </a:r>
            <a:r>
              <a:rPr lang="zh-CN" altLang="en-US" dirty="0" smtClean="0"/>
              <a:t>的物理</a:t>
            </a:r>
            <a:r>
              <a:rPr lang="zh-CN" altLang="en-US" dirty="0"/>
              <a:t>设备（</a:t>
            </a:r>
            <a:r>
              <a:rPr lang="zh-CN" altLang="en-US" dirty="0" smtClean="0"/>
              <a:t>如</a:t>
            </a:r>
            <a:r>
              <a:rPr lang="en-US" altLang="zh-CN" dirty="0" smtClean="0"/>
              <a:t>DHCP</a:t>
            </a:r>
            <a:r>
              <a:rPr lang="zh-CN" altLang="en-US" dirty="0" smtClean="0"/>
              <a:t>服务器</a:t>
            </a:r>
            <a:r>
              <a:rPr lang="zh-CN" altLang="en-US" dirty="0"/>
              <a:t>）</a:t>
            </a:r>
            <a:r>
              <a:rPr lang="zh-CN" altLang="en-US" dirty="0" smtClean="0"/>
              <a:t>通信，需要</a:t>
            </a:r>
            <a:r>
              <a:rPr lang="en-US" altLang="zh-CN" dirty="0" smtClean="0"/>
              <a:t>VXLAN</a:t>
            </a:r>
            <a:r>
              <a:rPr lang="zh-CN" altLang="en-US" dirty="0" smtClean="0"/>
              <a:t>网关</a:t>
            </a:r>
            <a:r>
              <a:rPr lang="zh-CN" altLang="en-US" dirty="0"/>
              <a:t>这种物理设备在遂道的中途</a:t>
            </a:r>
            <a:r>
              <a:rPr lang="zh-CN" altLang="en-US" dirty="0" smtClean="0"/>
              <a:t>截获</a:t>
            </a:r>
            <a:r>
              <a:rPr lang="en-US" altLang="zh-CN" dirty="0" smtClean="0"/>
              <a:t>VXLAN</a:t>
            </a:r>
            <a:r>
              <a:rPr lang="zh-CN" altLang="en-US" dirty="0" smtClean="0"/>
              <a:t>数据包，解析数据</a:t>
            </a:r>
            <a:r>
              <a:rPr lang="zh-CN" altLang="en-US" dirty="0"/>
              <a:t>，然后做一些事情（像流量统计，</a:t>
            </a:r>
            <a:r>
              <a:rPr lang="en-US" altLang="zh-CN" dirty="0" smtClean="0"/>
              <a:t>DHCP</a:t>
            </a:r>
            <a:r>
              <a:rPr lang="zh-CN" altLang="en-US" dirty="0" smtClean="0"/>
              <a:t>信息</a:t>
            </a:r>
            <a:r>
              <a:rPr lang="zh-CN" altLang="en-US" dirty="0"/>
              <a:t>等等），</a:t>
            </a:r>
            <a:r>
              <a:rPr lang="zh-CN" altLang="en-US" dirty="0" smtClean="0"/>
              <a:t>最后将</a:t>
            </a:r>
            <a:r>
              <a:rPr lang="zh-CN" altLang="en-US" dirty="0"/>
              <a:t>数据重新打</a:t>
            </a:r>
            <a:r>
              <a:rPr lang="zh-CN" altLang="en-US" dirty="0" smtClean="0"/>
              <a:t>成</a:t>
            </a:r>
            <a:r>
              <a:rPr lang="en-US" altLang="zh-CN" dirty="0" smtClean="0"/>
              <a:t>VXLAN</a:t>
            </a:r>
            <a:r>
              <a:rPr lang="zh-CN" altLang="en-US" dirty="0" smtClean="0"/>
              <a:t>数据包</a:t>
            </a:r>
            <a:r>
              <a:rPr lang="zh-CN" altLang="en-US" dirty="0"/>
              <a:t>交给遂道继续传输</a:t>
            </a:r>
            <a:r>
              <a:rPr lang="zh-CN" altLang="en-US" dirty="0" smtClean="0"/>
              <a:t>。</a:t>
            </a:r>
            <a:endParaRPr lang="zh-CN" altLang="en-US" dirty="0"/>
          </a:p>
        </p:txBody>
      </p:sp>
    </p:spTree>
    <p:extLst>
      <p:ext uri="{BB962C8B-B14F-4D97-AF65-F5344CB8AC3E}">
        <p14:creationId xmlns:p14="http://schemas.microsoft.com/office/powerpoint/2010/main" val="3958653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SDN(1/3)</a:t>
            </a:r>
            <a:endParaRPr lang="zh-CN" altLang="en-US" dirty="0"/>
          </a:p>
        </p:txBody>
      </p:sp>
      <p:sp>
        <p:nvSpPr>
          <p:cNvPr id="3" name="矩形 2"/>
          <p:cNvSpPr/>
          <p:nvPr/>
        </p:nvSpPr>
        <p:spPr>
          <a:xfrm>
            <a:off x="272192" y="4869160"/>
            <a:ext cx="8871808" cy="1200329"/>
          </a:xfrm>
          <a:prstGeom prst="rect">
            <a:avLst/>
          </a:prstGeom>
        </p:spPr>
        <p:txBody>
          <a:bodyPr wrap="square">
            <a:spAutoFit/>
          </a:bodyPr>
          <a:lstStyle/>
          <a:p>
            <a:pPr marL="285750" indent="-285750" fontAlgn="base">
              <a:buFont typeface="Arial" pitchFamily="34" charset="0"/>
              <a:buChar char="•"/>
            </a:pPr>
            <a:r>
              <a:rPr lang="zh-CN" altLang="en-US" dirty="0" smtClean="0"/>
              <a:t>基于 </a:t>
            </a:r>
            <a:r>
              <a:rPr lang="en-US" altLang="zh-CN" dirty="0"/>
              <a:t>Overlay </a:t>
            </a:r>
            <a:r>
              <a:rPr lang="zh-CN" altLang="en-US" dirty="0"/>
              <a:t>技术的，如 </a:t>
            </a:r>
            <a:r>
              <a:rPr lang="en-US" altLang="zh-CN" dirty="0"/>
              <a:t>VMware </a:t>
            </a:r>
            <a:r>
              <a:rPr lang="zh-CN" altLang="en-US" dirty="0"/>
              <a:t>的 </a:t>
            </a:r>
            <a:r>
              <a:rPr lang="en-US" altLang="zh-CN" dirty="0" err="1"/>
              <a:t>VxLAN</a:t>
            </a:r>
            <a:r>
              <a:rPr lang="zh-CN" altLang="en-US" dirty="0"/>
              <a:t>，如 </a:t>
            </a:r>
            <a:r>
              <a:rPr lang="en-US" altLang="zh-CN" dirty="0"/>
              <a:t>Microsoft </a:t>
            </a:r>
            <a:r>
              <a:rPr lang="zh-CN" altLang="en-US" dirty="0"/>
              <a:t>的 </a:t>
            </a:r>
            <a:r>
              <a:rPr lang="en-US" altLang="zh-CN" dirty="0"/>
              <a:t>NVGRE</a:t>
            </a:r>
            <a:r>
              <a:rPr lang="zh-CN" altLang="en-US" dirty="0"/>
              <a:t>，如 </a:t>
            </a:r>
            <a:r>
              <a:rPr lang="en-US" altLang="zh-CN" dirty="0"/>
              <a:t>IBM </a:t>
            </a:r>
            <a:r>
              <a:rPr lang="zh-CN" altLang="en-US" dirty="0"/>
              <a:t>的 </a:t>
            </a:r>
            <a:r>
              <a:rPr lang="en-US" altLang="zh-CN" dirty="0"/>
              <a:t>Dove</a:t>
            </a:r>
          </a:p>
          <a:p>
            <a:pPr marL="285750" indent="-285750" fontAlgn="base">
              <a:buFont typeface="Arial" pitchFamily="34" charset="0"/>
              <a:buChar char="•"/>
            </a:pPr>
            <a:r>
              <a:rPr lang="zh-CN" altLang="en-US" dirty="0"/>
              <a:t>基于 </a:t>
            </a:r>
            <a:r>
              <a:rPr lang="en-US" altLang="zh-CN" dirty="0" err="1"/>
              <a:t>OpenFlow</a:t>
            </a:r>
            <a:r>
              <a:rPr lang="en-US" altLang="zh-CN" dirty="0"/>
              <a:t> </a:t>
            </a:r>
            <a:r>
              <a:rPr lang="zh-CN" altLang="en-US" dirty="0"/>
              <a:t>技术的</a:t>
            </a:r>
          </a:p>
          <a:p>
            <a:pPr marL="285750" indent="-285750" fontAlgn="base">
              <a:buFont typeface="Arial" pitchFamily="34" charset="0"/>
              <a:buChar char="•"/>
            </a:pPr>
            <a:r>
              <a:rPr lang="zh-CN" altLang="en-US" dirty="0"/>
              <a:t>基于专有技术的，如 </a:t>
            </a:r>
            <a:r>
              <a:rPr lang="en-US" altLang="zh-CN" dirty="0"/>
              <a:t>Cisco </a:t>
            </a:r>
            <a:r>
              <a:rPr lang="zh-CN" altLang="en-US" dirty="0"/>
              <a:t>的 </a:t>
            </a:r>
            <a:r>
              <a:rPr lang="en-US" altLang="zh-CN" dirty="0" err="1"/>
              <a:t>onePK</a:t>
            </a:r>
            <a:endParaRPr lang="en-US" altLang="zh-CN" dirty="0"/>
          </a:p>
        </p:txBody>
      </p:sp>
      <p:sp>
        <p:nvSpPr>
          <p:cNvPr id="4" name="矩形 3"/>
          <p:cNvSpPr/>
          <p:nvPr/>
        </p:nvSpPr>
        <p:spPr>
          <a:xfrm>
            <a:off x="97622" y="1628801"/>
            <a:ext cx="4474378" cy="2031325"/>
          </a:xfrm>
          <a:prstGeom prst="rect">
            <a:avLst/>
          </a:prstGeom>
        </p:spPr>
        <p:txBody>
          <a:bodyPr wrap="square">
            <a:spAutoFit/>
          </a:bodyPr>
          <a:lstStyle/>
          <a:p>
            <a:pPr marL="285750" indent="-285750" fontAlgn="base">
              <a:buFont typeface="Arial" pitchFamily="34" charset="0"/>
              <a:buChar char="•"/>
            </a:pPr>
            <a:r>
              <a:rPr lang="zh-CN" altLang="en-US" dirty="0" smtClean="0"/>
              <a:t>可将 </a:t>
            </a:r>
            <a:r>
              <a:rPr lang="en-US" altLang="zh-CN" dirty="0" smtClean="0"/>
              <a:t>L7 </a:t>
            </a:r>
            <a:r>
              <a:rPr lang="zh-CN" altLang="en-US" dirty="0" smtClean="0"/>
              <a:t>层租户 </a:t>
            </a:r>
            <a:r>
              <a:rPr lang="en-US" altLang="zh-CN" dirty="0" smtClean="0"/>
              <a:t>tenant </a:t>
            </a:r>
            <a:r>
              <a:rPr lang="zh-CN" altLang="en-US" dirty="0" smtClean="0"/>
              <a:t>的概念做到 </a:t>
            </a:r>
            <a:r>
              <a:rPr lang="en-US" altLang="zh-CN" dirty="0" smtClean="0"/>
              <a:t>L2 </a:t>
            </a:r>
            <a:r>
              <a:rPr lang="zh-CN" altLang="en-US" dirty="0" smtClean="0"/>
              <a:t>层。</a:t>
            </a:r>
            <a:r>
              <a:rPr lang="en-US" altLang="zh-CN" dirty="0" err="1" smtClean="0"/>
              <a:t>IaaS</a:t>
            </a:r>
            <a:r>
              <a:rPr lang="en-US" altLang="zh-CN" dirty="0" smtClean="0"/>
              <a:t> </a:t>
            </a:r>
            <a:r>
              <a:rPr lang="zh-CN" altLang="en-US" dirty="0" smtClean="0"/>
              <a:t>云的本质就是卖虚机，即将虚机租给多租户使用后收费。所以位于 </a:t>
            </a:r>
            <a:r>
              <a:rPr lang="en-US" altLang="zh-CN" dirty="0" smtClean="0"/>
              <a:t>L7 </a:t>
            </a:r>
            <a:r>
              <a:rPr lang="zh-CN" altLang="en-US" dirty="0" smtClean="0"/>
              <a:t>应用层的 </a:t>
            </a:r>
            <a:r>
              <a:rPr lang="en-US" altLang="zh-CN" dirty="0" smtClean="0"/>
              <a:t>tenant </a:t>
            </a:r>
            <a:r>
              <a:rPr lang="zh-CN" altLang="en-US" dirty="0" smtClean="0"/>
              <a:t>的概念是云用来对计算、存储、网络资源进行隔离的重要概念。那么将 </a:t>
            </a:r>
            <a:r>
              <a:rPr lang="en-US" altLang="zh-CN" dirty="0" smtClean="0"/>
              <a:t>tenant </a:t>
            </a:r>
            <a:r>
              <a:rPr lang="zh-CN" altLang="en-US" dirty="0" smtClean="0"/>
              <a:t>的概念从 </a:t>
            </a:r>
            <a:r>
              <a:rPr lang="en-US" altLang="zh-CN" dirty="0" smtClean="0"/>
              <a:t>L7 </a:t>
            </a:r>
            <a:r>
              <a:rPr lang="zh-CN" altLang="en-US" dirty="0" smtClean="0"/>
              <a:t>层下移到 </a:t>
            </a:r>
            <a:r>
              <a:rPr lang="en-US" altLang="zh-CN" dirty="0" smtClean="0"/>
              <a:t>L2 </a:t>
            </a:r>
            <a:r>
              <a:rPr lang="zh-CN" altLang="en-US" dirty="0" smtClean="0"/>
              <a:t>层中意义重大。</a:t>
            </a:r>
          </a:p>
        </p:txBody>
      </p:sp>
      <p:sp>
        <p:nvSpPr>
          <p:cNvPr id="5" name="矩形 4"/>
          <p:cNvSpPr/>
          <p:nvPr/>
        </p:nvSpPr>
        <p:spPr>
          <a:xfrm>
            <a:off x="3961738" y="984340"/>
            <a:ext cx="1492716"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 SDN </a:t>
            </a:r>
            <a:r>
              <a:rPr lang="zh-CN" altLang="en-US" dirty="0">
                <a:solidFill>
                  <a:schemeClr val="dk1"/>
                </a:solidFill>
              </a:rPr>
              <a:t>的本质</a:t>
            </a:r>
          </a:p>
        </p:txBody>
      </p:sp>
      <p:sp>
        <p:nvSpPr>
          <p:cNvPr id="6" name="矩形 5"/>
          <p:cNvSpPr/>
          <p:nvPr/>
        </p:nvSpPr>
        <p:spPr>
          <a:xfrm>
            <a:off x="3416717" y="4189730"/>
            <a:ext cx="2582758" cy="369332"/>
          </a:xfrm>
          <a:prstGeom prst="rect">
            <a:avLst/>
          </a:prstGeom>
          <a:noFill/>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SDN </a:t>
            </a:r>
            <a:r>
              <a:rPr lang="zh-CN" altLang="en-US" dirty="0">
                <a:solidFill>
                  <a:schemeClr val="dk1"/>
                </a:solidFill>
              </a:rPr>
              <a:t>产品主要有三类：</a:t>
            </a:r>
          </a:p>
        </p:txBody>
      </p:sp>
      <p:sp>
        <p:nvSpPr>
          <p:cNvPr id="7" name="矩形 6"/>
          <p:cNvSpPr/>
          <p:nvPr/>
        </p:nvSpPr>
        <p:spPr>
          <a:xfrm>
            <a:off x="4572000" y="1628800"/>
            <a:ext cx="4572000" cy="1200329"/>
          </a:xfrm>
          <a:prstGeom prst="rect">
            <a:avLst/>
          </a:prstGeom>
        </p:spPr>
        <p:txBody>
          <a:bodyPr>
            <a:spAutoFit/>
          </a:bodyPr>
          <a:lstStyle/>
          <a:p>
            <a:pPr marL="285750" indent="-285750" fontAlgn="base">
              <a:buFont typeface="Arial" pitchFamily="34" charset="0"/>
              <a:buChar char="•"/>
            </a:pPr>
            <a:r>
              <a:rPr lang="zh-CN" altLang="en-US" dirty="0"/>
              <a:t>可将类似 </a:t>
            </a:r>
            <a:r>
              <a:rPr lang="en-US" altLang="zh-CN" dirty="0"/>
              <a:t>VLAN </a:t>
            </a:r>
            <a:r>
              <a:rPr lang="zh-CN" altLang="en-US" dirty="0"/>
              <a:t>的概念做到 </a:t>
            </a:r>
            <a:r>
              <a:rPr lang="en-US" altLang="zh-CN" dirty="0"/>
              <a:t>L2 </a:t>
            </a:r>
            <a:r>
              <a:rPr lang="zh-CN" altLang="en-US" dirty="0"/>
              <a:t>层，并且由于是软件定义的（不像物理交换机那样受硬件限制），那么很容易突破 </a:t>
            </a:r>
            <a:r>
              <a:rPr lang="en-US" altLang="zh-CN" dirty="0"/>
              <a:t>VLAN </a:t>
            </a:r>
            <a:r>
              <a:rPr lang="zh-CN" altLang="en-US" dirty="0"/>
              <a:t>号在 </a:t>
            </a:r>
            <a:r>
              <a:rPr lang="en-US" altLang="zh-CN" dirty="0"/>
              <a:t>1</a:t>
            </a:r>
            <a:r>
              <a:rPr lang="zh-CN" altLang="en-US" dirty="0"/>
              <a:t>－</a:t>
            </a:r>
            <a:r>
              <a:rPr lang="en-US" altLang="zh-CN" dirty="0"/>
              <a:t>4094 </a:t>
            </a:r>
            <a:r>
              <a:rPr lang="zh-CN" altLang="en-US" dirty="0"/>
              <a:t>之间的限制。</a:t>
            </a:r>
            <a:endParaRPr lang="en-US" altLang="zh-CN" dirty="0"/>
          </a:p>
        </p:txBody>
      </p:sp>
      <p:sp>
        <p:nvSpPr>
          <p:cNvPr id="8" name="矩形 7"/>
          <p:cNvSpPr/>
          <p:nvPr/>
        </p:nvSpPr>
        <p:spPr>
          <a:xfrm>
            <a:off x="4669622" y="3026356"/>
            <a:ext cx="4572000" cy="646331"/>
          </a:xfrm>
          <a:prstGeom prst="rect">
            <a:avLst/>
          </a:prstGeom>
        </p:spPr>
        <p:txBody>
          <a:bodyPr>
            <a:spAutoFit/>
          </a:bodyPr>
          <a:lstStyle/>
          <a:p>
            <a:pPr marL="285750" indent="-285750" fontAlgn="base">
              <a:buFont typeface="Arial" pitchFamily="34" charset="0"/>
              <a:buChar char="•"/>
            </a:pPr>
            <a:r>
              <a:rPr lang="zh-CN" altLang="en-US" dirty="0"/>
              <a:t>是否提供集中式的控制器对外提供北向 </a:t>
            </a:r>
            <a:r>
              <a:rPr lang="en-US" altLang="zh-CN" dirty="0"/>
              <a:t>API </a:t>
            </a:r>
            <a:r>
              <a:rPr lang="zh-CN" altLang="en-US" dirty="0"/>
              <a:t>供第三方调用来动态改变网络拓扑。</a:t>
            </a:r>
          </a:p>
        </p:txBody>
      </p:sp>
    </p:spTree>
    <p:extLst>
      <p:ext uri="{BB962C8B-B14F-4D97-AF65-F5344CB8AC3E}">
        <p14:creationId xmlns:p14="http://schemas.microsoft.com/office/powerpoint/2010/main" val="2592103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2017年工作总结模板</Template>
  <TotalTime>3126</TotalTime>
  <Words>2677</Words>
  <Application>Microsoft Office PowerPoint</Application>
  <PresentationFormat>全屏显示(4:3)</PresentationFormat>
  <Paragraphs>162</Paragraphs>
  <Slides>16</Slides>
  <Notes>5</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Neutron是什么</vt:lpstr>
      <vt:lpstr>涉及的Linux网络技术</vt:lpstr>
      <vt:lpstr>本文的主要内容</vt:lpstr>
      <vt:lpstr>OSI 七层模型</vt:lpstr>
      <vt:lpstr>L2部分（1/3）</vt:lpstr>
      <vt:lpstr>L2部分之L3 层的 GRE 遂道(2/3)</vt:lpstr>
      <vt:lpstr>L2部分之L3 层的VXLAN隧道（3/3）</vt:lpstr>
      <vt:lpstr>SDN(1/3)</vt:lpstr>
      <vt:lpstr>SDN之OpenFlow（2/3）</vt:lpstr>
      <vt:lpstr>SDN之Dove/OpenDaylight(3/3)</vt:lpstr>
      <vt:lpstr>L3</vt:lpstr>
      <vt:lpstr>L4-L7之LBaaS（1/3）</vt:lpstr>
      <vt:lpstr>L4-L7之FwaaS （2/3）</vt:lpstr>
      <vt:lpstr>L4-L7之VPNaaS（3/3）</vt:lpstr>
      <vt:lpstr>Neutron 有什么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 Zhifei (NSB - CN/Shanghai)</dc:creator>
  <cp:lastModifiedBy>Ding, Zhifei (NSB - CN/Shanghai)</cp:lastModifiedBy>
  <cp:revision>41</cp:revision>
  <dcterms:created xsi:type="dcterms:W3CDTF">2018-05-21T06:19:01Z</dcterms:created>
  <dcterms:modified xsi:type="dcterms:W3CDTF">2018-06-13T02:36:56Z</dcterms:modified>
</cp:coreProperties>
</file>