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8288000" cy="10287000"/>
  <p:notesSz cx="10287000" cy="18288000"/>
  <p:embeddedFontLst>
    <p:embeddedFont>
      <p:font typeface="DM Sans Bold" panose="020B0604020202020204" charset="-120"/>
      <p:bold r:id="rId8"/>
    </p:embeddedFont>
    <p:embeddedFont>
      <p:font typeface="DM Sans Regular" panose="02000000000000000000" charset="-120"/>
      <p:regular r:id="rId9"/>
    </p:embeddedFont>
    <p:embeddedFont>
      <p:font typeface="Syne SemiBold" panose="020B0604020202020204" charset="0"/>
      <p:bold r:id="rId10"/>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77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6" d="100"/>
          <a:sy n="66" d="100"/>
        </p:scale>
        <p:origin x="1330" y="5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7946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1" descr="preencoded.png"/>
          <p:cNvPicPr>
            <a:picLocks noChangeAspect="1"/>
          </p:cNvPicPr>
          <p:nvPr/>
        </p:nvPicPr>
        <p:blipFill>
          <a:blip r:embed="rId3"/>
          <a:srcRect/>
          <a:stretch/>
        </p:blipFill>
        <p:spPr>
          <a:xfrm>
            <a:off x="0" y="0"/>
            <a:ext cx="18288000" cy="10287000"/>
          </a:xfrm>
          <a:prstGeom prst="rect">
            <a:avLst/>
          </a:prstGeom>
        </p:spPr>
      </p:pic>
      <p:pic>
        <p:nvPicPr>
          <p:cNvPr id="3" name="image1.png" descr="preencoded.png"/>
          <p:cNvPicPr>
            <a:picLocks noGrp="1" noRot="1" noChangeAspect="1" noMove="1" noResize="1" noEditPoints="1" noAdjustHandles="1" noChangeArrowheads="1" noChangeShapeType="1" noCrop="1"/>
          </p:cNvPicPr>
          <p:nvPr/>
        </p:nvPicPr>
        <p:blipFill>
          <a:blip r:embed="rId4"/>
          <a:srcRect/>
          <a:stretch/>
        </p:blipFill>
        <p:spPr>
          <a:xfrm>
            <a:off x="-13411200" y="-8272381"/>
            <a:ext cx="26827081" cy="26827081"/>
          </a:xfrm>
          <a:prstGeom prst="rect">
            <a:avLst/>
          </a:prstGeom>
        </p:spPr>
      </p:pic>
      <p:pic>
        <p:nvPicPr>
          <p:cNvPr id="4" name="Frame 1"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0" y="-3192"/>
            <a:ext cx="18289795" cy="10290192"/>
          </a:xfrm>
          <a:prstGeom prst="rect">
            <a:avLst/>
          </a:prstGeom>
        </p:spPr>
      </p:pic>
      <p:pic>
        <p:nvPicPr>
          <p:cNvPr id="5" name="Ellipse 1" descr="preencoded.png"/>
          <p:cNvPicPr>
            <a:picLocks noGrp="1" noRot="1" noChangeAspect="1" noMove="1" noResize="1" noEditPoints="1" noAdjustHandles="1" noChangeArrowheads="1" noChangeShapeType="1" noCrop="1"/>
          </p:cNvPicPr>
          <p:nvPr/>
        </p:nvPicPr>
        <p:blipFill>
          <a:blip r:embed="rId7">
            <a:extLst>
              <a:ext uri="{96DAC541-7B7A-43D3-8B79-37D633B846F1}">
                <asvg:svgBlip xmlns:asvg="http://schemas.microsoft.com/office/drawing/2016/SVG/main" r:embed="rId8"/>
              </a:ext>
            </a:extLst>
          </a:blip>
          <a:srcRect/>
          <a:stretch/>
        </p:blipFill>
        <p:spPr>
          <a:xfrm>
            <a:off x="-2124075" y="3018686"/>
            <a:ext cx="4239365" cy="4239365"/>
          </a:xfrm>
          <a:prstGeom prst="rect">
            <a:avLst/>
          </a:prstGeom>
        </p:spPr>
      </p:pic>
      <p:sp>
        <p:nvSpPr>
          <p:cNvPr id="6" name="Team Name presents"/>
          <p:cNvSpPr/>
          <p:nvPr/>
        </p:nvSpPr>
        <p:spPr>
          <a:xfrm>
            <a:off x="3810000" y="3757612"/>
            <a:ext cx="12887325" cy="685800"/>
          </a:xfrm>
          <a:prstGeom prst="rect">
            <a:avLst/>
          </a:prstGeom>
          <a:noFill/>
          <a:ln/>
        </p:spPr>
        <p:txBody>
          <a:bodyPr wrap="square" lIns="0" tIns="0" rIns="0" bIns="0" rtlCol="0" anchor="t"/>
          <a:lstStyle/>
          <a:p>
            <a:pPr marL="0" indent="0" algn="l">
              <a:lnSpc>
                <a:spcPct val="100000"/>
              </a:lnSpc>
              <a:buNone/>
            </a:pPr>
            <a:r>
              <a:rPr lang="en-US" sz="4500" b="1" kern="0" spc="-150" dirty="0">
                <a:solidFill>
                  <a:srgbClr val="FF9133"/>
                </a:solidFill>
                <a:latin typeface="Syne SemiBold" pitchFamily="2" charset="-18"/>
                <a:ea typeface="Syne Bold" pitchFamily="34" charset="-122"/>
                <a:cs typeface="Syne Bold" pitchFamily="34" charset="-120"/>
              </a:rPr>
              <a:t>Mistral presents:</a:t>
            </a:r>
            <a:endParaRPr lang="en-US" sz="4500" dirty="0"/>
          </a:p>
        </p:txBody>
      </p:sp>
      <p:sp>
        <p:nvSpPr>
          <p:cNvPr id="7" name="Title"/>
          <p:cNvSpPr/>
          <p:nvPr/>
        </p:nvSpPr>
        <p:spPr>
          <a:xfrm>
            <a:off x="3810000" y="4662487"/>
            <a:ext cx="12887325" cy="1095375"/>
          </a:xfrm>
          <a:prstGeom prst="rect">
            <a:avLst/>
          </a:prstGeom>
          <a:noFill/>
          <a:ln/>
        </p:spPr>
        <p:txBody>
          <a:bodyPr wrap="square" lIns="0" tIns="0" rIns="0" bIns="0" rtlCol="0" anchor="t"/>
          <a:lstStyle/>
          <a:p>
            <a:pPr marL="0" indent="0" algn="l">
              <a:lnSpc>
                <a:spcPct val="100000"/>
              </a:lnSpc>
              <a:buNone/>
            </a:pPr>
            <a:r>
              <a:rPr lang="en-US" sz="7200" b="1" kern="0" spc="-150" dirty="0">
                <a:solidFill>
                  <a:srgbClr val="FFFFFF"/>
                </a:solidFill>
                <a:latin typeface="Syne SemiBold" pitchFamily="2" charset="-18"/>
                <a:ea typeface="Syne Bold" pitchFamily="34" charset="-122"/>
              </a:rPr>
              <a:t>M</a:t>
            </a:r>
            <a:r>
              <a:rPr lang="en-US" sz="7200" b="1" kern="0" spc="-150" dirty="0">
                <a:solidFill>
                  <a:srgbClr val="D0772D"/>
                </a:solidFill>
                <a:latin typeface="Syne SemiBold" pitchFamily="2" charset="-18"/>
                <a:ea typeface="Syne Bold" pitchFamily="34" charset="-122"/>
              </a:rPr>
              <a:t>aî</a:t>
            </a:r>
            <a:r>
              <a:rPr lang="en-US" sz="7200" b="1" kern="0" spc="-150" dirty="0">
                <a:solidFill>
                  <a:srgbClr val="FFFFFF"/>
                </a:solidFill>
                <a:latin typeface="Syne SemiBold" pitchFamily="2" charset="-18"/>
                <a:ea typeface="Syne Bold" pitchFamily="34" charset="-122"/>
              </a:rPr>
              <a:t>tre d</a:t>
            </a:r>
            <a:endParaRPr lang="en-US" sz="7200" dirty="0"/>
          </a:p>
        </p:txBody>
      </p:sp>
      <p:sp>
        <p:nvSpPr>
          <p:cNvPr id="8" name="Scenario"/>
          <p:cNvSpPr/>
          <p:nvPr/>
        </p:nvSpPr>
        <p:spPr>
          <a:xfrm>
            <a:off x="3810000" y="5976937"/>
            <a:ext cx="12887325" cy="552450"/>
          </a:xfrm>
          <a:prstGeom prst="rect">
            <a:avLst/>
          </a:prstGeom>
          <a:noFill/>
          <a:ln/>
        </p:spPr>
        <p:txBody>
          <a:bodyPr wrap="square" lIns="0" tIns="0" rIns="0" bIns="0" rtlCol="0" anchor="b"/>
          <a:lstStyle/>
          <a:p>
            <a:pPr marL="0" indent="0" algn="l">
              <a:lnSpc>
                <a:spcPct val="100000"/>
              </a:lnSpc>
              <a:buNone/>
            </a:pPr>
            <a:r>
              <a:rPr lang="en-US" sz="3600" b="1" kern="0" spc="-75" dirty="0">
                <a:solidFill>
                  <a:srgbClr val="FFFFFF"/>
                </a:solidFill>
                <a:latin typeface="Syne SemiBold" pitchFamily="2" charset="-18"/>
                <a:ea typeface="Syne Bold" pitchFamily="34" charset="-122"/>
                <a:cs typeface="Syne Bold" pitchFamily="34" charset="-120"/>
              </a:rPr>
              <a:t>AI Calorie Tracker &amp; Restaurant Finder</a:t>
            </a:r>
            <a:endParaRPr lang="en-US" sz="3600" dirty="0"/>
          </a:p>
        </p:txBody>
      </p:sp>
      <p:sp>
        <p:nvSpPr>
          <p:cNvPr id="9" name="Motto"/>
          <p:cNvSpPr/>
          <p:nvPr/>
        </p:nvSpPr>
        <p:spPr>
          <a:xfrm>
            <a:off x="3790950" y="8429625"/>
            <a:ext cx="12411095" cy="476250"/>
          </a:xfrm>
          <a:prstGeom prst="rect">
            <a:avLst/>
          </a:prstGeom>
          <a:noFill/>
          <a:ln/>
        </p:spPr>
        <p:txBody>
          <a:bodyPr wrap="square" lIns="0" tIns="0" rIns="0" bIns="0" rtlCol="0" anchor="ctr"/>
          <a:lstStyle/>
          <a:p>
            <a:pPr algn="r">
              <a:lnSpc>
                <a:spcPct val="116667"/>
              </a:lnSpc>
            </a:pPr>
            <a:r>
              <a:rPr lang="en-US" sz="2800" dirty="0">
                <a:solidFill>
                  <a:schemeClr val="bg1"/>
                </a:solidFill>
              </a:rPr>
              <a:t>Your AI Guide to Smarter, Healthier Bites.</a:t>
            </a:r>
            <a:endParaRPr lang="en-US" sz="27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2" descr="preencoded.png"/>
          <p:cNvPicPr>
            <a:picLocks noChangeAspect="1"/>
          </p:cNvPicPr>
          <p:nvPr/>
        </p:nvPicPr>
        <p:blipFill>
          <a:blip r:embed="rId3"/>
          <a:srcRect/>
          <a:stretch/>
        </p:blipFill>
        <p:spPr>
          <a:xfrm>
            <a:off x="0" y="0"/>
            <a:ext cx="18288000" cy="10287000"/>
          </a:xfrm>
          <a:prstGeom prst="rect">
            <a:avLst/>
          </a:prstGeom>
        </p:spPr>
      </p:pic>
      <p:pic>
        <p:nvPicPr>
          <p:cNvPr id="3" name="Abstract energy web - dark blue-1 1" descr="preencoded.png"/>
          <p:cNvPicPr>
            <a:picLocks noGrp="1" noRot="1" noChangeAspect="1" noMove="1" noResize="1" noEditPoints="1" noAdjustHandles="1" noChangeArrowheads="1" noChangeShapeType="1" noCrop="1"/>
          </p:cNvPicPr>
          <p:nvPr/>
        </p:nvPicPr>
        <p:blipFill>
          <a:blip r:embed="rId4"/>
          <a:srcRect/>
          <a:stretch/>
        </p:blipFill>
        <p:spPr>
          <a:xfrm>
            <a:off x="0" y="15858"/>
            <a:ext cx="18288000" cy="10252092"/>
          </a:xfrm>
          <a:prstGeom prst="rect">
            <a:avLst/>
          </a:prstGeom>
        </p:spPr>
      </p:pic>
      <p:pic>
        <p:nvPicPr>
          <p:cNvPr id="4" name="Content"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600200" y="1216567"/>
            <a:ext cx="15088972" cy="7851234"/>
          </a:xfrm>
          <a:prstGeom prst="rect">
            <a:avLst/>
          </a:prstGeom>
        </p:spPr>
      </p:pic>
      <p:sp>
        <p:nvSpPr>
          <p:cNvPr id="5" name="Header 2"/>
          <p:cNvSpPr/>
          <p:nvPr/>
        </p:nvSpPr>
        <p:spPr>
          <a:xfrm>
            <a:off x="2247900" y="1219200"/>
            <a:ext cx="2209800" cy="552450"/>
          </a:xfrm>
          <a:prstGeom prst="rect">
            <a:avLst/>
          </a:prstGeom>
          <a:noFill/>
          <a:ln/>
        </p:spPr>
        <p:txBody>
          <a:bodyPr wrap="square" lIns="0" tIns="0" rIns="0" bIns="0" rtlCol="0" anchor="t"/>
          <a:lstStyle/>
          <a:p>
            <a:pPr marL="0" indent="0" algn="l">
              <a:lnSpc>
                <a:spcPct val="100000"/>
              </a:lnSpc>
              <a:buNone/>
            </a:pPr>
            <a:r>
              <a:rPr lang="en-US" sz="3600" b="1" kern="0" spc="-75" dirty="0">
                <a:solidFill>
                  <a:srgbClr val="FFFFFF"/>
                </a:solidFill>
                <a:latin typeface="Syne SemiBold" pitchFamily="2" charset="-18"/>
                <a:ea typeface="Syne Bold" pitchFamily="34" charset="-122"/>
                <a:cs typeface="Syne Bold" pitchFamily="34" charset="-120"/>
              </a:rPr>
              <a:t>Scenario</a:t>
            </a:r>
            <a:endParaRPr lang="en-US" sz="3600" dirty="0"/>
          </a:p>
        </p:txBody>
      </p:sp>
      <p:sp>
        <p:nvSpPr>
          <p:cNvPr id="6" name="Body 1"/>
          <p:cNvSpPr/>
          <p:nvPr/>
        </p:nvSpPr>
        <p:spPr>
          <a:xfrm>
            <a:off x="2247900" y="1962150"/>
            <a:ext cx="14458950" cy="1809750"/>
          </a:xfrm>
          <a:prstGeom prst="rect">
            <a:avLst/>
          </a:prstGeom>
          <a:noFill/>
          <a:ln/>
        </p:spPr>
        <p:txBody>
          <a:bodyPr wrap="square" lIns="0" tIns="0" rIns="0" bIns="0" rtlCol="0" anchor="t"/>
          <a:lstStyle/>
          <a:p>
            <a:pPr>
              <a:lnSpc>
                <a:spcPct val="116667"/>
              </a:lnSpc>
            </a:pPr>
            <a:r>
              <a:rPr lang="en-US" sz="2700" kern="0" spc="-75" dirty="0">
                <a:solidFill>
                  <a:srgbClr val="FFFFFF"/>
                </a:solidFill>
                <a:latin typeface="DM Sans Regular" pitchFamily="34" charset="0"/>
                <a:ea typeface="DM Sans Regular" pitchFamily="34" charset="-122"/>
                <a:cs typeface="DM Sans Regular" pitchFamily="34" charset="-120"/>
              </a:rPr>
              <a:t>We’re out in Rome and we’ve had too much pasta and pizza and our trousers are starting to split at the seams. What can do? We need to find a restaurant that is not only tasty but healthy! That’s where </a:t>
            </a:r>
            <a:r>
              <a:rPr lang="en-US" sz="2800" b="1" kern="0" spc="-150" dirty="0">
                <a:solidFill>
                  <a:srgbClr val="FFFFFF"/>
                </a:solidFill>
                <a:latin typeface="Syne SemiBold" pitchFamily="2" charset="-18"/>
                <a:ea typeface="Syne Bold" pitchFamily="34" charset="-122"/>
              </a:rPr>
              <a:t>M</a:t>
            </a:r>
            <a:r>
              <a:rPr lang="en-US" sz="2800" b="1" kern="0" spc="-150" dirty="0">
                <a:solidFill>
                  <a:srgbClr val="D0772D"/>
                </a:solidFill>
                <a:latin typeface="Syne SemiBold" pitchFamily="2" charset="-18"/>
                <a:ea typeface="Syne Bold" pitchFamily="34" charset="-122"/>
              </a:rPr>
              <a:t>aî</a:t>
            </a:r>
            <a:r>
              <a:rPr lang="en-US" sz="2800" b="1" kern="0" spc="-150" dirty="0">
                <a:solidFill>
                  <a:srgbClr val="FFFFFF"/>
                </a:solidFill>
                <a:latin typeface="Syne SemiBold" pitchFamily="2" charset="-18"/>
                <a:ea typeface="Syne Bold" pitchFamily="34" charset="-122"/>
              </a:rPr>
              <a:t>tre d comes in.</a:t>
            </a:r>
            <a:endParaRPr lang="en-US" sz="2800" dirty="0"/>
          </a:p>
          <a:p>
            <a:pPr marL="0" indent="0" algn="l">
              <a:lnSpc>
                <a:spcPct val="116667"/>
              </a:lnSpc>
              <a:buNone/>
            </a:pPr>
            <a:r>
              <a:rPr lang="en-US" sz="2700" kern="0" spc="-75" dirty="0">
                <a:solidFill>
                  <a:srgbClr val="FFFFFF"/>
                </a:solidFill>
                <a:latin typeface="DM Sans Regular" pitchFamily="34" charset="0"/>
                <a:ea typeface="DM Sans Regular" pitchFamily="34" charset="-122"/>
                <a:cs typeface="DM Sans Regular" pitchFamily="34" charset="-120"/>
              </a:rPr>
              <a:t> </a:t>
            </a:r>
            <a:endParaRPr lang="en-US" sz="2700" dirty="0"/>
          </a:p>
        </p:txBody>
      </p:sp>
      <p:sp>
        <p:nvSpPr>
          <p:cNvPr id="7" name="Header 2"/>
          <p:cNvSpPr/>
          <p:nvPr/>
        </p:nvSpPr>
        <p:spPr>
          <a:xfrm>
            <a:off x="2247900" y="3867150"/>
            <a:ext cx="2152650" cy="552450"/>
          </a:xfrm>
          <a:prstGeom prst="rect">
            <a:avLst/>
          </a:prstGeom>
          <a:noFill/>
          <a:ln/>
        </p:spPr>
        <p:txBody>
          <a:bodyPr wrap="square" lIns="0" tIns="0" rIns="0" bIns="0" rtlCol="0" anchor="t"/>
          <a:lstStyle/>
          <a:p>
            <a:pPr marL="0" indent="0" algn="l">
              <a:lnSpc>
                <a:spcPct val="100000"/>
              </a:lnSpc>
              <a:buNone/>
            </a:pPr>
            <a:r>
              <a:rPr lang="en-US" sz="3600" b="1" kern="0" spc="-75" dirty="0">
                <a:solidFill>
                  <a:srgbClr val="FFFFFF"/>
                </a:solidFill>
                <a:latin typeface="Syne SemiBold" pitchFamily="2" charset="-18"/>
                <a:ea typeface="Syne Bold" pitchFamily="34" charset="-122"/>
                <a:cs typeface="Syne Bold" pitchFamily="34" charset="-120"/>
              </a:rPr>
              <a:t>Problem</a:t>
            </a:r>
            <a:endParaRPr lang="en-US" sz="3600" dirty="0"/>
          </a:p>
        </p:txBody>
      </p:sp>
      <p:sp>
        <p:nvSpPr>
          <p:cNvPr id="8" name="Body 1"/>
          <p:cNvSpPr/>
          <p:nvPr/>
        </p:nvSpPr>
        <p:spPr>
          <a:xfrm>
            <a:off x="2247900" y="4610100"/>
            <a:ext cx="14458950" cy="1809750"/>
          </a:xfrm>
          <a:prstGeom prst="rect">
            <a:avLst/>
          </a:prstGeom>
          <a:noFill/>
          <a:ln/>
        </p:spPr>
        <p:txBody>
          <a:bodyPr wrap="square" lIns="0" tIns="0" rIns="0" bIns="0" rtlCol="0" anchor="t"/>
          <a:lstStyle/>
          <a:p>
            <a:pPr marL="0" indent="0" algn="l">
              <a:lnSpc>
                <a:spcPct val="116667"/>
              </a:lnSpc>
              <a:buNone/>
            </a:pPr>
            <a:r>
              <a:rPr lang="en-US" sz="2700" kern="0" spc="-75" dirty="0">
                <a:solidFill>
                  <a:srgbClr val="FFFFFF"/>
                </a:solidFill>
                <a:latin typeface="DM Sans Regular" pitchFamily="34" charset="0"/>
                <a:ea typeface="DM Sans Regular" pitchFamily="34" charset="-122"/>
                <a:cs typeface="DM Sans Regular" pitchFamily="34" charset="-120"/>
              </a:rPr>
              <a:t>Keeping track of calories when out and about</a:t>
            </a:r>
            <a:endParaRPr lang="en-US" sz="2700" dirty="0"/>
          </a:p>
        </p:txBody>
      </p:sp>
      <p:sp>
        <p:nvSpPr>
          <p:cNvPr id="9" name="Header 2"/>
          <p:cNvSpPr/>
          <p:nvPr/>
        </p:nvSpPr>
        <p:spPr>
          <a:xfrm>
            <a:off x="2247900" y="6515100"/>
            <a:ext cx="2028825" cy="552450"/>
          </a:xfrm>
          <a:prstGeom prst="rect">
            <a:avLst/>
          </a:prstGeom>
          <a:noFill/>
          <a:ln/>
        </p:spPr>
        <p:txBody>
          <a:bodyPr wrap="square" lIns="0" tIns="0" rIns="0" bIns="0" rtlCol="0" anchor="t"/>
          <a:lstStyle/>
          <a:p>
            <a:pPr marL="0" indent="0" algn="l">
              <a:lnSpc>
                <a:spcPct val="100000"/>
              </a:lnSpc>
              <a:buNone/>
            </a:pPr>
            <a:r>
              <a:rPr lang="en-US" sz="3600" b="1" kern="0" spc="-75" dirty="0">
                <a:solidFill>
                  <a:srgbClr val="FFFFFF"/>
                </a:solidFill>
                <a:latin typeface="Syne SemiBold" pitchFamily="2" charset="-18"/>
                <a:ea typeface="Syne Bold" pitchFamily="34" charset="-122"/>
                <a:cs typeface="Syne Bold" pitchFamily="34" charset="-120"/>
              </a:rPr>
              <a:t>Solution</a:t>
            </a:r>
            <a:endParaRPr lang="en-US" sz="3600" dirty="0"/>
          </a:p>
        </p:txBody>
      </p:sp>
      <p:sp>
        <p:nvSpPr>
          <p:cNvPr id="10" name="Body 1"/>
          <p:cNvSpPr/>
          <p:nvPr/>
        </p:nvSpPr>
        <p:spPr>
          <a:xfrm>
            <a:off x="2247900" y="7258050"/>
            <a:ext cx="14458950" cy="1809750"/>
          </a:xfrm>
          <a:prstGeom prst="rect">
            <a:avLst/>
          </a:prstGeom>
          <a:noFill/>
          <a:ln/>
        </p:spPr>
        <p:txBody>
          <a:bodyPr wrap="square" lIns="0" tIns="0" rIns="0" bIns="0" rtlCol="0" anchor="t"/>
          <a:lstStyle/>
          <a:p>
            <a:pPr marL="0" indent="0" algn="l">
              <a:lnSpc>
                <a:spcPct val="116667"/>
              </a:lnSpc>
              <a:buNone/>
            </a:pPr>
            <a:r>
              <a:rPr lang="en-US" sz="2700" kern="0" spc="-75" dirty="0">
                <a:solidFill>
                  <a:srgbClr val="FFFFFF"/>
                </a:solidFill>
                <a:latin typeface="DM Sans Regular" pitchFamily="34" charset="0"/>
                <a:ea typeface="DM Sans Regular" pitchFamily="34" charset="-122"/>
                <a:cs typeface="DM Sans Regular" pitchFamily="34" charset="-120"/>
              </a:rPr>
              <a:t>Being able to input meals that AI can track the calories for meals that you’ve had in the day by entering what you have eaten, then can suggest restaurants in your area whilst looking at their menus to provide suggestions.</a:t>
            </a:r>
            <a:endParaRPr lang="en-US" sz="2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3" descr="preencoded.png"/>
          <p:cNvPicPr>
            <a:picLocks noChangeAspect="1"/>
          </p:cNvPicPr>
          <p:nvPr/>
        </p:nvPicPr>
        <p:blipFill>
          <a:blip r:embed="rId3"/>
          <a:srcRect/>
          <a:stretch/>
        </p:blipFill>
        <p:spPr>
          <a:xfrm>
            <a:off x="0" y="0"/>
            <a:ext cx="18288000" cy="10287000"/>
          </a:xfrm>
          <a:prstGeom prst="rect">
            <a:avLst/>
          </a:prstGeom>
        </p:spPr>
      </p:pic>
      <p:pic>
        <p:nvPicPr>
          <p:cNvPr id="3" name="NewOrbit shapes - abstract orbits 1" descr="preencoded.png"/>
          <p:cNvPicPr>
            <a:picLocks noGrp="1" noRot="1" noChangeAspect="1" noMove="1" noResize="1" noEditPoints="1" noAdjustHandles="1" noChangeArrowheads="1" noChangeShapeType="1" noCrop="1"/>
          </p:cNvPicPr>
          <p:nvPr/>
        </p:nvPicPr>
        <p:blipFill>
          <a:blip r:embed="rId4"/>
          <a:srcRect/>
          <a:stretch/>
        </p:blipFill>
        <p:spPr>
          <a:xfrm>
            <a:off x="2352675" y="0"/>
            <a:ext cx="15935325" cy="10287000"/>
          </a:xfrm>
          <a:prstGeom prst="rect">
            <a:avLst/>
          </a:prstGeom>
        </p:spPr>
      </p:pic>
      <p:sp>
        <p:nvSpPr>
          <p:cNvPr id="4" name="Header 1"/>
          <p:cNvSpPr/>
          <p:nvPr/>
        </p:nvSpPr>
        <p:spPr>
          <a:xfrm>
            <a:off x="1619250" y="1209675"/>
            <a:ext cx="1495425" cy="685800"/>
          </a:xfrm>
          <a:prstGeom prst="rect">
            <a:avLst/>
          </a:prstGeom>
          <a:noFill/>
          <a:ln/>
        </p:spPr>
        <p:txBody>
          <a:bodyPr wrap="square" lIns="0" tIns="0" rIns="0" bIns="0" rtlCol="0" anchor="t"/>
          <a:lstStyle/>
          <a:p>
            <a:pPr marL="0" indent="0" algn="l">
              <a:lnSpc>
                <a:spcPct val="100000"/>
              </a:lnSpc>
              <a:buNone/>
            </a:pPr>
            <a:r>
              <a:rPr lang="en-US" sz="4500" b="1" kern="0" spc="-150" dirty="0">
                <a:solidFill>
                  <a:srgbClr val="D0772D"/>
                </a:solidFill>
                <a:latin typeface="Syne SemiBold" pitchFamily="2" charset="-18"/>
                <a:ea typeface="Syne Bold" pitchFamily="34" charset="-122"/>
                <a:cs typeface="Syne Bold" pitchFamily="34" charset="-120"/>
              </a:rPr>
              <a:t>Goal</a:t>
            </a:r>
            <a:endParaRPr lang="en-US" sz="4500" dirty="0"/>
          </a:p>
        </p:txBody>
      </p:sp>
      <p:sp>
        <p:nvSpPr>
          <p:cNvPr id="5" name="Body 1"/>
          <p:cNvSpPr/>
          <p:nvPr/>
        </p:nvSpPr>
        <p:spPr>
          <a:xfrm>
            <a:off x="1619249" y="2085975"/>
            <a:ext cx="14796407" cy="476250"/>
          </a:xfrm>
          <a:prstGeom prst="rect">
            <a:avLst/>
          </a:prstGeom>
          <a:noFill/>
          <a:ln/>
        </p:spPr>
        <p:txBody>
          <a:bodyPr wrap="square" lIns="0" tIns="0" rIns="0" bIns="0" rtlCol="0" anchor="t"/>
          <a:lstStyle/>
          <a:p>
            <a:pPr marL="0" indent="0" algn="l">
              <a:lnSpc>
                <a:spcPct val="116667"/>
              </a:lnSpc>
              <a:buNone/>
            </a:pPr>
            <a:r>
              <a:rPr lang="en-US" sz="2700" b="1" kern="0" spc="-75" dirty="0">
                <a:solidFill>
                  <a:srgbClr val="FFFFFF"/>
                </a:solidFill>
                <a:latin typeface="DM Sans Bold" pitchFamily="34" charset="0"/>
                <a:ea typeface="DM Sans Bold" pitchFamily="34" charset="-122"/>
                <a:cs typeface="DM Sans Bold" pitchFamily="34" charset="-120"/>
              </a:rPr>
              <a:t>Help the user make smarter choices when choosing where to eat</a:t>
            </a:r>
            <a:endParaRPr lang="en-US" sz="2700" dirty="0"/>
          </a:p>
        </p:txBody>
      </p:sp>
      <p:sp>
        <p:nvSpPr>
          <p:cNvPr id="6" name="Header 1"/>
          <p:cNvSpPr/>
          <p:nvPr/>
        </p:nvSpPr>
        <p:spPr>
          <a:xfrm>
            <a:off x="1619250" y="3324225"/>
            <a:ext cx="4991100" cy="685800"/>
          </a:xfrm>
          <a:prstGeom prst="rect">
            <a:avLst/>
          </a:prstGeom>
          <a:noFill/>
          <a:ln/>
        </p:spPr>
        <p:txBody>
          <a:bodyPr wrap="square" lIns="0" tIns="0" rIns="0" bIns="0" rtlCol="0" anchor="t"/>
          <a:lstStyle/>
          <a:p>
            <a:pPr marL="0" indent="0" algn="l">
              <a:lnSpc>
                <a:spcPct val="100000"/>
              </a:lnSpc>
              <a:buNone/>
            </a:pPr>
            <a:r>
              <a:rPr lang="en-US" sz="4500" b="1" kern="0" spc="-150" dirty="0">
                <a:solidFill>
                  <a:srgbClr val="D0772D"/>
                </a:solidFill>
                <a:latin typeface="Syne SemiBold" pitchFamily="2" charset="-18"/>
                <a:ea typeface="Syne Bold" pitchFamily="34" charset="-122"/>
                <a:cs typeface="Syne Bold" pitchFamily="34" charset="-120"/>
              </a:rPr>
              <a:t>Success Criteria</a:t>
            </a:r>
            <a:endParaRPr lang="en-US" sz="4500" dirty="0"/>
          </a:p>
        </p:txBody>
      </p:sp>
      <p:sp>
        <p:nvSpPr>
          <p:cNvPr id="7" name="Body 1"/>
          <p:cNvSpPr/>
          <p:nvPr/>
        </p:nvSpPr>
        <p:spPr>
          <a:xfrm>
            <a:off x="1619250" y="4200525"/>
            <a:ext cx="14796406" cy="1428750"/>
          </a:xfrm>
          <a:prstGeom prst="rect">
            <a:avLst/>
          </a:prstGeom>
          <a:noFill/>
          <a:ln/>
        </p:spPr>
        <p:txBody>
          <a:bodyPr wrap="square" lIns="0" tIns="0" rIns="0" bIns="0" rtlCol="0" anchor="t"/>
          <a:lstStyle/>
          <a:p>
            <a:pPr marL="457200" indent="-457200" algn="l">
              <a:lnSpc>
                <a:spcPct val="116667"/>
              </a:lnSpc>
              <a:buFont typeface="Arial" panose="020B0604020202020204" pitchFamily="34" charset="0"/>
              <a:buChar char="•"/>
            </a:pPr>
            <a:r>
              <a:rPr lang="en-US" sz="2700" kern="0" spc="-75" dirty="0">
                <a:solidFill>
                  <a:srgbClr val="FFFFFF"/>
                </a:solidFill>
                <a:latin typeface="DM Sans Regular" pitchFamily="34" charset="0"/>
                <a:ea typeface="DM Sans Regular" pitchFamily="34" charset="-122"/>
                <a:cs typeface="DM Sans Regular" pitchFamily="34" charset="-120"/>
              </a:rPr>
              <a:t>Track the macros that the user has consumed for the day
Find restaurants in the area
Look at the menus and suggest healthy options from recommended eateries</a:t>
            </a:r>
            <a:endParaRPr lang="en-US" sz="2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4" descr="preencoded.png"/>
          <p:cNvPicPr>
            <a:picLocks noChangeAspect="1"/>
          </p:cNvPicPr>
          <p:nvPr/>
        </p:nvPicPr>
        <p:blipFill>
          <a:blip r:embed="rId3"/>
          <a:srcRect/>
          <a:stretch/>
        </p:blipFill>
        <p:spPr>
          <a:xfrm>
            <a:off x="0" y="0"/>
            <a:ext cx="18288000" cy="10287000"/>
          </a:xfrm>
          <a:prstGeom prst="rect">
            <a:avLst/>
          </a:prstGeom>
        </p:spPr>
      </p:pic>
      <p:pic>
        <p:nvPicPr>
          <p:cNvPr id="3" name="christopher-burns-Kj2SaNHG-hg-unsplash 1" descr="preencoded.png"/>
          <p:cNvPicPr>
            <a:picLocks noGrp="1" noRot="1" noChangeAspect="1" noMove="1" noResize="1" noEditPoints="1" noAdjustHandles="1" noChangeArrowheads="1" noChangeShapeType="1" noCrop="1"/>
          </p:cNvPicPr>
          <p:nvPr/>
        </p:nvPicPr>
        <p:blipFill>
          <a:blip r:embed="rId4"/>
          <a:srcRect/>
          <a:stretch/>
        </p:blipFill>
        <p:spPr>
          <a:xfrm>
            <a:off x="0" y="0"/>
            <a:ext cx="18288000" cy="10287000"/>
          </a:xfrm>
          <a:prstGeom prst="rect">
            <a:avLst/>
          </a:prstGeom>
        </p:spPr>
      </p:pic>
      <p:sp>
        <p:nvSpPr>
          <p:cNvPr id="4" name="Header 1"/>
          <p:cNvSpPr/>
          <p:nvPr/>
        </p:nvSpPr>
        <p:spPr>
          <a:xfrm>
            <a:off x="6429375" y="1209675"/>
            <a:ext cx="5553075" cy="685800"/>
          </a:xfrm>
          <a:prstGeom prst="rect">
            <a:avLst/>
          </a:prstGeom>
          <a:noFill/>
          <a:ln/>
        </p:spPr>
        <p:txBody>
          <a:bodyPr wrap="square" lIns="0" tIns="0" rIns="0" bIns="0" rtlCol="0" anchor="t"/>
          <a:lstStyle/>
          <a:p>
            <a:pPr marL="0" indent="0" algn="l">
              <a:lnSpc>
                <a:spcPct val="100000"/>
              </a:lnSpc>
              <a:buNone/>
            </a:pPr>
            <a:r>
              <a:rPr lang="en-US" sz="4500" b="1" kern="0" spc="-150" dirty="0">
                <a:solidFill>
                  <a:srgbClr val="D0772D"/>
                </a:solidFill>
                <a:latin typeface="Syne SemiBold" pitchFamily="2" charset="-18"/>
                <a:ea typeface="Syne Bold" pitchFamily="34" charset="-122"/>
                <a:cs typeface="Syne Bold" pitchFamily="34" charset="-120"/>
              </a:rPr>
              <a:t>Solution Overview</a:t>
            </a:r>
            <a:endParaRPr lang="en-US" sz="4500" dirty="0"/>
          </a:p>
        </p:txBody>
      </p:sp>
      <p:sp>
        <p:nvSpPr>
          <p:cNvPr id="5" name="Header 3"/>
          <p:cNvSpPr/>
          <p:nvPr/>
        </p:nvSpPr>
        <p:spPr>
          <a:xfrm>
            <a:off x="2665414" y="2657475"/>
            <a:ext cx="2609850" cy="457200"/>
          </a:xfrm>
          <a:prstGeom prst="rect">
            <a:avLst/>
          </a:prstGeom>
          <a:noFill/>
          <a:ln/>
        </p:spPr>
        <p:txBody>
          <a:bodyPr wrap="square" lIns="0" tIns="0" rIns="0" bIns="0" rtlCol="0" anchor="t"/>
          <a:lstStyle/>
          <a:p>
            <a:pPr marL="0" indent="0" algn="l">
              <a:lnSpc>
                <a:spcPct val="110000"/>
              </a:lnSpc>
              <a:buNone/>
            </a:pPr>
            <a:r>
              <a:rPr lang="en-US" sz="2700" b="1" kern="0" spc="-75" dirty="0">
                <a:solidFill>
                  <a:srgbClr val="FFFFFF"/>
                </a:solidFill>
                <a:latin typeface="Syne SemiBold" pitchFamily="2" charset="-18"/>
                <a:ea typeface="Syne Bold" pitchFamily="34" charset="-122"/>
                <a:cs typeface="Syne Bold" pitchFamily="34" charset="-120"/>
              </a:rPr>
              <a:t>What it does?</a:t>
            </a:r>
            <a:endParaRPr lang="en-US" sz="2700" dirty="0"/>
          </a:p>
        </p:txBody>
      </p:sp>
      <p:sp>
        <p:nvSpPr>
          <p:cNvPr id="6" name="Body 1"/>
          <p:cNvSpPr/>
          <p:nvPr/>
        </p:nvSpPr>
        <p:spPr>
          <a:xfrm>
            <a:off x="1609725" y="3305175"/>
            <a:ext cx="4654550" cy="2933700"/>
          </a:xfrm>
          <a:prstGeom prst="rect">
            <a:avLst/>
          </a:prstGeom>
          <a:noFill/>
          <a:ln/>
        </p:spPr>
        <p:txBody>
          <a:bodyPr wrap="square" lIns="0" tIns="0" rIns="0" bIns="0" rtlCol="0" anchor="t"/>
          <a:lstStyle/>
          <a:p>
            <a:pPr marL="0" indent="0" algn="ctr">
              <a:lnSpc>
                <a:spcPct val="116667"/>
              </a:lnSpc>
              <a:buNone/>
            </a:pPr>
            <a:r>
              <a:rPr lang="en-US" sz="2700" kern="0" spc="-75" dirty="0">
                <a:solidFill>
                  <a:srgbClr val="FFFFFF"/>
                </a:solidFill>
                <a:latin typeface="DM Sans Regular" pitchFamily="34" charset="0"/>
                <a:ea typeface="DM Sans Regular" pitchFamily="34" charset="-122"/>
                <a:cs typeface="DM Sans Regular" pitchFamily="34" charset="-120"/>
              </a:rPr>
              <a:t>Input a meal and calls an API to get the macros for this food. Tracks throughout the day and then find restaurants nearby</a:t>
            </a:r>
            <a:endParaRPr lang="en-US" sz="2700" dirty="0"/>
          </a:p>
        </p:txBody>
      </p:sp>
      <p:sp>
        <p:nvSpPr>
          <p:cNvPr id="7" name="Header 3"/>
          <p:cNvSpPr/>
          <p:nvPr/>
        </p:nvSpPr>
        <p:spPr>
          <a:xfrm>
            <a:off x="8572500" y="2657475"/>
            <a:ext cx="1171575" cy="457200"/>
          </a:xfrm>
          <a:prstGeom prst="rect">
            <a:avLst/>
          </a:prstGeom>
          <a:noFill/>
          <a:ln/>
        </p:spPr>
        <p:txBody>
          <a:bodyPr wrap="square" lIns="0" tIns="0" rIns="0" bIns="0" rtlCol="0" anchor="t"/>
          <a:lstStyle/>
          <a:p>
            <a:pPr marL="0" indent="0" algn="l">
              <a:lnSpc>
                <a:spcPct val="110000"/>
              </a:lnSpc>
              <a:buNone/>
            </a:pPr>
            <a:r>
              <a:rPr lang="en-US" sz="2700" b="1" kern="0" spc="-75" dirty="0">
                <a:solidFill>
                  <a:srgbClr val="FFFFFF"/>
                </a:solidFill>
                <a:latin typeface="Syne SemiBold" pitchFamily="2" charset="-18"/>
                <a:ea typeface="Syne Bold" pitchFamily="34" charset="-122"/>
                <a:cs typeface="Syne Bold" pitchFamily="34" charset="-120"/>
              </a:rPr>
              <a:t>Inputs</a:t>
            </a:r>
            <a:endParaRPr lang="en-US" sz="2700" dirty="0"/>
          </a:p>
        </p:txBody>
      </p:sp>
      <p:sp>
        <p:nvSpPr>
          <p:cNvPr id="8" name="Body 1"/>
          <p:cNvSpPr/>
          <p:nvPr/>
        </p:nvSpPr>
        <p:spPr>
          <a:xfrm>
            <a:off x="6819900" y="3305175"/>
            <a:ext cx="4654550" cy="2933700"/>
          </a:xfrm>
          <a:prstGeom prst="rect">
            <a:avLst/>
          </a:prstGeom>
          <a:noFill/>
          <a:ln/>
        </p:spPr>
        <p:txBody>
          <a:bodyPr wrap="square" lIns="0" tIns="0" rIns="0" bIns="0" rtlCol="0" anchor="t"/>
          <a:lstStyle/>
          <a:p>
            <a:pPr marL="0" indent="0" algn="ctr">
              <a:lnSpc>
                <a:spcPct val="116667"/>
              </a:lnSpc>
              <a:buNone/>
            </a:pPr>
            <a:r>
              <a:rPr lang="en-US" sz="2700" kern="0" spc="-75" dirty="0">
                <a:solidFill>
                  <a:srgbClr val="FFFFFF"/>
                </a:solidFill>
                <a:latin typeface="DM Sans Regular" pitchFamily="34" charset="0"/>
                <a:ea typeface="DM Sans Regular" pitchFamily="34" charset="-122"/>
                <a:cs typeface="DM Sans Regular" pitchFamily="34" charset="-120"/>
              </a:rPr>
              <a:t>Meals, dietary requirements, personal information to help build a personalized plan</a:t>
            </a:r>
            <a:endParaRPr lang="en-US" sz="2700" dirty="0"/>
          </a:p>
        </p:txBody>
      </p:sp>
      <p:sp>
        <p:nvSpPr>
          <p:cNvPr id="9" name="Header 3"/>
          <p:cNvSpPr/>
          <p:nvPr/>
        </p:nvSpPr>
        <p:spPr>
          <a:xfrm>
            <a:off x="14057632" y="2657475"/>
            <a:ext cx="1533525" cy="457200"/>
          </a:xfrm>
          <a:prstGeom prst="rect">
            <a:avLst/>
          </a:prstGeom>
          <a:noFill/>
          <a:ln/>
        </p:spPr>
        <p:txBody>
          <a:bodyPr wrap="square" lIns="0" tIns="0" rIns="0" bIns="0" rtlCol="0" anchor="t"/>
          <a:lstStyle/>
          <a:p>
            <a:pPr marL="0" indent="0" algn="l">
              <a:lnSpc>
                <a:spcPct val="110000"/>
              </a:lnSpc>
              <a:buNone/>
            </a:pPr>
            <a:r>
              <a:rPr lang="en-US" sz="2700" b="1" kern="0" spc="-75" dirty="0">
                <a:solidFill>
                  <a:srgbClr val="FFFFFF"/>
                </a:solidFill>
                <a:latin typeface="Syne SemiBold" pitchFamily="2" charset="-18"/>
                <a:ea typeface="Syne Bold" pitchFamily="34" charset="-122"/>
                <a:cs typeface="Syne Bold" pitchFamily="34" charset="-120"/>
              </a:rPr>
              <a:t>Outputs</a:t>
            </a:r>
            <a:endParaRPr lang="en-US" sz="2700" dirty="0"/>
          </a:p>
        </p:txBody>
      </p:sp>
      <p:sp>
        <p:nvSpPr>
          <p:cNvPr id="10" name="Body 1"/>
          <p:cNvSpPr/>
          <p:nvPr/>
        </p:nvSpPr>
        <p:spPr>
          <a:xfrm>
            <a:off x="12020549" y="3305175"/>
            <a:ext cx="5607693" cy="2933700"/>
          </a:xfrm>
          <a:prstGeom prst="rect">
            <a:avLst/>
          </a:prstGeom>
          <a:noFill/>
          <a:ln/>
        </p:spPr>
        <p:txBody>
          <a:bodyPr wrap="square" lIns="0" tIns="0" rIns="0" bIns="0" rtlCol="0" anchor="t"/>
          <a:lstStyle/>
          <a:p>
            <a:pPr marL="0" indent="0" algn="ctr">
              <a:lnSpc>
                <a:spcPct val="116667"/>
              </a:lnSpc>
              <a:buNone/>
            </a:pPr>
            <a:r>
              <a:rPr lang="en-US" sz="2700" kern="0" spc="-75" dirty="0">
                <a:solidFill>
                  <a:srgbClr val="FFFFFF"/>
                </a:solidFill>
                <a:latin typeface="DM Sans Regular" pitchFamily="34" charset="0"/>
                <a:ea typeface="DM Sans Regular" pitchFamily="34" charset="-122"/>
                <a:cs typeface="DM Sans Regular" pitchFamily="34" charset="-120"/>
              </a:rPr>
              <a:t>Macros (Calories, Protein, Carbs, Fat)</a:t>
            </a:r>
          </a:p>
          <a:p>
            <a:pPr marL="0" indent="0" algn="ctr">
              <a:lnSpc>
                <a:spcPct val="116667"/>
              </a:lnSpc>
              <a:buNone/>
            </a:pPr>
            <a:r>
              <a:rPr lang="en-US" sz="2700" kern="0" spc="-75" dirty="0">
                <a:solidFill>
                  <a:srgbClr val="FFFFFF"/>
                </a:solidFill>
                <a:latin typeface="DM Sans Regular" pitchFamily="34" charset="0"/>
                <a:ea typeface="DM Sans Regular" pitchFamily="34" charset="-122"/>
                <a:cs typeface="DM Sans Regular" pitchFamily="34" charset="-120"/>
              </a:rPr>
              <a:t>Nearby restaurants</a:t>
            </a:r>
          </a:p>
          <a:p>
            <a:pPr marL="0" indent="0" algn="ctr">
              <a:lnSpc>
                <a:spcPct val="116667"/>
              </a:lnSpc>
              <a:buNone/>
            </a:pPr>
            <a:r>
              <a:rPr lang="en-US" sz="2700" kern="0" spc="-75" dirty="0">
                <a:solidFill>
                  <a:srgbClr val="FFFFFF"/>
                </a:solidFill>
                <a:latin typeface="DM Sans Regular" pitchFamily="34" charset="0"/>
                <a:ea typeface="DM Sans Regular" pitchFamily="34" charset="-122"/>
                <a:cs typeface="DM Sans Regular" pitchFamily="34" charset="-120"/>
              </a:rPr>
              <a:t>Menu Options</a:t>
            </a:r>
          </a:p>
          <a:p>
            <a:pPr marL="0" indent="0" algn="ctr">
              <a:lnSpc>
                <a:spcPct val="116667"/>
              </a:lnSpc>
              <a:buNone/>
            </a:pPr>
            <a:endParaRPr lang="en-US" sz="2700" dirty="0"/>
          </a:p>
        </p:txBody>
      </p:sp>
      <p:sp>
        <p:nvSpPr>
          <p:cNvPr id="11" name="Header 3"/>
          <p:cNvSpPr/>
          <p:nvPr/>
        </p:nvSpPr>
        <p:spPr>
          <a:xfrm>
            <a:off x="1609725" y="7000875"/>
            <a:ext cx="2400300" cy="457200"/>
          </a:xfrm>
          <a:prstGeom prst="rect">
            <a:avLst/>
          </a:prstGeom>
          <a:noFill/>
          <a:ln/>
        </p:spPr>
        <p:txBody>
          <a:bodyPr wrap="square" lIns="0" tIns="0" rIns="0" bIns="0" rtlCol="0" anchor="t"/>
          <a:lstStyle/>
          <a:p>
            <a:pPr marL="0" indent="0" algn="l">
              <a:lnSpc>
                <a:spcPct val="110000"/>
              </a:lnSpc>
              <a:buNone/>
            </a:pPr>
            <a:r>
              <a:rPr lang="en-US" sz="2700" b="1" kern="0" spc="-75" dirty="0">
                <a:solidFill>
                  <a:srgbClr val="FFFFFF"/>
                </a:solidFill>
                <a:latin typeface="Syne SemiBold" pitchFamily="2" charset="-18"/>
                <a:ea typeface="Syne Bold" pitchFamily="34" charset="-122"/>
                <a:cs typeface="Syne Bold" pitchFamily="34" charset="-120"/>
              </a:rPr>
              <a:t>Out of scope</a:t>
            </a:r>
            <a:endParaRPr lang="en-US" sz="2700" dirty="0"/>
          </a:p>
        </p:txBody>
      </p:sp>
      <p:sp>
        <p:nvSpPr>
          <p:cNvPr id="12" name="Body 1"/>
          <p:cNvSpPr/>
          <p:nvPr/>
        </p:nvSpPr>
        <p:spPr>
          <a:xfrm>
            <a:off x="1609725" y="7648575"/>
            <a:ext cx="15659703" cy="1428750"/>
          </a:xfrm>
          <a:prstGeom prst="rect">
            <a:avLst/>
          </a:prstGeom>
          <a:noFill/>
          <a:ln/>
        </p:spPr>
        <p:txBody>
          <a:bodyPr wrap="square" lIns="0" tIns="0" rIns="0" bIns="0" rtlCol="0" anchor="t"/>
          <a:lstStyle/>
          <a:p>
            <a:pPr marL="457200" indent="-457200" algn="l">
              <a:lnSpc>
                <a:spcPct val="116667"/>
              </a:lnSpc>
              <a:buFont typeface="Arial" panose="020B0604020202020204" pitchFamily="34" charset="0"/>
              <a:buChar char="•"/>
            </a:pPr>
            <a:r>
              <a:rPr lang="en-US" sz="2700" kern="0" spc="-75" dirty="0">
                <a:solidFill>
                  <a:srgbClr val="FFFFFF"/>
                </a:solidFill>
                <a:latin typeface="DM Sans Regular" pitchFamily="34" charset="0"/>
                <a:ea typeface="DM Sans Regular" pitchFamily="34" charset="-122"/>
                <a:cs typeface="DM Sans Regular" pitchFamily="34" charset="-120"/>
              </a:rPr>
              <a:t>Recipe creator: Pass in ingredients and create meals based on what you have in the house
Navigation: Find your way to the restaurant being aware of the weather and making choices based on that</a:t>
            </a:r>
          </a:p>
          <a:p>
            <a:pPr marL="457200" indent="-457200" algn="l">
              <a:lnSpc>
                <a:spcPct val="116667"/>
              </a:lnSpc>
              <a:buFont typeface="Arial" panose="020B0604020202020204" pitchFamily="34" charset="0"/>
              <a:buChar char="•"/>
            </a:pPr>
            <a:r>
              <a:rPr lang="en-US" sz="2700" kern="0" spc="-75" dirty="0">
                <a:solidFill>
                  <a:srgbClr val="FFFFFF"/>
                </a:solidFill>
                <a:latin typeface="DM Sans Regular" pitchFamily="34" charset="0"/>
                <a:ea typeface="DM Sans Regular" pitchFamily="34" charset="-122"/>
                <a:cs typeface="DM Sans Regular" pitchFamily="34" charset="-120"/>
              </a:rPr>
              <a:t>Trivia: Give you fun facts about the food you’re shoving in your face</a:t>
            </a:r>
            <a:endParaRPr lang="en-US" sz="2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5" descr="preencoded.png"/>
          <p:cNvPicPr>
            <a:picLocks noChangeAspect="1"/>
          </p:cNvPicPr>
          <p:nvPr/>
        </p:nvPicPr>
        <p:blipFill>
          <a:blip r:embed="rId3"/>
          <a:srcRect/>
          <a:stretch/>
        </p:blipFill>
        <p:spPr>
          <a:xfrm>
            <a:off x="0" y="0"/>
            <a:ext cx="18288000" cy="10287000"/>
          </a:xfrm>
          <a:prstGeom prst="rect">
            <a:avLst/>
          </a:prstGeom>
        </p:spPr>
      </p:pic>
      <p:pic>
        <p:nvPicPr>
          <p:cNvPr id="3" name="Layout" descr="preencoded.png"/>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0" y="0"/>
            <a:ext cx="18288000" cy="10287000"/>
          </a:xfrm>
          <a:prstGeom prst="rect">
            <a:avLst/>
          </a:prstGeom>
        </p:spPr>
      </p:pic>
      <p:pic>
        <p:nvPicPr>
          <p:cNvPr id="4" name="NewOrbit shapes - implosion lines and circles 1" descr="preencoded.png"/>
          <p:cNvPicPr>
            <a:picLocks noGrp="1" noRot="1" noChangeAspect="1" noMove="1" noResize="1" noEditPoints="1" noAdjustHandles="1" noChangeArrowheads="1" noChangeShapeType="1" noCrop="1"/>
          </p:cNvPicPr>
          <p:nvPr/>
        </p:nvPicPr>
        <p:blipFill>
          <a:blip r:embed="rId6"/>
          <a:srcRect/>
          <a:stretch/>
        </p:blipFill>
        <p:spPr>
          <a:xfrm>
            <a:off x="0" y="0"/>
            <a:ext cx="18288000" cy="10287000"/>
          </a:xfrm>
          <a:prstGeom prst="rect">
            <a:avLst/>
          </a:prstGeom>
        </p:spPr>
      </p:pic>
      <p:sp>
        <p:nvSpPr>
          <p:cNvPr id="5" name="Title"/>
          <p:cNvSpPr/>
          <p:nvPr/>
        </p:nvSpPr>
        <p:spPr>
          <a:xfrm>
            <a:off x="7620000" y="4595813"/>
            <a:ext cx="3124200" cy="1095375"/>
          </a:xfrm>
          <a:prstGeom prst="rect">
            <a:avLst/>
          </a:prstGeom>
          <a:noFill/>
          <a:ln/>
        </p:spPr>
        <p:txBody>
          <a:bodyPr wrap="square" lIns="0" tIns="0" rIns="0" bIns="0" rtlCol="0" anchor="t"/>
          <a:lstStyle/>
          <a:p>
            <a:pPr marL="0" indent="0" algn="l">
              <a:lnSpc>
                <a:spcPct val="100000"/>
              </a:lnSpc>
              <a:buNone/>
            </a:pPr>
            <a:r>
              <a:rPr lang="en-US" sz="7200" b="1" kern="0" spc="-150" dirty="0">
                <a:solidFill>
                  <a:srgbClr val="FFFFFF"/>
                </a:solidFill>
                <a:latin typeface="Syne SemiBold" pitchFamily="2" charset="-18"/>
                <a:ea typeface="Syne Bold" pitchFamily="34" charset="-122"/>
                <a:cs typeface="Syne Bold" pitchFamily="34" charset="-120"/>
              </a:rPr>
              <a:t>Demo</a:t>
            </a:r>
            <a:endParaRPr lang="en-US" sz="7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TotalTime>
  <Words>284</Words>
  <Application>Microsoft Office PowerPoint</Application>
  <PresentationFormat>Custom</PresentationFormat>
  <Paragraphs>33</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DM Sans Bold</vt:lpstr>
      <vt:lpstr>Syne SemiBold</vt:lpstr>
      <vt:lpstr>Arial</vt:lpstr>
      <vt:lpstr>DM Sans Regular</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Daniel Pascoe</cp:lastModifiedBy>
  <cp:revision>7</cp:revision>
  <dcterms:created xsi:type="dcterms:W3CDTF">2025-09-11T13:37:05Z</dcterms:created>
  <dcterms:modified xsi:type="dcterms:W3CDTF">2025-09-24T15:39:22Z</dcterms:modified>
</cp:coreProperties>
</file>