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7"/>
  </p:notesMasterIdLst>
  <p:sldIdLst>
    <p:sldId id="256" r:id="rId2"/>
    <p:sldId id="257" r:id="rId3"/>
    <p:sldId id="258" r:id="rId4"/>
    <p:sldId id="259" r:id="rId5"/>
    <p:sldId id="260" r:id="rId6"/>
  </p:sldIdLst>
  <p:sldSz cx="18288000" cy="10287000"/>
  <p:notesSz cx="10287000" cy="18288000"/>
  <p:embeddedFontLst>
    <p:embeddedFont>
      <p:font typeface="DM Sans Bold" panose="020B0604020202020204" charset="0"/>
      <p:bold r:id="rId8"/>
    </p:embeddedFont>
    <p:embeddedFont>
      <p:font typeface="DM Sans Regular" panose="020B0604020202020204" charset="0"/>
      <p:regular r:id="rId9"/>
    </p:embeddedFont>
    <p:embeddedFont>
      <p:font typeface="Syne SemiBold" panose="020B0604020202020204" charset="0"/>
      <p:bold r:id="rId10"/>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82" d="100"/>
          <a:sy n="82"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1.fntdata"/><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notesMaster" Target="notesMasters/notesMaster1.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font" Target="fonts/font2.fntdata"/><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79461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jpe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7" Type="http://schemas.openxmlformats.org/officeDocument/2006/relationships/image" Target="../media/image15.jpe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4.png"/><Relationship Id="rId5" Type="http://schemas.openxmlformats.org/officeDocument/2006/relationships/image" Target="../media/image13.sv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1" descr="preencoded.png"/>
          <p:cNvPicPr>
            <a:picLocks noChangeAspect="1"/>
          </p:cNvPicPr>
          <p:nvPr/>
        </p:nvPicPr>
        <p:blipFill>
          <a:blip r:embed="rId3"/>
          <a:srcRect/>
          <a:stretch/>
        </p:blipFill>
        <p:spPr>
          <a:xfrm>
            <a:off x="0" y="0"/>
            <a:ext cx="18288000" cy="10287000"/>
          </a:xfrm>
          <a:prstGeom prst="rect">
            <a:avLst/>
          </a:prstGeom>
        </p:spPr>
      </p:pic>
      <p:pic>
        <p:nvPicPr>
          <p:cNvPr id="3" name="image1.png" descr="preencoded.png"/>
          <p:cNvPicPr>
            <a:picLocks noGrp="1" noRot="1" noChangeAspect="1" noMove="1" noResize="1" noEditPoints="1" noAdjustHandles="1" noChangeArrowheads="1" noChangeShapeType="1" noCrop="1"/>
          </p:cNvPicPr>
          <p:nvPr/>
        </p:nvPicPr>
        <p:blipFill>
          <a:blip r:embed="rId4"/>
          <a:srcRect/>
          <a:stretch/>
        </p:blipFill>
        <p:spPr>
          <a:xfrm>
            <a:off x="-13411200" y="-8272381"/>
            <a:ext cx="26827081" cy="26827081"/>
          </a:xfrm>
          <a:prstGeom prst="rect">
            <a:avLst/>
          </a:prstGeom>
        </p:spPr>
      </p:pic>
      <p:pic>
        <p:nvPicPr>
          <p:cNvPr id="4" name="Frame 1"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0" y="-3192"/>
            <a:ext cx="18289795" cy="10290192"/>
          </a:xfrm>
          <a:prstGeom prst="rect">
            <a:avLst/>
          </a:prstGeom>
        </p:spPr>
      </p:pic>
      <p:pic>
        <p:nvPicPr>
          <p:cNvPr id="5" name="Ellipse 1" descr="preencoded.png"/>
          <p:cNvPicPr>
            <a:picLocks noGrp="1" noRot="1" noChangeAspect="1" noMove="1" noResize="1" noEditPoints="1" noAdjustHandles="1" noChangeArrowheads="1" noChangeShapeType="1" noCrop="1"/>
          </p:cNvPicPr>
          <p:nvPr/>
        </p:nvPicPr>
        <p:blipFill>
          <a:blip r:embed="rId7">
            <a:extLst>
              <a:ext uri="{96DAC541-7B7A-43D3-8B79-37D633B846F1}">
                <asvg:svgBlip xmlns:asvg="http://schemas.microsoft.com/office/drawing/2016/SVG/main" r:embed="rId8"/>
              </a:ext>
            </a:extLst>
          </a:blip>
          <a:srcRect/>
          <a:stretch/>
        </p:blipFill>
        <p:spPr>
          <a:xfrm>
            <a:off x="-2124075" y="3018686"/>
            <a:ext cx="4239365" cy="4239365"/>
          </a:xfrm>
          <a:prstGeom prst="rect">
            <a:avLst/>
          </a:prstGeom>
        </p:spPr>
      </p:pic>
      <p:sp>
        <p:nvSpPr>
          <p:cNvPr id="6" name="Team Name presents"/>
          <p:cNvSpPr/>
          <p:nvPr/>
        </p:nvSpPr>
        <p:spPr>
          <a:xfrm>
            <a:off x="3810000" y="3757612"/>
            <a:ext cx="12887325"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FF9133"/>
                </a:solidFill>
                <a:latin typeface="Syne SemiBold" pitchFamily="2" charset="-18"/>
                <a:ea typeface="Syne Bold" pitchFamily="34" charset="-122"/>
                <a:cs typeface="Syne Bold" pitchFamily="34" charset="-120"/>
              </a:rPr>
              <a:t>DeepSeek presents:</a:t>
            </a:r>
            <a:endParaRPr lang="en-US" sz="4500" dirty="0"/>
          </a:p>
        </p:txBody>
      </p:sp>
      <p:sp>
        <p:nvSpPr>
          <p:cNvPr id="7" name="Title"/>
          <p:cNvSpPr/>
          <p:nvPr/>
        </p:nvSpPr>
        <p:spPr>
          <a:xfrm>
            <a:off x="3810000" y="4662487"/>
            <a:ext cx="12887325" cy="1095375"/>
          </a:xfrm>
          <a:prstGeom prst="rect">
            <a:avLst/>
          </a:prstGeom>
          <a:noFill/>
          <a:ln/>
        </p:spPr>
        <p:txBody>
          <a:bodyPr wrap="square" lIns="0" tIns="0" rIns="0" bIns="0" rtlCol="0" anchor="t"/>
          <a:lstStyle/>
          <a:p>
            <a:pPr marL="0" indent="0" algn="l">
              <a:lnSpc>
                <a:spcPct val="100000"/>
              </a:lnSpc>
              <a:buNone/>
            </a:pPr>
            <a:r>
              <a:rPr lang="en-US" sz="7200" b="1" kern="0" spc="-150" dirty="0" err="1">
                <a:solidFill>
                  <a:srgbClr val="FFFFFF"/>
                </a:solidFill>
                <a:latin typeface="Syne SemiBold" pitchFamily="2" charset="-18"/>
                <a:ea typeface="Syne Bold" pitchFamily="34" charset="-122"/>
                <a:cs typeface="Syne Bold" pitchFamily="34" charset="-120"/>
              </a:rPr>
              <a:t>DeepSeekTravels</a:t>
            </a:r>
            <a:endParaRPr lang="en-US" sz="7200" dirty="0"/>
          </a:p>
        </p:txBody>
      </p:sp>
      <p:sp>
        <p:nvSpPr>
          <p:cNvPr id="8" name="Scenario"/>
          <p:cNvSpPr/>
          <p:nvPr/>
        </p:nvSpPr>
        <p:spPr>
          <a:xfrm>
            <a:off x="3810000" y="6431756"/>
            <a:ext cx="12887325" cy="552450"/>
          </a:xfrm>
          <a:prstGeom prst="rect">
            <a:avLst/>
          </a:prstGeom>
          <a:noFill/>
          <a:ln/>
        </p:spPr>
        <p:txBody>
          <a:bodyPr wrap="square" lIns="0" tIns="0" rIns="0" bIns="0" rtlCol="0" anchor="b"/>
          <a:lstStyle/>
          <a:p>
            <a:pPr marL="0" indent="0" algn="l">
              <a:lnSpc>
                <a:spcPct val="100000"/>
              </a:lnSpc>
              <a:buNone/>
            </a:pPr>
            <a:r>
              <a:rPr lang="en-US" sz="3600" b="1" kern="0" spc="-75" dirty="0">
                <a:solidFill>
                  <a:srgbClr val="FFFFFF"/>
                </a:solidFill>
                <a:latin typeface="Syne SemiBold" pitchFamily="2" charset="-18"/>
                <a:ea typeface="Syne Bold" pitchFamily="34" charset="-122"/>
              </a:rPr>
              <a:t>Produce a safe packing list for an upcoming trip</a:t>
            </a:r>
          </a:p>
          <a:p>
            <a:r>
              <a:rPr lang="en-US" sz="3600" b="1" kern="0" spc="-75" dirty="0">
                <a:solidFill>
                  <a:srgbClr val="FFFFFF"/>
                </a:solidFill>
                <a:latin typeface="Syne SemiBold" pitchFamily="2" charset="-18"/>
                <a:ea typeface="Syne Bold" pitchFamily="34" charset="-122"/>
              </a:rPr>
              <a:t>(An AI assistant built by an AI assistant)</a:t>
            </a:r>
            <a:endParaRPr lang="en-US" sz="3600" dirty="0"/>
          </a:p>
        </p:txBody>
      </p:sp>
      <p:sp>
        <p:nvSpPr>
          <p:cNvPr id="9" name="Motto"/>
          <p:cNvSpPr/>
          <p:nvPr/>
        </p:nvSpPr>
        <p:spPr>
          <a:xfrm>
            <a:off x="3790950" y="8429625"/>
            <a:ext cx="12411095" cy="476250"/>
          </a:xfrm>
          <a:prstGeom prst="rect">
            <a:avLst/>
          </a:prstGeom>
          <a:noFill/>
          <a:ln/>
        </p:spPr>
        <p:txBody>
          <a:bodyPr wrap="square" lIns="0" tIns="0" rIns="0" bIns="0" rtlCol="0" anchor="ctr"/>
          <a:lstStyle/>
          <a:p>
            <a:pPr marL="0" indent="0" algn="r">
              <a:lnSpc>
                <a:spcPct val="116667"/>
              </a:lnSpc>
              <a:buNone/>
            </a:pPr>
            <a:r>
              <a:rPr lang="en-US" sz="2700" kern="0" spc="-75" dirty="0">
                <a:solidFill>
                  <a:srgbClr val="FFFFFF"/>
                </a:solidFill>
                <a:latin typeface="DM Sans Regular" pitchFamily="34" charset="0"/>
              </a:rPr>
              <a:t>Travel safe, don’t forget anything</a:t>
            </a:r>
            <a:endParaRPr lang="en-US" sz="2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2" descr="preencoded.png"/>
          <p:cNvPicPr>
            <a:picLocks noChangeAspect="1"/>
          </p:cNvPicPr>
          <p:nvPr/>
        </p:nvPicPr>
        <p:blipFill>
          <a:blip r:embed="rId3"/>
          <a:srcRect/>
          <a:stretch/>
        </p:blipFill>
        <p:spPr>
          <a:xfrm>
            <a:off x="0" y="0"/>
            <a:ext cx="18288000" cy="10287000"/>
          </a:xfrm>
          <a:prstGeom prst="rect">
            <a:avLst/>
          </a:prstGeom>
        </p:spPr>
      </p:pic>
      <p:pic>
        <p:nvPicPr>
          <p:cNvPr id="3" name="Abstract energy web - dark blue-1 1" descr="preencoded.png"/>
          <p:cNvPicPr>
            <a:picLocks noGrp="1" noRot="1" noChangeAspect="1" noMove="1" noResize="1" noEditPoints="1" noAdjustHandles="1" noChangeArrowheads="1" noChangeShapeType="1" noCrop="1"/>
          </p:cNvPicPr>
          <p:nvPr/>
        </p:nvPicPr>
        <p:blipFill>
          <a:blip r:embed="rId4"/>
          <a:srcRect/>
          <a:stretch/>
        </p:blipFill>
        <p:spPr>
          <a:xfrm>
            <a:off x="0" y="15858"/>
            <a:ext cx="18288000" cy="10252092"/>
          </a:xfrm>
          <a:prstGeom prst="rect">
            <a:avLst/>
          </a:prstGeom>
        </p:spPr>
      </p:pic>
      <p:pic>
        <p:nvPicPr>
          <p:cNvPr id="4" name="Content" descr="preencoded.png"/>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1600200" y="1216567"/>
            <a:ext cx="15088972" cy="7851234"/>
          </a:xfrm>
          <a:prstGeom prst="rect">
            <a:avLst/>
          </a:prstGeom>
        </p:spPr>
      </p:pic>
      <p:sp>
        <p:nvSpPr>
          <p:cNvPr id="5" name="Header 2"/>
          <p:cNvSpPr/>
          <p:nvPr/>
        </p:nvSpPr>
        <p:spPr>
          <a:xfrm>
            <a:off x="2247900" y="1219200"/>
            <a:ext cx="2209800" cy="55245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Syne SemiBold" pitchFamily="2" charset="-18"/>
                <a:ea typeface="Syne Bold" pitchFamily="34" charset="-122"/>
                <a:cs typeface="Syne Bold" pitchFamily="34" charset="-120"/>
              </a:rPr>
              <a:t>Scenario</a:t>
            </a:r>
            <a:endParaRPr lang="en-US" sz="3600" dirty="0"/>
          </a:p>
        </p:txBody>
      </p:sp>
      <p:sp>
        <p:nvSpPr>
          <p:cNvPr id="6" name="Body 1"/>
          <p:cNvSpPr/>
          <p:nvPr/>
        </p:nvSpPr>
        <p:spPr>
          <a:xfrm>
            <a:off x="2247900" y="1962150"/>
            <a:ext cx="14458950" cy="1809750"/>
          </a:xfrm>
          <a:prstGeom prst="rect">
            <a:avLst/>
          </a:prstGeom>
          <a:noFill/>
          <a:ln/>
        </p:spPr>
        <p:txBody>
          <a:bodyPr wrap="square" lIns="0" tIns="0" rIns="0" bIns="0" rtlCol="0" anchor="t"/>
          <a:lstStyle/>
          <a:p>
            <a:r>
              <a:rPr lang="en-US" sz="2800" b="1" kern="0" spc="-75" dirty="0">
                <a:solidFill>
                  <a:srgbClr val="FFFFFF"/>
                </a:solidFill>
                <a:latin typeface="Syne SemiBold" pitchFamily="2" charset="-18"/>
                <a:ea typeface="Syne Bold" pitchFamily="34" charset="-122"/>
              </a:rPr>
              <a:t>Going on a trip, unsure what to take with me.</a:t>
            </a:r>
          </a:p>
        </p:txBody>
      </p:sp>
      <p:sp>
        <p:nvSpPr>
          <p:cNvPr id="7" name="Header 2"/>
          <p:cNvSpPr/>
          <p:nvPr/>
        </p:nvSpPr>
        <p:spPr>
          <a:xfrm>
            <a:off x="2247900" y="3124200"/>
            <a:ext cx="2152650" cy="55245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Syne SemiBold" pitchFamily="2" charset="-18"/>
                <a:ea typeface="Syne Bold" pitchFamily="34" charset="-122"/>
                <a:cs typeface="Syne Bold" pitchFamily="34" charset="-120"/>
              </a:rPr>
              <a:t>Problem</a:t>
            </a:r>
            <a:endParaRPr lang="en-US" sz="3600" dirty="0"/>
          </a:p>
        </p:txBody>
      </p:sp>
      <p:sp>
        <p:nvSpPr>
          <p:cNvPr id="8" name="Body 1"/>
          <p:cNvSpPr/>
          <p:nvPr/>
        </p:nvSpPr>
        <p:spPr>
          <a:xfrm>
            <a:off x="2247900" y="3867150"/>
            <a:ext cx="14458950" cy="18097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Regular" pitchFamily="34" charset="0"/>
              </a:rPr>
              <a:t>As a </a:t>
            </a:r>
            <a:r>
              <a:rPr lang="en-GB" sz="2700" kern="0" spc="-75" noProof="0" dirty="0">
                <a:solidFill>
                  <a:srgbClr val="FFFFFF"/>
                </a:solidFill>
                <a:latin typeface="DM Sans Regular" pitchFamily="34" charset="0"/>
              </a:rPr>
              <a:t>traveller</a:t>
            </a:r>
            <a:r>
              <a:rPr lang="en-US" sz="2700" kern="0" spc="-75" dirty="0">
                <a:solidFill>
                  <a:srgbClr val="FFFFFF"/>
                </a:solidFill>
                <a:latin typeface="DM Sans Regular" pitchFamily="34" charset="0"/>
              </a:rPr>
              <a:t>, I am struggling to plan what to pack with me for an upcoming trip. </a:t>
            </a:r>
          </a:p>
          <a:p>
            <a:pPr marL="0" indent="0" algn="l">
              <a:lnSpc>
                <a:spcPct val="116667"/>
              </a:lnSpc>
              <a:buNone/>
            </a:pPr>
            <a:r>
              <a:rPr lang="en-US" sz="2700" kern="0" spc="-75" dirty="0">
                <a:solidFill>
                  <a:srgbClr val="FFFFFF"/>
                </a:solidFill>
                <a:latin typeface="DM Sans Regular" pitchFamily="34" charset="0"/>
              </a:rPr>
              <a:t>I do not know what the weather is like, and in general struggle to plan what items I need for various upcoming activities. I am also struggling to plan how many items I need to sustain me for the trip duration.</a:t>
            </a:r>
            <a:endParaRPr lang="en-US" sz="2700" dirty="0"/>
          </a:p>
        </p:txBody>
      </p:sp>
      <p:sp>
        <p:nvSpPr>
          <p:cNvPr id="9" name="Header 2"/>
          <p:cNvSpPr/>
          <p:nvPr/>
        </p:nvSpPr>
        <p:spPr>
          <a:xfrm>
            <a:off x="2247900" y="6515100"/>
            <a:ext cx="2028825" cy="552450"/>
          </a:xfrm>
          <a:prstGeom prst="rect">
            <a:avLst/>
          </a:prstGeom>
          <a:noFill/>
          <a:ln/>
        </p:spPr>
        <p:txBody>
          <a:bodyPr wrap="square" lIns="0" tIns="0" rIns="0" bIns="0" rtlCol="0" anchor="t"/>
          <a:lstStyle/>
          <a:p>
            <a:pPr marL="0" indent="0" algn="l">
              <a:lnSpc>
                <a:spcPct val="100000"/>
              </a:lnSpc>
              <a:buNone/>
            </a:pPr>
            <a:r>
              <a:rPr lang="en-US" sz="3600" b="1" kern="0" spc="-75" dirty="0">
                <a:solidFill>
                  <a:srgbClr val="FFFFFF"/>
                </a:solidFill>
                <a:latin typeface="Syne SemiBold" pitchFamily="2" charset="-18"/>
                <a:ea typeface="Syne Bold" pitchFamily="34" charset="-122"/>
                <a:cs typeface="Syne Bold" pitchFamily="34" charset="-120"/>
              </a:rPr>
              <a:t>Solution</a:t>
            </a:r>
            <a:endParaRPr lang="en-US" sz="3600" dirty="0"/>
          </a:p>
        </p:txBody>
      </p:sp>
      <p:sp>
        <p:nvSpPr>
          <p:cNvPr id="10" name="Body 1"/>
          <p:cNvSpPr/>
          <p:nvPr/>
        </p:nvSpPr>
        <p:spPr>
          <a:xfrm>
            <a:off x="2247900" y="7258050"/>
            <a:ext cx="14458950" cy="1809750"/>
          </a:xfrm>
          <a:prstGeom prst="rect">
            <a:avLst/>
          </a:prstGeom>
          <a:noFill/>
          <a:ln/>
        </p:spPr>
        <p:txBody>
          <a:bodyPr wrap="square" lIns="0" tIns="0" rIns="0" bIns="0" rtlCol="0" anchor="t"/>
          <a:lstStyle/>
          <a:p>
            <a:pPr>
              <a:lnSpc>
                <a:spcPct val="116667"/>
              </a:lnSpc>
            </a:pPr>
            <a:r>
              <a:rPr lang="en-US" sz="2700" kern="0" spc="-75" dirty="0">
                <a:solidFill>
                  <a:srgbClr val="FFFFFF"/>
                </a:solidFill>
                <a:latin typeface="DM Sans Regular" pitchFamily="34" charset="0"/>
              </a:rPr>
              <a:t>Build a travel assistant that can help to produce a context-rich packing list, taking various things into consideration, such as destination details, weather conditions, luggage allowance, visas, attractions, etc. </a:t>
            </a:r>
            <a:endParaRPr 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3" descr="preencoded.png"/>
          <p:cNvPicPr>
            <a:picLocks noChangeAspect="1"/>
          </p:cNvPicPr>
          <p:nvPr/>
        </p:nvPicPr>
        <p:blipFill>
          <a:blip r:embed="rId3"/>
          <a:srcRect/>
          <a:stretch/>
        </p:blipFill>
        <p:spPr>
          <a:xfrm>
            <a:off x="0" y="0"/>
            <a:ext cx="18288000" cy="10287000"/>
          </a:xfrm>
          <a:prstGeom prst="rect">
            <a:avLst/>
          </a:prstGeom>
        </p:spPr>
      </p:pic>
      <p:pic>
        <p:nvPicPr>
          <p:cNvPr id="3" name="NewOrbit shapes - abstract orbits 1" descr="preencoded.png"/>
          <p:cNvPicPr>
            <a:picLocks noGrp="1" noRot="1" noChangeAspect="1" noMove="1" noResize="1" noEditPoints="1" noAdjustHandles="1" noChangeArrowheads="1" noChangeShapeType="1" noCrop="1"/>
          </p:cNvPicPr>
          <p:nvPr/>
        </p:nvPicPr>
        <p:blipFill>
          <a:blip r:embed="rId4"/>
          <a:srcRect/>
          <a:stretch/>
        </p:blipFill>
        <p:spPr>
          <a:xfrm>
            <a:off x="2352675" y="0"/>
            <a:ext cx="15935325" cy="10287000"/>
          </a:xfrm>
          <a:prstGeom prst="rect">
            <a:avLst/>
          </a:prstGeom>
        </p:spPr>
      </p:pic>
      <p:sp>
        <p:nvSpPr>
          <p:cNvPr id="4" name="Header 1"/>
          <p:cNvSpPr/>
          <p:nvPr/>
        </p:nvSpPr>
        <p:spPr>
          <a:xfrm>
            <a:off x="1619250" y="1209675"/>
            <a:ext cx="1495425"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D0772D"/>
                </a:solidFill>
                <a:latin typeface="Syne SemiBold" pitchFamily="2" charset="-18"/>
                <a:ea typeface="Syne Bold" pitchFamily="34" charset="-122"/>
                <a:cs typeface="Syne Bold" pitchFamily="34" charset="-120"/>
              </a:rPr>
              <a:t>Goal</a:t>
            </a:r>
            <a:endParaRPr lang="en-US" sz="4500" dirty="0"/>
          </a:p>
        </p:txBody>
      </p:sp>
      <p:sp>
        <p:nvSpPr>
          <p:cNvPr id="5" name="Body 1"/>
          <p:cNvSpPr/>
          <p:nvPr/>
        </p:nvSpPr>
        <p:spPr>
          <a:xfrm>
            <a:off x="1619249" y="2085975"/>
            <a:ext cx="14796407" cy="476250"/>
          </a:xfrm>
          <a:prstGeom prst="rect">
            <a:avLst/>
          </a:prstGeom>
          <a:noFill/>
          <a:ln/>
        </p:spPr>
        <p:txBody>
          <a:bodyPr wrap="square" lIns="0" tIns="0" rIns="0" bIns="0" rtlCol="0" anchor="t"/>
          <a:lstStyle/>
          <a:p>
            <a:pPr>
              <a:lnSpc>
                <a:spcPct val="116667"/>
              </a:lnSpc>
            </a:pPr>
            <a:r>
              <a:rPr lang="en-GB" sz="2700" b="1" kern="0" spc="-75" dirty="0">
                <a:solidFill>
                  <a:srgbClr val="FFFFFF"/>
                </a:solidFill>
                <a:latin typeface="DM Sans Bold" pitchFamily="34" charset="0"/>
                <a:ea typeface="DM Sans Bold" pitchFamily="34" charset="-122"/>
                <a:cs typeface="DM Sans Bold" pitchFamily="34" charset="-120"/>
              </a:rPr>
              <a:t>Build an AI assistant that generates an optimized travel packing list and optional booking suggestions, taking into account user constraints (e.g., backpack capacity), trip parameters (destination, time of day, dates, trip length), weather, attraction plans, and regulatory requirements (airport security, visas, documents). </a:t>
            </a:r>
            <a:endParaRPr lang="en-US" sz="2700" dirty="0"/>
          </a:p>
        </p:txBody>
      </p:sp>
      <p:sp>
        <p:nvSpPr>
          <p:cNvPr id="6" name="Header 1"/>
          <p:cNvSpPr/>
          <p:nvPr/>
        </p:nvSpPr>
        <p:spPr>
          <a:xfrm>
            <a:off x="1619250" y="4226896"/>
            <a:ext cx="4991100"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D0772D"/>
                </a:solidFill>
                <a:latin typeface="Syne SemiBold" pitchFamily="2" charset="-18"/>
                <a:ea typeface="Syne Bold" pitchFamily="34" charset="-122"/>
                <a:cs typeface="Syne Bold" pitchFamily="34" charset="-120"/>
              </a:rPr>
              <a:t>Success Criteria</a:t>
            </a:r>
            <a:endParaRPr lang="en-US" sz="4500" dirty="0"/>
          </a:p>
        </p:txBody>
      </p:sp>
      <p:sp>
        <p:nvSpPr>
          <p:cNvPr id="7" name="Body 1"/>
          <p:cNvSpPr/>
          <p:nvPr/>
        </p:nvSpPr>
        <p:spPr>
          <a:xfrm>
            <a:off x="1619250" y="5103195"/>
            <a:ext cx="15707458" cy="3974129"/>
          </a:xfrm>
          <a:prstGeom prst="rect">
            <a:avLst/>
          </a:prstGeom>
          <a:noFill/>
          <a:ln/>
        </p:spPr>
        <p:txBody>
          <a:bodyPr wrap="square" lIns="0" tIns="0" rIns="0" bIns="0" rtlCol="0" anchor="t"/>
          <a:lstStyle/>
          <a:p>
            <a:pPr marL="457200" indent="-457200">
              <a:lnSpc>
                <a:spcPct val="116667"/>
              </a:lnSpc>
              <a:buFont typeface="Arial" panose="020B0604020202020204" pitchFamily="34" charset="0"/>
              <a:buChar char="•"/>
            </a:pPr>
            <a:r>
              <a:rPr lang="en-GB" sz="2700" kern="0" spc="-75" dirty="0">
                <a:solidFill>
                  <a:srgbClr val="FFFFFF"/>
                </a:solidFill>
                <a:latin typeface="DM Sans Regular" pitchFamily="34" charset="0"/>
                <a:ea typeface="DM Sans Regular" pitchFamily="34" charset="-122"/>
                <a:cs typeface="DM Sans Regular" pitchFamily="34" charset="-120"/>
              </a:rPr>
              <a:t>As a traveller, I can use DeepSeek UI so that it can produce a packing list for my trip.</a:t>
            </a:r>
          </a:p>
          <a:p>
            <a:pPr marL="457200" indent="-457200">
              <a:lnSpc>
                <a:spcPct val="116667"/>
              </a:lnSpc>
              <a:buFont typeface="Arial" panose="020B0604020202020204" pitchFamily="34" charset="0"/>
              <a:buChar char="•"/>
            </a:pPr>
            <a:r>
              <a:rPr lang="en-GB" sz="2700" kern="0" spc="-75" dirty="0">
                <a:solidFill>
                  <a:srgbClr val="FFFFFF"/>
                </a:solidFill>
                <a:latin typeface="DM Sans Regular" pitchFamily="34" charset="0"/>
                <a:ea typeface="DM Sans Regular" pitchFamily="34" charset="-122"/>
                <a:cs typeface="DM Sans Regular" pitchFamily="34" charset="-120"/>
              </a:rPr>
              <a:t>As a traveller, I can specify destination, dates, trip length, planned activities and time-of-day usage so the assistant tailors my packing list.</a:t>
            </a:r>
          </a:p>
          <a:p>
            <a:pPr marL="457200" indent="-457200">
              <a:lnSpc>
                <a:spcPct val="116667"/>
              </a:lnSpc>
              <a:buFont typeface="Arial" panose="020B0604020202020204" pitchFamily="34" charset="0"/>
              <a:buChar char="•"/>
            </a:pPr>
            <a:r>
              <a:rPr lang="en-GB" sz="2700" kern="0" spc="-75" dirty="0">
                <a:solidFill>
                  <a:srgbClr val="FFFFFF"/>
                </a:solidFill>
                <a:latin typeface="DM Sans Regular" pitchFamily="34" charset="0"/>
                <a:ea typeface="DM Sans Regular" pitchFamily="34" charset="-122"/>
                <a:cs typeface="DM Sans Regular" pitchFamily="34" charset="-120"/>
              </a:rPr>
              <a:t>As a traveller, I can set constraints like backpack capacity, airline baggage limits, weight targets, or liquid restrictions to get a feasible list.</a:t>
            </a:r>
          </a:p>
          <a:p>
            <a:pPr marL="457200" indent="-457200">
              <a:lnSpc>
                <a:spcPct val="116667"/>
              </a:lnSpc>
              <a:buFont typeface="Arial" panose="020B0604020202020204" pitchFamily="34" charset="0"/>
              <a:buChar char="•"/>
            </a:pPr>
            <a:r>
              <a:rPr lang="en-GB" sz="2700" kern="0" spc="-75" dirty="0">
                <a:solidFill>
                  <a:srgbClr val="FFFFFF"/>
                </a:solidFill>
                <a:latin typeface="DM Sans Regular" pitchFamily="34" charset="0"/>
                <a:ea typeface="DM Sans Regular" pitchFamily="34" charset="-122"/>
                <a:cs typeface="DM Sans Regular" pitchFamily="34" charset="-120"/>
              </a:rPr>
              <a:t>As a traveller, the assistant proactively asks for my carry capacity, max weight I can comfortably carry, and any limitations (mobility, health, liquid restrictions) and tailors recommendations accordingly.</a:t>
            </a:r>
          </a:p>
          <a:p>
            <a:pPr marL="457200" indent="-457200">
              <a:lnSpc>
                <a:spcPct val="116667"/>
              </a:lnSpc>
              <a:buFont typeface="Arial" panose="020B0604020202020204" pitchFamily="34" charset="0"/>
              <a:buChar char="•"/>
            </a:pPr>
            <a:r>
              <a:rPr lang="en-GB" sz="2700" kern="0" spc="-75" dirty="0">
                <a:solidFill>
                  <a:srgbClr val="FFFFFF"/>
                </a:solidFill>
                <a:latin typeface="DM Sans Regular" pitchFamily="34" charset="0"/>
                <a:ea typeface="DM Sans Regular" pitchFamily="34" charset="-122"/>
                <a:cs typeface="DM Sans Regular" pitchFamily="34" charset="-120"/>
              </a:rPr>
              <a:t>The response of the assistant should add safety warnings for the countries I’m planning to visit, if they are considered high risk. It should also find</a:t>
            </a:r>
            <a:r>
              <a:rPr lang="en-US" sz="2700" kern="0" spc="-75" dirty="0">
                <a:solidFill>
                  <a:srgbClr val="FFFFFF"/>
                </a:solidFill>
                <a:latin typeface="DM Sans Regular" pitchFamily="34" charset="0"/>
                <a:ea typeface="DM Sans Regular" pitchFamily="34" charset="-122"/>
                <a:cs typeface="DM Sans Regular" pitchFamily="34" charset="-120"/>
              </a:rPr>
              <a:t> visa requirements for any country, given my nationality.</a:t>
            </a:r>
          </a:p>
          <a:p>
            <a:pPr marL="457200" indent="-457200">
              <a:lnSpc>
                <a:spcPct val="116667"/>
              </a:lnSpc>
              <a:buFont typeface="Arial" panose="020B0604020202020204" pitchFamily="34" charset="0"/>
              <a:buChar char="•"/>
            </a:pPr>
            <a:endParaRPr lang="en-GB" sz="2700" kern="0" spc="-75" dirty="0">
              <a:solidFill>
                <a:srgbClr val="FFFFFF"/>
              </a:solidFill>
              <a:latin typeface="DM Sans Regular" pitchFamily="34" charset="0"/>
              <a:ea typeface="DM Sans Regular" pitchFamily="34" charset="-122"/>
              <a:cs typeface="DM Sans Regular" pitchFamily="34" charset="-12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4" descr="preencoded.png"/>
          <p:cNvPicPr>
            <a:picLocks noChangeAspect="1"/>
          </p:cNvPicPr>
          <p:nvPr/>
        </p:nvPicPr>
        <p:blipFill>
          <a:blip r:embed="rId3"/>
          <a:srcRect/>
          <a:stretch/>
        </p:blipFill>
        <p:spPr>
          <a:xfrm>
            <a:off x="0" y="0"/>
            <a:ext cx="18288000" cy="10287000"/>
          </a:xfrm>
          <a:prstGeom prst="rect">
            <a:avLst/>
          </a:prstGeom>
        </p:spPr>
      </p:pic>
      <p:pic>
        <p:nvPicPr>
          <p:cNvPr id="3" name="christopher-burns-Kj2SaNHG-hg-unsplash 1" descr="preencoded.png"/>
          <p:cNvPicPr>
            <a:picLocks noGrp="1" noRot="1" noChangeAspect="1" noMove="1" noResize="1" noEditPoints="1" noAdjustHandles="1" noChangeArrowheads="1" noChangeShapeType="1" noCrop="1"/>
          </p:cNvPicPr>
          <p:nvPr/>
        </p:nvPicPr>
        <p:blipFill>
          <a:blip r:embed="rId4"/>
          <a:srcRect/>
          <a:stretch/>
        </p:blipFill>
        <p:spPr>
          <a:xfrm>
            <a:off x="0" y="0"/>
            <a:ext cx="18288000" cy="10287000"/>
          </a:xfrm>
          <a:prstGeom prst="rect">
            <a:avLst/>
          </a:prstGeom>
        </p:spPr>
      </p:pic>
      <p:sp>
        <p:nvSpPr>
          <p:cNvPr id="4" name="Header 1"/>
          <p:cNvSpPr/>
          <p:nvPr/>
        </p:nvSpPr>
        <p:spPr>
          <a:xfrm>
            <a:off x="6429375" y="1209675"/>
            <a:ext cx="5553075" cy="685800"/>
          </a:xfrm>
          <a:prstGeom prst="rect">
            <a:avLst/>
          </a:prstGeom>
          <a:noFill/>
          <a:ln/>
        </p:spPr>
        <p:txBody>
          <a:bodyPr wrap="square" lIns="0" tIns="0" rIns="0" bIns="0" rtlCol="0" anchor="t"/>
          <a:lstStyle/>
          <a:p>
            <a:pPr marL="0" indent="0" algn="l">
              <a:lnSpc>
                <a:spcPct val="100000"/>
              </a:lnSpc>
              <a:buNone/>
            </a:pPr>
            <a:r>
              <a:rPr lang="en-US" sz="4500" b="1" kern="0" spc="-150" dirty="0">
                <a:solidFill>
                  <a:srgbClr val="D0772D"/>
                </a:solidFill>
                <a:latin typeface="Syne SemiBold" pitchFamily="2" charset="-18"/>
                <a:ea typeface="Syne Bold" pitchFamily="34" charset="-122"/>
                <a:cs typeface="Syne Bold" pitchFamily="34" charset="-120"/>
              </a:rPr>
              <a:t>Solution Overview</a:t>
            </a:r>
            <a:endParaRPr lang="en-US" sz="4500" dirty="0"/>
          </a:p>
        </p:txBody>
      </p:sp>
      <p:sp>
        <p:nvSpPr>
          <p:cNvPr id="5" name="Header 3"/>
          <p:cNvSpPr/>
          <p:nvPr/>
        </p:nvSpPr>
        <p:spPr>
          <a:xfrm>
            <a:off x="2665414" y="2657475"/>
            <a:ext cx="2609850"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Syne SemiBold" pitchFamily="2" charset="-18"/>
                <a:ea typeface="Syne Bold" pitchFamily="34" charset="-122"/>
                <a:cs typeface="Syne Bold" pitchFamily="34" charset="-120"/>
              </a:rPr>
              <a:t>What it does?</a:t>
            </a:r>
            <a:endParaRPr lang="en-US" sz="2700" dirty="0"/>
          </a:p>
        </p:txBody>
      </p:sp>
      <p:sp>
        <p:nvSpPr>
          <p:cNvPr id="6" name="Body 1"/>
          <p:cNvSpPr/>
          <p:nvPr/>
        </p:nvSpPr>
        <p:spPr>
          <a:xfrm>
            <a:off x="1609725" y="3305175"/>
            <a:ext cx="4654550" cy="2933700"/>
          </a:xfrm>
          <a:prstGeom prst="rect">
            <a:avLst/>
          </a:prstGeom>
          <a:noFill/>
          <a:ln/>
        </p:spPr>
        <p:txBody>
          <a:bodyPr wrap="square" lIns="0" tIns="0" rIns="0" bIns="0" rtlCol="0" anchor="t"/>
          <a:lstStyle/>
          <a:p>
            <a:pPr marL="0" indent="0" algn="ctr">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Generates a packing list based on user inputs about the trip, weather and attractions in these locations + visa and regs</a:t>
            </a:r>
            <a:endParaRPr lang="en-US" sz="2700" dirty="0"/>
          </a:p>
        </p:txBody>
      </p:sp>
      <p:sp>
        <p:nvSpPr>
          <p:cNvPr id="7" name="Header 3"/>
          <p:cNvSpPr/>
          <p:nvPr/>
        </p:nvSpPr>
        <p:spPr>
          <a:xfrm>
            <a:off x="8572500" y="2657475"/>
            <a:ext cx="117157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Syne SemiBold" pitchFamily="2" charset="-18"/>
                <a:ea typeface="Syne Bold" pitchFamily="34" charset="-122"/>
                <a:cs typeface="Syne Bold" pitchFamily="34" charset="-120"/>
              </a:rPr>
              <a:t>Inputs</a:t>
            </a:r>
            <a:endParaRPr lang="en-US" sz="2700" dirty="0"/>
          </a:p>
        </p:txBody>
      </p:sp>
      <p:sp>
        <p:nvSpPr>
          <p:cNvPr id="8" name="Body 1"/>
          <p:cNvSpPr/>
          <p:nvPr/>
        </p:nvSpPr>
        <p:spPr>
          <a:xfrm>
            <a:off x="6819899" y="3305175"/>
            <a:ext cx="4654551" cy="2933700"/>
          </a:xfrm>
          <a:prstGeom prst="rect">
            <a:avLst/>
          </a:prstGeom>
          <a:noFill/>
          <a:ln/>
        </p:spPr>
        <p:txBody>
          <a:bodyPr wrap="square" lIns="0" tIns="0" rIns="0" bIns="0" rtlCol="0" anchor="t"/>
          <a:lstStyle/>
          <a:p>
            <a:pPr algn="ctr">
              <a:lnSpc>
                <a:spcPct val="116667"/>
              </a:lnSpc>
            </a:pPr>
            <a:r>
              <a:rPr lang="en-GB" sz="1600" kern="0" spc="-75" dirty="0">
                <a:solidFill>
                  <a:srgbClr val="FFFFFF"/>
                </a:solidFill>
                <a:latin typeface="DM Sans Regular" pitchFamily="34" charset="0"/>
                <a:ea typeface="DM Sans Regular" pitchFamily="34" charset="-122"/>
                <a:cs typeface="DM Sans Regular" pitchFamily="34" charset="-120"/>
              </a:rPr>
              <a:t>Origin</a:t>
            </a:r>
          </a:p>
          <a:p>
            <a:pPr algn="ctr">
              <a:lnSpc>
                <a:spcPct val="116667"/>
              </a:lnSpc>
            </a:pPr>
            <a:r>
              <a:rPr lang="en-GB" sz="1600" kern="0" spc="-75" dirty="0">
                <a:solidFill>
                  <a:srgbClr val="FFFFFF"/>
                </a:solidFill>
                <a:latin typeface="DM Sans Regular" pitchFamily="34" charset="0"/>
                <a:ea typeface="DM Sans Regular" pitchFamily="34" charset="-122"/>
                <a:cs typeface="DM Sans Regular" pitchFamily="34" charset="-120"/>
              </a:rPr>
              <a:t>Destination</a:t>
            </a:r>
          </a:p>
          <a:p>
            <a:pPr algn="ctr">
              <a:lnSpc>
                <a:spcPct val="116667"/>
              </a:lnSpc>
            </a:pPr>
            <a:r>
              <a:rPr lang="en-GB" sz="1600" kern="0" spc="-75" dirty="0">
                <a:solidFill>
                  <a:srgbClr val="FFFFFF"/>
                </a:solidFill>
                <a:latin typeface="DM Sans Regular" pitchFamily="34" charset="0"/>
                <a:ea typeface="DM Sans Regular" pitchFamily="34" charset="-122"/>
                <a:cs typeface="DM Sans Regular" pitchFamily="34" charset="-120"/>
              </a:rPr>
              <a:t>Departure date</a:t>
            </a:r>
          </a:p>
          <a:p>
            <a:pPr algn="ctr">
              <a:lnSpc>
                <a:spcPct val="116667"/>
              </a:lnSpc>
            </a:pPr>
            <a:r>
              <a:rPr lang="en-GB" sz="1600" kern="0" spc="-75" dirty="0">
                <a:solidFill>
                  <a:srgbClr val="FFFFFF"/>
                </a:solidFill>
                <a:latin typeface="DM Sans Regular" pitchFamily="34" charset="0"/>
                <a:ea typeface="DM Sans Regular" pitchFamily="34" charset="-122"/>
                <a:cs typeface="DM Sans Regular" pitchFamily="34" charset="-120"/>
              </a:rPr>
              <a:t>Travellers details (number, age, nationality)</a:t>
            </a:r>
          </a:p>
          <a:p>
            <a:pPr algn="ctr">
              <a:lnSpc>
                <a:spcPct val="116667"/>
              </a:lnSpc>
            </a:pPr>
            <a:r>
              <a:rPr lang="en-GB" sz="1600" kern="0" spc="-75" dirty="0">
                <a:solidFill>
                  <a:srgbClr val="FFFFFF"/>
                </a:solidFill>
                <a:latin typeface="DM Sans Regular" pitchFamily="34" charset="0"/>
                <a:ea typeface="DM Sans Regular" pitchFamily="34" charset="-122"/>
                <a:cs typeface="DM Sans Regular" pitchFamily="34" charset="-120"/>
              </a:rPr>
              <a:t>Trip length</a:t>
            </a:r>
          </a:p>
          <a:p>
            <a:pPr algn="ctr">
              <a:lnSpc>
                <a:spcPct val="116667"/>
              </a:lnSpc>
            </a:pPr>
            <a:r>
              <a:rPr lang="en-GB" sz="1600" kern="0" spc="-75" dirty="0">
                <a:solidFill>
                  <a:srgbClr val="FFFFFF"/>
                </a:solidFill>
                <a:latin typeface="DM Sans Regular" pitchFamily="34" charset="0"/>
                <a:ea typeface="DM Sans Regular" pitchFamily="34" charset="-122"/>
                <a:cs typeface="DM Sans Regular" pitchFamily="34" charset="-120"/>
              </a:rPr>
              <a:t>Activities</a:t>
            </a:r>
          </a:p>
          <a:p>
            <a:pPr algn="ctr">
              <a:lnSpc>
                <a:spcPct val="116667"/>
              </a:lnSpc>
            </a:pPr>
            <a:r>
              <a:rPr lang="en-GB" sz="1600" kern="0" spc="-75" dirty="0">
                <a:solidFill>
                  <a:srgbClr val="FFFFFF"/>
                </a:solidFill>
                <a:latin typeface="DM Sans Regular" pitchFamily="34" charset="0"/>
                <a:ea typeface="DM Sans Regular" pitchFamily="34" charset="-122"/>
                <a:cs typeface="DM Sans Regular" pitchFamily="34" charset="-120"/>
              </a:rPr>
              <a:t>Luggage/baggage limits</a:t>
            </a:r>
          </a:p>
          <a:p>
            <a:pPr algn="ctr">
              <a:lnSpc>
                <a:spcPct val="116667"/>
              </a:lnSpc>
            </a:pPr>
            <a:r>
              <a:rPr lang="en-GB" sz="1600" kern="0" spc="-75" dirty="0">
                <a:solidFill>
                  <a:srgbClr val="FFFFFF"/>
                </a:solidFill>
                <a:latin typeface="DM Sans Regular" pitchFamily="34" charset="0"/>
                <a:ea typeface="DM Sans Regular" pitchFamily="34" charset="-122"/>
                <a:cs typeface="DM Sans Regular" pitchFamily="34" charset="-120"/>
              </a:rPr>
              <a:t>Health/mobility/other constraints</a:t>
            </a:r>
          </a:p>
          <a:p>
            <a:pPr algn="ctr">
              <a:lnSpc>
                <a:spcPct val="116667"/>
              </a:lnSpc>
            </a:pPr>
            <a:r>
              <a:rPr lang="en-GB" sz="1600" kern="0" spc="-75" dirty="0">
                <a:solidFill>
                  <a:srgbClr val="FFFFFF"/>
                </a:solidFill>
                <a:latin typeface="DM Sans Regular" pitchFamily="34" charset="0"/>
                <a:ea typeface="DM Sans Regular" pitchFamily="34" charset="-122"/>
                <a:cs typeface="DM Sans Regular" pitchFamily="34" charset="-120"/>
              </a:rPr>
              <a:t>Budget</a:t>
            </a:r>
          </a:p>
          <a:p>
            <a:pPr algn="ctr">
              <a:lnSpc>
                <a:spcPct val="116667"/>
              </a:lnSpc>
            </a:pPr>
            <a:endParaRPr lang="en-US" sz="1600" dirty="0"/>
          </a:p>
        </p:txBody>
      </p:sp>
      <p:sp>
        <p:nvSpPr>
          <p:cNvPr id="9" name="Header 3"/>
          <p:cNvSpPr/>
          <p:nvPr/>
        </p:nvSpPr>
        <p:spPr>
          <a:xfrm>
            <a:off x="13603286" y="2657475"/>
            <a:ext cx="15335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Syne SemiBold" pitchFamily="2" charset="-18"/>
                <a:ea typeface="Syne Bold" pitchFamily="34" charset="-122"/>
                <a:cs typeface="Syne Bold" pitchFamily="34" charset="-120"/>
              </a:rPr>
              <a:t>Outputs</a:t>
            </a:r>
            <a:endParaRPr lang="en-US" sz="2700" dirty="0"/>
          </a:p>
        </p:txBody>
      </p:sp>
      <p:sp>
        <p:nvSpPr>
          <p:cNvPr id="10" name="Body 1"/>
          <p:cNvSpPr/>
          <p:nvPr/>
        </p:nvSpPr>
        <p:spPr>
          <a:xfrm>
            <a:off x="12020550" y="3305175"/>
            <a:ext cx="4654550" cy="2933700"/>
          </a:xfrm>
          <a:prstGeom prst="rect">
            <a:avLst/>
          </a:prstGeom>
          <a:noFill/>
          <a:ln/>
        </p:spPr>
        <p:txBody>
          <a:bodyPr wrap="square" lIns="0" tIns="0" rIns="0" bIns="0" rtlCol="0" anchor="t"/>
          <a:lstStyle/>
          <a:p>
            <a:pPr marL="0" indent="0" algn="ctr">
              <a:lnSpc>
                <a:spcPct val="116667"/>
              </a:lnSpc>
              <a:buNone/>
            </a:pPr>
            <a:r>
              <a:rPr lang="en-US" sz="2700" kern="0" spc="-75" dirty="0">
                <a:solidFill>
                  <a:srgbClr val="FFFFFF"/>
                </a:solidFill>
                <a:latin typeface="DM Sans Regular" pitchFamily="34" charset="0"/>
                <a:ea typeface="DM Sans Regular" pitchFamily="34" charset="-122"/>
                <a:cs typeface="DM Sans Regular" pitchFamily="34" charset="-120"/>
              </a:rPr>
              <a:t>Packing list with context in mind</a:t>
            </a:r>
            <a:endParaRPr lang="en-US" sz="2700" dirty="0"/>
          </a:p>
        </p:txBody>
      </p:sp>
      <p:sp>
        <p:nvSpPr>
          <p:cNvPr id="11" name="Header 3"/>
          <p:cNvSpPr/>
          <p:nvPr/>
        </p:nvSpPr>
        <p:spPr>
          <a:xfrm>
            <a:off x="2571750" y="7000875"/>
            <a:ext cx="2400300"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Syne SemiBold" pitchFamily="2" charset="-18"/>
                <a:ea typeface="Syne Bold" pitchFamily="34" charset="-122"/>
                <a:cs typeface="Syne Bold" pitchFamily="34" charset="-120"/>
              </a:rPr>
              <a:t>Out of scope</a:t>
            </a:r>
            <a:endParaRPr lang="en-US" sz="2700" dirty="0"/>
          </a:p>
        </p:txBody>
      </p:sp>
      <p:sp>
        <p:nvSpPr>
          <p:cNvPr id="12" name="Body 1"/>
          <p:cNvSpPr/>
          <p:nvPr/>
        </p:nvSpPr>
        <p:spPr>
          <a:xfrm>
            <a:off x="2571750" y="7648575"/>
            <a:ext cx="14103350" cy="1428750"/>
          </a:xfrm>
          <a:prstGeom prst="rect">
            <a:avLst/>
          </a:prstGeom>
          <a:noFill/>
          <a:ln/>
        </p:spPr>
        <p:txBody>
          <a:bodyPr wrap="square" lIns="0" tIns="0" rIns="0" bIns="0" rtlCol="0" anchor="t"/>
          <a:lstStyle/>
          <a:p>
            <a:pPr marL="457200" indent="-457200" algn="l">
              <a:lnSpc>
                <a:spcPct val="116667"/>
              </a:lnSpc>
              <a:buFont typeface="Arial" panose="020B0604020202020204" pitchFamily="34" charset="0"/>
              <a:buChar char="•"/>
            </a:pPr>
            <a:r>
              <a:rPr lang="en-US" sz="2700" kern="0" spc="-75" dirty="0">
                <a:solidFill>
                  <a:srgbClr val="FFFFFF"/>
                </a:solidFill>
                <a:latin typeface="DM Sans Regular" pitchFamily="34" charset="0"/>
                <a:ea typeface="DM Sans Regular" pitchFamily="34" charset="-122"/>
                <a:cs typeface="DM Sans Regular" pitchFamily="34" charset="-120"/>
              </a:rPr>
              <a:t>Upload a photo of my backpack to estimate volume and check if the packing list fits.
</a:t>
            </a:r>
            <a:r>
              <a:rPr lang="en-US" sz="2700" kern="0" spc="-75" dirty="0">
                <a:solidFill>
                  <a:srgbClr val="FFFFFF"/>
                </a:solidFill>
                <a:latin typeface="DM Sans Regular" pitchFamily="34" charset="0"/>
              </a:rPr>
              <a:t>Linking </a:t>
            </a:r>
            <a:r>
              <a:rPr lang="en-GB" sz="2700" kern="0" spc="-75" dirty="0">
                <a:solidFill>
                  <a:srgbClr val="FFFFFF"/>
                </a:solidFill>
                <a:latin typeface="DM Sans Regular" pitchFamily="34" charset="0"/>
                <a:ea typeface="DM Sans Regular" pitchFamily="34" charset="-122"/>
                <a:cs typeface="DM Sans Regular" pitchFamily="34" charset="-120"/>
              </a:rPr>
              <a:t>constraints like visa rules, backpack capacity, airline baggage limits, weight targets, or liquid restrictions to proper storage or API endpoints rather than fixtures/mock data.</a:t>
            </a:r>
          </a:p>
          <a:p>
            <a:pPr marL="457200" indent="-457200" algn="l">
              <a:lnSpc>
                <a:spcPct val="116667"/>
              </a:lnSpc>
              <a:buFont typeface="Arial" panose="020B0604020202020204" pitchFamily="34" charset="0"/>
              <a:buChar char="•"/>
            </a:pPr>
            <a:endParaRPr lang="en-US" sz="27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5"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0"/>
            <a:ext cx="18288000" cy="10287000"/>
          </a:xfrm>
          <a:prstGeom prst="rect">
            <a:avLst/>
          </a:prstGeom>
        </p:spPr>
      </p:pic>
      <p:pic>
        <p:nvPicPr>
          <p:cNvPr id="4" name="NewOrbit shapes - implosion lines and circles 1" descr="preencoded.png"/>
          <p:cNvPicPr>
            <a:picLocks noGrp="1" noRot="1" noChangeAspect="1" noMove="1" noResize="1" noEditPoints="1" noAdjustHandles="1" noChangeArrowheads="1" noChangeShapeType="1" noCrop="1"/>
          </p:cNvPicPr>
          <p:nvPr/>
        </p:nvPicPr>
        <p:blipFill>
          <a:blip r:embed="rId6"/>
          <a:srcRect/>
          <a:stretch/>
        </p:blipFill>
        <p:spPr>
          <a:xfrm>
            <a:off x="0" y="0"/>
            <a:ext cx="18288000" cy="10287000"/>
          </a:xfrm>
          <a:prstGeom prst="rect">
            <a:avLst/>
          </a:prstGeom>
        </p:spPr>
      </p:pic>
      <p:sp>
        <p:nvSpPr>
          <p:cNvPr id="5" name="Title"/>
          <p:cNvSpPr/>
          <p:nvPr/>
        </p:nvSpPr>
        <p:spPr>
          <a:xfrm>
            <a:off x="7620000" y="4595813"/>
            <a:ext cx="3124200" cy="1095375"/>
          </a:xfrm>
          <a:prstGeom prst="rect">
            <a:avLst/>
          </a:prstGeom>
          <a:noFill/>
          <a:ln/>
        </p:spPr>
        <p:txBody>
          <a:bodyPr wrap="square" lIns="0" tIns="0" rIns="0" bIns="0" rtlCol="0" anchor="t"/>
          <a:lstStyle/>
          <a:p>
            <a:pPr marL="0" indent="0" algn="l">
              <a:lnSpc>
                <a:spcPct val="100000"/>
              </a:lnSpc>
              <a:buNone/>
            </a:pPr>
            <a:r>
              <a:rPr lang="en-US" sz="7200" b="1" kern="0" spc="-150" dirty="0">
                <a:solidFill>
                  <a:srgbClr val="FFFFFF"/>
                </a:solidFill>
                <a:latin typeface="Syne SemiBold" pitchFamily="2" charset="-18"/>
                <a:ea typeface="Syne Bold" pitchFamily="34" charset="-122"/>
                <a:cs typeface="Syne Bold" pitchFamily="34" charset="-120"/>
              </a:rPr>
              <a:t>Demo</a:t>
            </a:r>
            <a:endParaRPr lang="en-US" sz="7200" dirty="0"/>
          </a:p>
        </p:txBody>
      </p:sp>
      <p:pic>
        <p:nvPicPr>
          <p:cNvPr id="1026" name="Picture 2">
            <a:extLst>
              <a:ext uri="{FF2B5EF4-FFF2-40B4-BE49-F238E27FC236}">
                <a16:creationId xmlns:a16="http://schemas.microsoft.com/office/drawing/2014/main" id="{79CB7353-FE13-95B0-94E4-47301D9A5DF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566138" y="748753"/>
            <a:ext cx="9155723" cy="87894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179</TotalTime>
  <Words>478</Words>
  <Application>Microsoft Office PowerPoint</Application>
  <PresentationFormat>Custom</PresentationFormat>
  <Paragraphs>43</Paragraphs>
  <Slides>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vt:i4>
      </vt:variant>
    </vt:vector>
  </HeadingPairs>
  <TitlesOfParts>
    <vt:vector size="10" baseType="lpstr">
      <vt:lpstr>DM Sans Regular</vt:lpstr>
      <vt:lpstr>Syne SemiBold</vt:lpstr>
      <vt:lpstr>Arial</vt:lpstr>
      <vt:lpstr>DM Sans Bold</vt:lpstr>
      <vt:lpstr>Office Theme</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Zhanelya Subebayeva</cp:lastModifiedBy>
  <cp:revision>42</cp:revision>
  <dcterms:created xsi:type="dcterms:W3CDTF">2025-09-11T13:37:05Z</dcterms:created>
  <dcterms:modified xsi:type="dcterms:W3CDTF">2025-09-24T16:27:10Z</dcterms:modified>
</cp:coreProperties>
</file>