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4"/>
    <p:sldMasterId id="2147483917" r:id="rId5"/>
  </p:sldMasterIdLst>
  <p:notesMasterIdLst>
    <p:notesMasterId r:id="rId23"/>
  </p:notesMasterIdLst>
  <p:handoutMasterIdLst>
    <p:handoutMasterId r:id="rId24"/>
  </p:handoutMasterIdLst>
  <p:sldIdLst>
    <p:sldId id="256" r:id="rId6"/>
    <p:sldId id="343" r:id="rId7"/>
    <p:sldId id="315" r:id="rId8"/>
    <p:sldId id="335" r:id="rId9"/>
    <p:sldId id="344" r:id="rId10"/>
    <p:sldId id="316" r:id="rId11"/>
    <p:sldId id="346" r:id="rId12"/>
    <p:sldId id="347" r:id="rId13"/>
    <p:sldId id="348" r:id="rId14"/>
    <p:sldId id="350" r:id="rId15"/>
    <p:sldId id="353" r:id="rId16"/>
    <p:sldId id="349" r:id="rId17"/>
    <p:sldId id="264" r:id="rId18"/>
    <p:sldId id="351" r:id="rId19"/>
    <p:sldId id="352" r:id="rId20"/>
    <p:sldId id="354" r:id="rId21"/>
    <p:sldId id="3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zure Intro" id="{301AAAB6-0CD4-4342-88D6-08D5785DC4E4}">
          <p14:sldIdLst/>
        </p14:section>
        <p14:section name="Generic Intro" id="{B0EF9C0B-72EE-49FE-A83B-7EA57245ACA8}">
          <p14:sldIdLst>
            <p14:sldId id="256"/>
            <p14:sldId id="343"/>
            <p14:sldId id="315"/>
          </p14:sldIdLst>
        </p14:section>
        <p14:section name="Some section" id="{60D301F9-AE45-41CD-978B-0B392D602C5F}">
          <p14:sldIdLst>
            <p14:sldId id="335"/>
            <p14:sldId id="344"/>
            <p14:sldId id="316"/>
            <p14:sldId id="346"/>
            <p14:sldId id="347"/>
            <p14:sldId id="348"/>
            <p14:sldId id="350"/>
            <p14:sldId id="353"/>
          </p14:sldIdLst>
        </p14:section>
        <p14:section name="Conclusion" id="{27372C98-DE79-4BAF-AAAF-01A05C239C33}">
          <p14:sldIdLst>
            <p14:sldId id="349"/>
            <p14:sldId id="264"/>
            <p14:sldId id="351"/>
            <p14:sldId id="352"/>
            <p14:sldId id="354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9CEF03-E7DA-45AE-BC72-F9ABE978B748}" v="11" dt="2024-09-10T15:54:10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70097" autoAdjust="0"/>
  </p:normalViewPr>
  <p:slideViewPr>
    <p:cSldViewPr snapToGrid="0">
      <p:cViewPr varScale="1">
        <p:scale>
          <a:sx n="77" d="100"/>
          <a:sy n="77" d="100"/>
        </p:scale>
        <p:origin x="17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264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9DDAF-344C-4B97-B1A7-71F4009E1E87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624B4-E721-49F8-82D3-8080F472F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461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A9063-1403-46A4-BEC5-FDCA07335B51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FDFC6-FC95-451E-8C0D-63ACBF281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00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924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670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406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0F91F-A9D4-466B-B5D4-02371C38BC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28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0F91F-A9D4-466B-B5D4-02371C38BC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8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0F91F-A9D4-466B-B5D4-02371C38BC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4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271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413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559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235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668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580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166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FFFFFF"/>
              </a:solidFill>
              <a:effectLst/>
              <a:highlight>
                <a:srgbClr val="2B2B2B"/>
              </a:highlight>
              <a:latin typeface="SegoeUIVariab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9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58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FDFC6-FC95-451E-8C0D-63ACBF28178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77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14519-B3A4-492D-80AC-80465390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869F-C3C3-445F-9007-9035FE739F6C}" type="datetime1">
              <a:rPr lang="en-GB" smtClean="0"/>
              <a:t>10/09/2024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6D8ED-84F6-407E-AB9D-28F49109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831C0-CCA4-4AA1-A3E7-24A64C98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83F5C4D-16CB-4F12-AD8A-6B177E04D0CD}"/>
              </a:ext>
            </a:extLst>
          </p:cNvPr>
          <p:cNvSpPr/>
          <p:nvPr userDrawn="1"/>
        </p:nvSpPr>
        <p:spPr>
          <a:xfrm>
            <a:off x="-36945" y="-18473"/>
            <a:ext cx="4331854" cy="6936509"/>
          </a:xfrm>
          <a:custGeom>
            <a:avLst/>
            <a:gdLst>
              <a:gd name="connsiteX0" fmla="*/ 18472 w 4331854"/>
              <a:gd name="connsiteY0" fmla="*/ 0 h 6936509"/>
              <a:gd name="connsiteX1" fmla="*/ 923636 w 4331854"/>
              <a:gd name="connsiteY1" fmla="*/ 9237 h 6936509"/>
              <a:gd name="connsiteX2" fmla="*/ 4331854 w 4331854"/>
              <a:gd name="connsiteY2" fmla="*/ 6936509 h 6936509"/>
              <a:gd name="connsiteX3" fmla="*/ 0 w 4331854"/>
              <a:gd name="connsiteY3" fmla="*/ 6908800 h 6936509"/>
              <a:gd name="connsiteX4" fmla="*/ 18472 w 4331854"/>
              <a:gd name="connsiteY4" fmla="*/ 0 h 693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1854" h="6936509">
                <a:moveTo>
                  <a:pt x="18472" y="0"/>
                </a:moveTo>
                <a:lnTo>
                  <a:pt x="923636" y="9237"/>
                </a:lnTo>
                <a:lnTo>
                  <a:pt x="4331854" y="6936509"/>
                </a:lnTo>
                <a:lnTo>
                  <a:pt x="0" y="6908800"/>
                </a:lnTo>
                <a:cubicBezTo>
                  <a:pt x="6157" y="4605867"/>
                  <a:pt x="12315" y="2302933"/>
                  <a:pt x="1847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42257D-749C-48E8-93C1-601FDFB59363}"/>
              </a:ext>
            </a:extLst>
          </p:cNvPr>
          <p:cNvGrpSpPr/>
          <p:nvPr userDrawn="1"/>
        </p:nvGrpSpPr>
        <p:grpSpPr>
          <a:xfrm>
            <a:off x="630389" y="703670"/>
            <a:ext cx="2701637" cy="2701637"/>
            <a:chOff x="1154545" y="1958109"/>
            <a:chExt cx="2701637" cy="270163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A810FC-1B8D-449D-8B52-BCBDB2DD1DF3}"/>
                </a:ext>
              </a:extLst>
            </p:cNvPr>
            <p:cNvSpPr/>
            <p:nvPr/>
          </p:nvSpPr>
          <p:spPr>
            <a:xfrm>
              <a:off x="1154545" y="1958109"/>
              <a:ext cx="2701637" cy="27016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884A91-96BE-49DC-B5FD-86977F6F0C6D}"/>
                </a:ext>
              </a:extLst>
            </p:cNvPr>
            <p:cNvSpPr/>
            <p:nvPr/>
          </p:nvSpPr>
          <p:spPr>
            <a:xfrm>
              <a:off x="1191489" y="1995054"/>
              <a:ext cx="2623127" cy="262312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F1BA93-738E-4C93-A51F-9A2B8753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10" y="1389396"/>
            <a:ext cx="2735416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198714-95EA-43F7-8219-35175EC3C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905774"/>
            <a:ext cx="7204494" cy="527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49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3A2A-49CE-46A7-8FBB-45D5A0CE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F527F-5A49-4587-ADF1-B2E05A44E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EAA66-3A89-4447-9BA4-A382B99BF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4E968-339F-4F92-8444-E19FFFA8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14AE-8620-4B0F-B076-768ED1A9EF88}" type="datetime1">
              <a:rPr lang="en-GB" smtClean="0"/>
              <a:t>10/09/2024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C9B2E-2057-4A25-AD2A-52DEEF44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4220B-FC4A-4482-9953-6A793E8A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60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551C-3C77-4799-8D37-59AADE68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ED644-EF3A-464A-95B6-E825DA72D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093D8-F0F2-40B4-9A7E-39BD6ED8E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86F16-B9A9-48E0-B296-544CF16B4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E6042-5D50-48B7-9BE9-0B937F026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10643-800F-48A2-8090-FB8CE8FB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725E-B696-4ECA-8B48-18407C5F768B}" type="datetime1">
              <a:rPr lang="en-GB" smtClean="0"/>
              <a:t>10/09/2024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35E24-D7EF-4794-BCC9-91188404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0EA09-AA21-4E44-8671-9A9833BC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980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6192-230D-4654-91BD-7D888F25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46874-1874-43C3-830F-FC07D1D9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3974-A009-42A1-9277-F280AAF28EC2}" type="datetime1">
              <a:rPr lang="en-GB" smtClean="0"/>
              <a:t>10/09/2024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87775-F5A3-4507-9454-648ADD8B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D8F73-692E-41B8-A789-89952360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169BD7-4751-4A20-811C-6F17DE34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239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8070B-3377-4D3D-98C5-72C1BF85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1BD0-D1EA-435E-96ED-557D18EF5061}" type="datetime1">
              <a:rPr lang="en-GB" smtClean="0"/>
              <a:t>10/09/2024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DAC55-CCAF-4622-9F53-07C785F9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4D096-0030-4085-B28D-E6F610EB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A5FA02-892E-4D0D-A08B-22F43529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970"/>
            <a:ext cx="10515600" cy="5598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828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28A1-5AC5-4FC8-82F2-649C89F3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D4BA-BCD6-43C7-92C7-CA5A25801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AA768-4320-4B51-A859-D3DD93B21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43A80-07D8-4FB4-987D-22046E44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430C-6E49-4C52-B476-199018A7B442}" type="datetime1">
              <a:rPr lang="en-GB" smtClean="0"/>
              <a:t>10/09/2024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AB2B0-7AB9-48B9-A053-2723F2C9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2A996-4A8C-412C-AEB9-B2A223D1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78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B63C-45A2-42CF-83BD-07E267F0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DE993-153D-46DD-AA54-84C299000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9427F-DFAC-4877-B70B-92DA87378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3270C-2BCB-4EE9-912B-CBDE3170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0230-DB01-4204-82E2-2525FD4E1447}" type="datetime1">
              <a:rPr lang="en-GB" smtClean="0"/>
              <a:t>10/09/2024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DFE6E-440B-4C9E-8325-F41BE93B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B349E-1B8D-4468-8F16-B8ED687B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77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A920-0009-4A0D-BB5C-D88DC90C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FE67E-D445-46C9-9306-C82CC6082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AEC00-384E-4BC5-BE00-67BB0222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E912-CF35-493B-8078-5AAE79AAAE24}" type="datetime1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DEAEC-740F-489C-AAA5-69604A1D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CD198-AD32-4E7E-8F9E-BF1EA398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86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080CE-FBB6-464B-95E8-7743EC485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2D691-AF5A-4C33-AD71-A3C897202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91A05-B981-499F-B78C-1DE0A73F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713-7B33-4DF3-AD2C-9EC9E7D92BB8}" type="datetime1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22F7-2283-47B9-91FE-D346B0E7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151EC-CCE6-4464-8406-50DDFA01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043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E9E7-DFC3-EB8E-36CA-7EBF0FE3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A3F1B-50EA-20D2-2D9B-02BC89C6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869F-C3C3-445F-9007-9035FE739F6C}" type="datetime1">
              <a:rPr lang="en-GB" smtClean="0"/>
              <a:t>10/09/2024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43FAB-8E8E-769D-4C05-1DC0C1A8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83DB1-3C5B-4B25-521B-375A3085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73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F8A8-29F0-55C3-3497-CD1B6B16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EA4EC-FBF0-3FF6-B93A-AABE2CE76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CAC5A-2558-F4B2-A304-D65C1E34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</p:spTree>
    <p:extLst>
      <p:ext uri="{BB962C8B-B14F-4D97-AF65-F5344CB8AC3E}">
        <p14:creationId xmlns:p14="http://schemas.microsoft.com/office/powerpoint/2010/main" val="6564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E5D3-73B9-4F5D-89AC-34754BF94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CCCBB-7FE8-4B8E-81A6-D3E1B372E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931D9-4AC4-4D9E-9CA8-EA853732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7B8C-7962-4EC5-9AA3-EE2B32215F48}" type="datetime1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164F1-DF4E-4E97-8A9D-EA4A4708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21CC1-A7F3-4EEB-B09F-E1C4395F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05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4C7F-339F-3972-01A0-296CDFF7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0017-90D5-D50A-53A8-F45F9459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5B382-1809-E097-1CD3-5CC4739B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</p:spTree>
    <p:extLst>
      <p:ext uri="{BB962C8B-B14F-4D97-AF65-F5344CB8AC3E}">
        <p14:creationId xmlns:p14="http://schemas.microsoft.com/office/powerpoint/2010/main" val="4262430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C62F-9E58-BA3A-EE2D-4E0FDF8C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E67C5-2C75-21BE-5413-43382431C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031A6-6870-5B93-C646-01BB2ADD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</p:spTree>
    <p:extLst>
      <p:ext uri="{BB962C8B-B14F-4D97-AF65-F5344CB8AC3E}">
        <p14:creationId xmlns:p14="http://schemas.microsoft.com/office/powerpoint/2010/main" val="2138055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CF8A-CEE1-443D-CB9A-A030B978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1EBE0-DBD1-D64C-2CF4-3B8DB189F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0CD89-38A1-2EB0-482E-1EF467F81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7BD60-FE22-9E59-9D88-122F0B34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</p:spTree>
    <p:extLst>
      <p:ext uri="{BB962C8B-B14F-4D97-AF65-F5344CB8AC3E}">
        <p14:creationId xmlns:p14="http://schemas.microsoft.com/office/powerpoint/2010/main" val="25102424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74F4-6111-FB9A-D337-29EFFD67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674F4-29C3-3D4A-5216-BAEB4E23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01942-8224-113F-1A7F-52A2CD7C0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5C2E0-6E85-96BA-1D5A-3168EE5D3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73A04-B7E3-375A-4645-5B1B52F76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5A05C-4F72-09F4-1E40-86B443AA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</p:spTree>
    <p:extLst>
      <p:ext uri="{BB962C8B-B14F-4D97-AF65-F5344CB8AC3E}">
        <p14:creationId xmlns:p14="http://schemas.microsoft.com/office/powerpoint/2010/main" val="4031311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E6A8-3B24-A27F-FD40-5383CDE6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9D879-EED3-A479-B599-932170A1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</p:spTree>
    <p:extLst>
      <p:ext uri="{BB962C8B-B14F-4D97-AF65-F5344CB8AC3E}">
        <p14:creationId xmlns:p14="http://schemas.microsoft.com/office/powerpoint/2010/main" val="2675625662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1F7E5-C9C0-6E04-AF5B-F4FF4AE9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</p:spTree>
    <p:extLst>
      <p:ext uri="{BB962C8B-B14F-4D97-AF65-F5344CB8AC3E}">
        <p14:creationId xmlns:p14="http://schemas.microsoft.com/office/powerpoint/2010/main" val="1066547396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9FCE-AE1C-3596-76C8-3E20952F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34EB-7D20-59EC-13D3-BF36A4F07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C3B1C-F781-8017-9438-89255BB1C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C317F-7230-42F4-F400-3C3403AD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</p:spTree>
    <p:extLst>
      <p:ext uri="{BB962C8B-B14F-4D97-AF65-F5344CB8AC3E}">
        <p14:creationId xmlns:p14="http://schemas.microsoft.com/office/powerpoint/2010/main" val="3020497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4C2F-0FA7-FF9F-A1A8-416DFE68F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A3D82-24DD-A4BE-AFBF-E74B8BFB3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C8D96-1454-E121-4639-AFB46FCBB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026FD-7E83-21D9-6EB4-81425CCA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</p:spTree>
    <p:extLst>
      <p:ext uri="{BB962C8B-B14F-4D97-AF65-F5344CB8AC3E}">
        <p14:creationId xmlns:p14="http://schemas.microsoft.com/office/powerpoint/2010/main" val="6956118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8F51-23C8-CF95-4451-C0AC9979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360E5-E4A2-C3B5-D5D2-755768D2A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07B32-0C06-069E-710E-E0C0E6E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</p:spTree>
    <p:extLst>
      <p:ext uri="{BB962C8B-B14F-4D97-AF65-F5344CB8AC3E}">
        <p14:creationId xmlns:p14="http://schemas.microsoft.com/office/powerpoint/2010/main" val="4163192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D5829-D650-61B9-A0C5-A692753B9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4FE87-325F-A1B6-C523-1F0CAF062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9B4BA-9D60-6E73-5750-D82EA821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</p:spTree>
    <p:extLst>
      <p:ext uri="{BB962C8B-B14F-4D97-AF65-F5344CB8AC3E}">
        <p14:creationId xmlns:p14="http://schemas.microsoft.com/office/powerpoint/2010/main" val="2416665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6FB5-4A2F-4F2F-9A8B-C3D7CFCA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AF8D4-3B1E-4380-AA11-B3EBCC15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31412-D5AA-42F8-999F-1D877BC2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408-891E-4B9B-9D59-7AC93370FECE}" type="datetime1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8FEB9-3367-40A9-87D5-A3A2307D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28521-492A-421A-BCF9-9F1C928E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3355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DAC55-CCAF-4622-9F53-07C785F9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A5FA02-892E-4D0D-A08B-22F43529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970"/>
            <a:ext cx="10515600" cy="5598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20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2C3B6-D3D5-4AD4-BD89-3E8DB060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869F-C3C3-445F-9007-9035FE739F6C}" type="datetime1">
              <a:rPr lang="en-GB" smtClean="0"/>
              <a:t>10/09/2024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F4FF1-3DA3-4584-94FB-FBE9F906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1F36F-D2A5-4A6B-9215-5B215959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88E1C13-2716-4848-8AFB-E890A997C7CC}"/>
              </a:ext>
            </a:extLst>
          </p:cNvPr>
          <p:cNvSpPr/>
          <p:nvPr userDrawn="1"/>
        </p:nvSpPr>
        <p:spPr>
          <a:xfrm rot="5400000">
            <a:off x="1763286" y="-1763286"/>
            <a:ext cx="2286001" cy="5812573"/>
          </a:xfrm>
          <a:custGeom>
            <a:avLst/>
            <a:gdLst>
              <a:gd name="connsiteX0" fmla="*/ 18472 w 4331854"/>
              <a:gd name="connsiteY0" fmla="*/ 0 h 6936509"/>
              <a:gd name="connsiteX1" fmla="*/ 923636 w 4331854"/>
              <a:gd name="connsiteY1" fmla="*/ 9237 h 6936509"/>
              <a:gd name="connsiteX2" fmla="*/ 4331854 w 4331854"/>
              <a:gd name="connsiteY2" fmla="*/ 6936509 h 6936509"/>
              <a:gd name="connsiteX3" fmla="*/ 0 w 4331854"/>
              <a:gd name="connsiteY3" fmla="*/ 6908800 h 6936509"/>
              <a:gd name="connsiteX4" fmla="*/ 18472 w 4331854"/>
              <a:gd name="connsiteY4" fmla="*/ 0 h 693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1854" h="6936509">
                <a:moveTo>
                  <a:pt x="18472" y="0"/>
                </a:moveTo>
                <a:lnTo>
                  <a:pt x="923636" y="9237"/>
                </a:lnTo>
                <a:lnTo>
                  <a:pt x="4331854" y="6936509"/>
                </a:lnTo>
                <a:lnTo>
                  <a:pt x="0" y="6908800"/>
                </a:lnTo>
                <a:cubicBezTo>
                  <a:pt x="6157" y="4605867"/>
                  <a:pt x="12315" y="2302933"/>
                  <a:pt x="1847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AB2012-463D-4426-BC7F-F79CB1995D54}"/>
              </a:ext>
            </a:extLst>
          </p:cNvPr>
          <p:cNvSpPr/>
          <p:nvPr userDrawn="1"/>
        </p:nvSpPr>
        <p:spPr>
          <a:xfrm>
            <a:off x="768329" y="361829"/>
            <a:ext cx="3493860" cy="1743786"/>
          </a:xfrm>
          <a:prstGeom prst="roundRect">
            <a:avLst>
              <a:gd name="adj" fmla="val 4421"/>
            </a:avLst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2B11A-33BC-46B2-8CE0-4F8A4C66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23989" cy="80379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426DE4-89B5-4D39-804A-D5C87BBDE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87450"/>
            <a:ext cx="3355975" cy="839788"/>
          </a:xfrm>
        </p:spPr>
        <p:txBody>
          <a:bodyPr/>
          <a:lstStyle>
            <a:lvl1pPr marL="0" indent="0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E0F19C-D32C-4EC5-B2E5-F1ABE7F1D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4527"/>
            <a:ext cx="10515600" cy="38724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63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E99F-B3E2-8EF9-C6F4-E9509A06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E513-B8B0-73EE-1DEF-3611CAA0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869F-C3C3-445F-9007-9035FE739F6C}" type="datetime1">
              <a:rPr lang="en-GB" smtClean="0"/>
              <a:t>10/09/2024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AC6B0-B733-36D1-20A3-3F8C0A9F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813AB-0474-20D7-D95A-9F31A132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71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A8DF8-F883-4DBB-9DB8-02B9F00C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869F-C3C3-445F-9007-9035FE739F6C}" type="datetime1">
              <a:rPr lang="en-GB" smtClean="0"/>
              <a:t>10/09/2024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ABD6C-C553-4C20-8955-90B1073B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E3FA-7F91-4C22-8352-489E3F76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ABB79F4-FC2C-4CAC-95AC-3707993DCEB9}"/>
              </a:ext>
            </a:extLst>
          </p:cNvPr>
          <p:cNvSpPr/>
          <p:nvPr userDrawn="1"/>
        </p:nvSpPr>
        <p:spPr>
          <a:xfrm rot="10800000">
            <a:off x="9062357" y="-1"/>
            <a:ext cx="3129643" cy="4604655"/>
          </a:xfrm>
          <a:custGeom>
            <a:avLst/>
            <a:gdLst>
              <a:gd name="connsiteX0" fmla="*/ 18472 w 4331854"/>
              <a:gd name="connsiteY0" fmla="*/ 0 h 6936509"/>
              <a:gd name="connsiteX1" fmla="*/ 923636 w 4331854"/>
              <a:gd name="connsiteY1" fmla="*/ 9237 h 6936509"/>
              <a:gd name="connsiteX2" fmla="*/ 4331854 w 4331854"/>
              <a:gd name="connsiteY2" fmla="*/ 6936509 h 6936509"/>
              <a:gd name="connsiteX3" fmla="*/ 0 w 4331854"/>
              <a:gd name="connsiteY3" fmla="*/ 6908800 h 6936509"/>
              <a:gd name="connsiteX4" fmla="*/ 18472 w 4331854"/>
              <a:gd name="connsiteY4" fmla="*/ 0 h 693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1854" h="6936509">
                <a:moveTo>
                  <a:pt x="18472" y="0"/>
                </a:moveTo>
                <a:lnTo>
                  <a:pt x="923636" y="9237"/>
                </a:lnTo>
                <a:lnTo>
                  <a:pt x="4331854" y="6936509"/>
                </a:lnTo>
                <a:lnTo>
                  <a:pt x="0" y="6908800"/>
                </a:lnTo>
                <a:cubicBezTo>
                  <a:pt x="6157" y="4605867"/>
                  <a:pt x="12315" y="2302933"/>
                  <a:pt x="1847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E0C2E3-6463-47B0-A70D-58271E9D002C}"/>
              </a:ext>
            </a:extLst>
          </p:cNvPr>
          <p:cNvGrpSpPr/>
          <p:nvPr userDrawn="1"/>
        </p:nvGrpSpPr>
        <p:grpSpPr>
          <a:xfrm>
            <a:off x="8990618" y="409756"/>
            <a:ext cx="2701637" cy="2701637"/>
            <a:chOff x="1154545" y="1958109"/>
            <a:chExt cx="2701637" cy="270163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E95F83-EA5D-4676-B584-5E7580F32370}"/>
                </a:ext>
              </a:extLst>
            </p:cNvPr>
            <p:cNvSpPr/>
            <p:nvPr/>
          </p:nvSpPr>
          <p:spPr>
            <a:xfrm>
              <a:off x="1154545" y="1958109"/>
              <a:ext cx="2701637" cy="27016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5E6DA8-48E7-4B5A-BF87-419E0BA4BB5B}"/>
                </a:ext>
              </a:extLst>
            </p:cNvPr>
            <p:cNvSpPr/>
            <p:nvPr/>
          </p:nvSpPr>
          <p:spPr>
            <a:xfrm>
              <a:off x="1191489" y="1995054"/>
              <a:ext cx="2623127" cy="262312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D26AB-9CA7-4260-BE93-115FF814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996" y="1095482"/>
            <a:ext cx="2701637" cy="1325563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92A77C-D47C-455D-9378-FB45D0D1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125"/>
            <a:ext cx="7977996" cy="5417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46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9AE0-FB9B-4078-AA70-8E517BC1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766218" y="2766217"/>
            <a:ext cx="6858000" cy="132556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5AB52-59D7-4C71-A4A3-EE2DD14E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869F-C3C3-445F-9007-9035FE739F6C}" type="datetime1">
              <a:rPr lang="en-GB" smtClean="0"/>
              <a:t>10/09/2024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77E27-7A4F-4792-A4CA-1C2EF284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D6F1B-ECFE-4864-9C34-F41BB850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00927B-C085-40B0-ABE9-D52D04CBA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776" y="250166"/>
            <a:ext cx="9663023" cy="59267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83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C5033-3EC5-4C4F-BF85-C4D0CB13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869F-C3C3-445F-9007-9035FE739F6C}" type="datetime1">
              <a:rPr lang="en-GB" smtClean="0"/>
              <a:t>10/09/2024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7FBF4-FDE5-4B60-8FB0-64918C83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DEDCA-2790-48C8-8BC3-A78B4184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CAC21248-7B83-4CCA-BB8B-EE5EF6385E02}"/>
              </a:ext>
            </a:extLst>
          </p:cNvPr>
          <p:cNvSpPr/>
          <p:nvPr userDrawn="1"/>
        </p:nvSpPr>
        <p:spPr>
          <a:xfrm>
            <a:off x="1294542" y="-6792278"/>
            <a:ext cx="9093200" cy="8026400"/>
          </a:xfrm>
          <a:prstGeom prst="pie">
            <a:avLst>
              <a:gd name="adj1" fmla="val 0"/>
              <a:gd name="adj2" fmla="val 10818093"/>
            </a:avLst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8A608-9C42-4863-A4D6-3E861833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69" y="1"/>
            <a:ext cx="6693032" cy="612742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77733A-6B60-47F4-8784-FA5189410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4727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21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7B7-E937-41E7-BF88-190FF0A3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8FFDA-037C-45C3-8CA2-9FE7377C9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3AB4-E77D-43CA-A2E7-B014C80D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68CD-B3D7-46D4-8863-4B44ACB81076}" type="datetime1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3B45-23A3-4AE7-A12A-79FE874F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EEFD5-9AC6-44BB-8565-0F4AB33B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61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5C21D-4663-4333-87D2-1AFC713E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314C-B0E3-4F1F-A5BC-FFF12A61D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9F959-3DEB-45F0-9515-B5AFCC29C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5869F-C3C3-445F-9007-9035FE739F6C}" type="datetime1">
              <a:rPr lang="en-GB" smtClean="0"/>
              <a:t>10/09/2024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25FC5-CFEB-4772-B1B0-961D1BF2F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https://neworbit.co.uk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CAC1-CBDA-4DA7-94D9-A1BAC172A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66638CA-AD41-482F-8BD2-675C9DE6DD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r="37635" b="28829"/>
          <a:stretch/>
        </p:blipFill>
        <p:spPr>
          <a:xfrm>
            <a:off x="10461633" y="4883285"/>
            <a:ext cx="1730368" cy="197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3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01" r:id="rId2"/>
    <p:sldLayoutId id="2147483902" r:id="rId3"/>
    <p:sldLayoutId id="2147483913" r:id="rId4"/>
    <p:sldLayoutId id="2147483936" r:id="rId5"/>
    <p:sldLayoutId id="2147483914" r:id="rId6"/>
    <p:sldLayoutId id="2147483915" r:id="rId7"/>
    <p:sldLayoutId id="2147483916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  <p:sldLayoutId id="2147483937" r:id="rId1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93F64-920B-0BF3-E56D-C4871943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5A187-3704-A016-8FC3-C0BF551B2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B133C-6CA5-3DCC-43A7-1EBDF1FCB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https://neworbit.co.uk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D782A3A-F331-24F2-AAA5-50EB7065E8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37635" b="28829"/>
          <a:stretch/>
        </p:blipFill>
        <p:spPr>
          <a:xfrm>
            <a:off x="10461633" y="4883285"/>
            <a:ext cx="1730368" cy="197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2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3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Orbit/Hackathon_Semantic_Kernal" TargetMode="External"/><Relationship Id="rId7" Type="http://schemas.openxmlformats.org/officeDocument/2006/relationships/hyperlink" Target="https://learn.microsoft.com/en-us/semantic-kernel/get-started/quick-start-guide?pivots=programming-language-cshar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youtube.com/watch?v=Pg-9W0a1OXw" TargetMode="External"/><Relationship Id="rId5" Type="http://schemas.openxmlformats.org/officeDocument/2006/relationships/hyperlink" Target="https://www.youtube.com/watch?v=f_hqGlt_2E8" TargetMode="External"/><Relationship Id="rId4" Type="http://schemas.openxmlformats.org/officeDocument/2006/relationships/hyperlink" Target="https://github.com/alexchaomander/semantic-kernel-v1.0-hackathon/tree/master/submission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school.stanford.edu/resources/getting-started-with-design-think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 fontScale="90000"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j-ea"/>
                <a:cs typeface="Segoe UI"/>
              </a:rPr>
              <a:t>Hackathons are a great platform for innovation, skill development, relationship building, and problem solving.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00744" y="649054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https://neworbit.co.uk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10009C-6A11-6B54-2357-CF7C373AD1F1}"/>
              </a:ext>
            </a:extLst>
          </p:cNvPr>
          <p:cNvSpPr txBox="1">
            <a:spLocks/>
          </p:cNvSpPr>
          <p:nvPr/>
        </p:nvSpPr>
        <p:spPr>
          <a:xfrm>
            <a:off x="1498915" y="6178754"/>
            <a:ext cx="2371965" cy="436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j-ea"/>
                <a:cs typeface="Segoe UI"/>
              </a:rPr>
              <a:t>Semantic Kernel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D5F4427A-920F-4306-10BA-1B55694E1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22" y="4613461"/>
            <a:ext cx="1345754" cy="13048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0971DD2-A47E-EEE0-0A2D-328C71C2102B}"/>
              </a:ext>
            </a:extLst>
          </p:cNvPr>
          <p:cNvSpPr txBox="1">
            <a:spLocks/>
          </p:cNvSpPr>
          <p:nvPr/>
        </p:nvSpPr>
        <p:spPr>
          <a:xfrm>
            <a:off x="4818918" y="6194465"/>
            <a:ext cx="2371965" cy="436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j-ea"/>
                <a:cs typeface="Segoe UI"/>
              </a:rPr>
              <a:t>You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pic>
        <p:nvPicPr>
          <p:cNvPr id="8" name="Picture 7" descr="A yellow hand with a black background&#10;&#10;Description automatically generated">
            <a:extLst>
              <a:ext uri="{FF2B5EF4-FFF2-40B4-BE49-F238E27FC236}">
                <a16:creationId xmlns:a16="http://schemas.microsoft.com/office/drawing/2014/main" id="{713EB896-9DD7-C031-183C-B1E45A916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603" y="4613461"/>
            <a:ext cx="1304890" cy="13048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7F8D0F7-7736-D1A7-D762-BD28751AAB8B}"/>
              </a:ext>
            </a:extLst>
          </p:cNvPr>
          <p:cNvSpPr txBox="1">
            <a:spLocks/>
          </p:cNvSpPr>
          <p:nvPr/>
        </p:nvSpPr>
        <p:spPr>
          <a:xfrm>
            <a:off x="8296035" y="6202321"/>
            <a:ext cx="2371965" cy="436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j-ea"/>
                <a:cs typeface="Segoe UI"/>
              </a:rPr>
              <a:t>Innovation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pic>
        <p:nvPicPr>
          <p:cNvPr id="10" name="Picture 9" descr="A pink heart on a black background&#10;&#10;Description automatically generated">
            <a:extLst>
              <a:ext uri="{FF2B5EF4-FFF2-40B4-BE49-F238E27FC236}">
                <a16:creationId xmlns:a16="http://schemas.microsoft.com/office/drawing/2014/main" id="{F37BAC27-3A6F-A31D-621B-85C77D48F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322" y="4613461"/>
            <a:ext cx="1304890" cy="13048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8CDDFE5-65F3-56E8-60E7-4F1558E29435}"/>
              </a:ext>
            </a:extLst>
          </p:cNvPr>
          <p:cNvSpPr txBox="1">
            <a:spLocks/>
          </p:cNvSpPr>
          <p:nvPr/>
        </p:nvSpPr>
        <p:spPr>
          <a:xfrm>
            <a:off x="4059864" y="4984692"/>
            <a:ext cx="580872" cy="7741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j-ea"/>
                <a:cs typeface="Segoe UI"/>
              </a:rPr>
              <a:t>+</a:t>
            </a: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A610447-0A43-02BC-C6F5-211B1213FE81}"/>
              </a:ext>
            </a:extLst>
          </p:cNvPr>
          <p:cNvSpPr txBox="1">
            <a:spLocks/>
          </p:cNvSpPr>
          <p:nvPr/>
        </p:nvSpPr>
        <p:spPr>
          <a:xfrm>
            <a:off x="7461370" y="4984692"/>
            <a:ext cx="580872" cy="7741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j-ea"/>
                <a:cs typeface="Segoe UI"/>
              </a:rPr>
              <a:t>=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1A02949-A6D5-4C93-9AA8-B4481E6DCA12}"/>
              </a:ext>
            </a:extLst>
          </p:cNvPr>
          <p:cNvSpPr txBox="1">
            <a:spLocks/>
          </p:cNvSpPr>
          <p:nvPr/>
        </p:nvSpPr>
        <p:spPr>
          <a:xfrm>
            <a:off x="152400" y="9720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267167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2018D-7D00-43C7-6D92-0613F8B5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2E7271-B6DF-74BD-438F-D91D572AB35B}"/>
              </a:ext>
            </a:extLst>
          </p:cNvPr>
          <p:cNvSpPr txBox="1">
            <a:spLocks/>
          </p:cNvSpPr>
          <p:nvPr/>
        </p:nvSpPr>
        <p:spPr>
          <a:xfrm>
            <a:off x="4077707" y="402615"/>
            <a:ext cx="4036585" cy="817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5000"/>
              </a:lnSpc>
            </a:pPr>
            <a:r>
              <a:rPr lang="en-US" b="1" spc="-150" dirty="0">
                <a:latin typeface="Segoe UI"/>
                <a:cs typeface="Segoe UI"/>
              </a:rPr>
              <a:t>Resources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E37C2D-8B5F-60F7-CE5A-6FDE94BA4789}"/>
              </a:ext>
            </a:extLst>
          </p:cNvPr>
          <p:cNvSpPr txBox="1">
            <a:spLocks/>
          </p:cNvSpPr>
          <p:nvPr/>
        </p:nvSpPr>
        <p:spPr>
          <a:xfrm>
            <a:off x="535415" y="1460500"/>
            <a:ext cx="5243085" cy="42818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b="1" u="sng" dirty="0">
                <a:latin typeface="Segoe UI"/>
                <a:cs typeface="Segoe UI"/>
              </a:rPr>
              <a:t>GitHub link: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Segoe UI"/>
                <a:cs typeface="Segoe UI"/>
              </a:rPr>
              <a:t> </a:t>
            </a:r>
            <a:r>
              <a:rPr lang="en-US" sz="1600" dirty="0">
                <a:hlinkClick r:id="rId3"/>
              </a:rPr>
              <a:t>NewOrbit/</a:t>
            </a:r>
            <a:r>
              <a:rPr lang="en-US" sz="1600" dirty="0" err="1">
                <a:hlinkClick r:id="rId3"/>
              </a:rPr>
              <a:t>Hackathon_Semantic_Kernal</a:t>
            </a:r>
            <a:r>
              <a:rPr lang="en-US" sz="1600" dirty="0">
                <a:hlinkClick r:id="rId3"/>
              </a:rPr>
              <a:t> (github.com)</a:t>
            </a:r>
            <a:endParaRPr lang="en-US" sz="1600" dirty="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r>
              <a:rPr lang="en-US" sz="1800" b="1" u="sng" dirty="0">
                <a:latin typeface="Segoe UI"/>
                <a:cs typeface="Segoe UI"/>
              </a:rPr>
              <a:t>Previous hackathon submissions:</a:t>
            </a:r>
            <a:br>
              <a:rPr lang="en-US" sz="1600" dirty="0">
                <a:latin typeface="Segoe UI"/>
                <a:cs typeface="Segoe UI"/>
              </a:rPr>
            </a:br>
            <a:r>
              <a:rPr lang="en-US" sz="1600" dirty="0">
                <a:hlinkClick r:id="rId4"/>
              </a:rPr>
              <a:t>semantic-kernel-v1.0-hackathon/submissions at master · </a:t>
            </a:r>
            <a:r>
              <a:rPr lang="en-US" sz="1600" dirty="0" err="1">
                <a:hlinkClick r:id="rId4"/>
              </a:rPr>
              <a:t>alexchaomander</a:t>
            </a:r>
            <a:r>
              <a:rPr lang="en-US" sz="1600" dirty="0">
                <a:hlinkClick r:id="rId4"/>
              </a:rPr>
              <a:t>/semantic-kernel-v1.0-hackathon (github.com)</a:t>
            </a:r>
            <a:endParaRPr lang="en-US" sz="1600" dirty="0"/>
          </a:p>
          <a:p>
            <a:pPr algn="l">
              <a:lnSpc>
                <a:spcPct val="100000"/>
              </a:lnSpc>
            </a:pPr>
            <a:endParaRPr lang="en-US" sz="1600" dirty="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r>
              <a:rPr lang="en-US" sz="1600" b="1" u="sng" dirty="0">
                <a:latin typeface="Segoe UI"/>
                <a:cs typeface="Segoe UI"/>
              </a:rPr>
              <a:t>Semantic Kernal (Nick </a:t>
            </a:r>
            <a:r>
              <a:rPr lang="en-US" sz="1600" b="1" u="sng" dirty="0" err="1">
                <a:latin typeface="Segoe UI"/>
                <a:cs typeface="Segoe UI"/>
              </a:rPr>
              <a:t>Chapsas</a:t>
            </a:r>
            <a:r>
              <a:rPr lang="en-US" sz="1600" b="1" u="sng" dirty="0">
                <a:latin typeface="Segoe UI"/>
                <a:cs typeface="Segoe UI"/>
              </a:rPr>
              <a:t>)</a:t>
            </a:r>
            <a:br>
              <a:rPr lang="en-US" sz="1600" dirty="0">
                <a:latin typeface="Segoe UI"/>
                <a:cs typeface="Segoe UI"/>
              </a:rPr>
            </a:br>
            <a:r>
              <a:rPr lang="en-GB" sz="1600" dirty="0">
                <a:hlinkClick r:id="rId5"/>
              </a:rPr>
              <a:t>Amazon: Daily Deals (youtube.com)</a:t>
            </a:r>
            <a:endParaRPr lang="en-GB" sz="1600" dirty="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endParaRPr lang="en-GB" sz="1600" dirty="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r>
              <a:rPr lang="en-GB" sz="1600" b="1" u="sng" dirty="0">
                <a:latin typeface="Segoe UI"/>
                <a:cs typeface="Segoe UI"/>
              </a:rPr>
              <a:t>OpenAI Portal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Segoe UI"/>
                <a:cs typeface="Segoe UI"/>
              </a:rPr>
              <a:t>https://oai.azure.com/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101ECBD-081A-7D8E-DF81-C96BD6696B11}"/>
              </a:ext>
            </a:extLst>
          </p:cNvPr>
          <p:cNvSpPr txBox="1">
            <a:spLocks/>
          </p:cNvSpPr>
          <p:nvPr/>
        </p:nvSpPr>
        <p:spPr>
          <a:xfrm>
            <a:off x="535415" y="5154426"/>
            <a:ext cx="8369872" cy="7965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600" dirty="0">
                <a:latin typeface="Segoe UI"/>
                <a:cs typeface="Segoe UI"/>
              </a:rPr>
              <a:t>Slides can be found in the GitHub repo</a:t>
            </a:r>
          </a:p>
          <a:p>
            <a:pPr algn="l">
              <a:lnSpc>
                <a:spcPct val="100000"/>
              </a:lnSpc>
            </a:pPr>
            <a:br>
              <a:rPr lang="en-GB" sz="1600" dirty="0">
                <a:latin typeface="Segoe UI"/>
                <a:cs typeface="Segoe UI"/>
              </a:rPr>
            </a:br>
            <a:br>
              <a:rPr lang="en-GB" sz="1600" dirty="0">
                <a:latin typeface="Segoe UI"/>
                <a:cs typeface="Segoe UI"/>
              </a:rPr>
            </a:br>
            <a:r>
              <a:rPr lang="en-GB" sz="1600" dirty="0">
                <a:latin typeface="Segoe UI"/>
                <a:cs typeface="Segoe UI"/>
              </a:rPr>
              <a:t>I would advise getting people from your team to look at different aspects of semantic kernel using the provided resources</a:t>
            </a:r>
            <a:endParaRPr lang="en-US" sz="1600" dirty="0">
              <a:latin typeface="Segoe UI"/>
              <a:cs typeface="Segoe U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4817C-AF2D-3780-BE88-A7063465C574}"/>
              </a:ext>
            </a:extLst>
          </p:cNvPr>
          <p:cNvSpPr txBox="1">
            <a:spLocks/>
          </p:cNvSpPr>
          <p:nvPr/>
        </p:nvSpPr>
        <p:spPr>
          <a:xfrm>
            <a:off x="6095999" y="881582"/>
            <a:ext cx="5471685" cy="42818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2000" dirty="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r>
              <a:rPr lang="en-US" sz="1800" b="1" u="sng" dirty="0">
                <a:latin typeface="Segoe UI"/>
                <a:cs typeface="Segoe UI"/>
              </a:rPr>
              <a:t>Build your own ChatGPT:</a:t>
            </a:r>
          </a:p>
          <a:p>
            <a:pPr algn="l">
              <a:lnSpc>
                <a:spcPct val="100000"/>
              </a:lnSpc>
            </a:pPr>
            <a:r>
              <a:rPr lang="en-GB" sz="1600" dirty="0">
                <a:hlinkClick r:id="rId6"/>
              </a:rPr>
              <a:t>Build your own ChatGPT in .NET with Semantic Kernel 🚀 - YouTube</a:t>
            </a:r>
            <a:br>
              <a:rPr lang="en-US" sz="1600" dirty="0">
                <a:latin typeface="Segoe UI"/>
                <a:cs typeface="Segoe UI"/>
              </a:rPr>
            </a:br>
            <a:endParaRPr lang="en-US" sz="1600" dirty="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r>
              <a:rPr lang="en-US" sz="1600" b="1" u="sng" dirty="0">
                <a:latin typeface="Segoe UI"/>
                <a:cs typeface="Segoe UI"/>
              </a:rPr>
              <a:t>MS Semantic Kernel Docs</a:t>
            </a:r>
          </a:p>
          <a:p>
            <a:pPr algn="l">
              <a:lnSpc>
                <a:spcPct val="100000"/>
              </a:lnSpc>
            </a:pPr>
            <a:r>
              <a:rPr lang="en-GB" sz="1600" dirty="0">
                <a:hlinkClick r:id="rId7"/>
              </a:rPr>
              <a:t>How to quickly start with Semantic Kernel | Microsoft Learn</a:t>
            </a:r>
            <a:endParaRPr lang="en-US" sz="1600" b="1" u="sng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487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110F-3956-E919-B8E7-5AC8DD19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F9FE4-E74B-760B-374C-C1AB5FD9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7CEE16-BBEC-A501-7AA9-B8389DEE7D9E}"/>
              </a:ext>
            </a:extLst>
          </p:cNvPr>
          <p:cNvSpPr txBox="1">
            <a:spLocks/>
          </p:cNvSpPr>
          <p:nvPr/>
        </p:nvSpPr>
        <p:spPr>
          <a:xfrm>
            <a:off x="774526" y="1556366"/>
            <a:ext cx="8369872" cy="42820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000" dirty="0">
                <a:latin typeface="Segoe UI"/>
                <a:cs typeface="Segoe UI"/>
              </a:rPr>
              <a:t>Each team will have a Team Tech lead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Segoe UI"/>
                <a:cs typeface="Segoe UI"/>
              </a:rPr>
              <a:t>Breakout Rooms</a:t>
            </a:r>
          </a:p>
          <a:p>
            <a:pPr algn="l">
              <a:lnSpc>
                <a:spcPct val="100000"/>
              </a:lnSpc>
            </a:pPr>
            <a:endParaRPr lang="en-US" sz="2000" dirty="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Segoe UI"/>
                <a:cs typeface="Segoe UI"/>
              </a:rPr>
              <a:t>Use your MSDN subscription to create resource groups and resources like ( Open AI )</a:t>
            </a:r>
          </a:p>
          <a:p>
            <a:pPr algn="l">
              <a:lnSpc>
                <a:spcPct val="100000"/>
              </a:lnSpc>
            </a:pPr>
            <a:endParaRPr lang="en-US" sz="2000" dirty="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Segoe UI"/>
                <a:cs typeface="Segoe UI"/>
              </a:rPr>
              <a:t>Fill in the provided details for the end of day demo.</a:t>
            </a:r>
          </a:p>
          <a:p>
            <a:pPr algn="l">
              <a:lnSpc>
                <a:spcPct val="100000"/>
              </a:lnSpc>
            </a:pPr>
            <a:endParaRPr lang="en-US" sz="2000" dirty="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Segoe UI"/>
                <a:cs typeface="Segoe UI"/>
              </a:rPr>
              <a:t>Zip up your project and send it over to the me at the end of the day.</a:t>
            </a:r>
          </a:p>
          <a:p>
            <a:pPr algn="l">
              <a:lnSpc>
                <a:spcPct val="100000"/>
              </a:lnSpc>
            </a:pPr>
            <a:endParaRPr lang="en-US" sz="2000" dirty="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endParaRPr lang="en-US" sz="2000" dirty="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endParaRPr lang="en-US" sz="2000" dirty="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endParaRPr lang="en-US" sz="20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2880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2949-A6D5-4C93-9AA8-B4481E6DC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7589" y="1661097"/>
            <a:ext cx="7907628" cy="1371088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 spc="-150" dirty="0">
                <a:latin typeface="Segoe UI"/>
                <a:cs typeface="Segoe UI"/>
              </a:rPr>
              <a:t>Team feedback</a:t>
            </a:r>
            <a:endParaRPr lang="en-GB" sz="6600" dirty="0">
              <a:solidFill>
                <a:schemeClr val="accent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7A3AB-6738-46F4-945D-2CEB57FE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03342"/>
            <a:ext cx="4114800" cy="365125"/>
          </a:xfrm>
        </p:spPr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87066-BAD2-FF75-0975-0C5DB0A9CF5A}"/>
              </a:ext>
            </a:extLst>
          </p:cNvPr>
          <p:cNvSpPr txBox="1"/>
          <p:nvPr/>
        </p:nvSpPr>
        <p:spPr>
          <a:xfrm>
            <a:off x="3577046" y="3122611"/>
            <a:ext cx="7315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Segoe UI Light"/>
                <a:cs typeface="Segoe UI Light"/>
              </a:rPr>
              <a:t>Semantic Kernel Hackathon</a:t>
            </a:r>
          </a:p>
        </p:txBody>
      </p:sp>
    </p:spTree>
    <p:extLst>
      <p:ext uri="{BB962C8B-B14F-4D97-AF65-F5344CB8AC3E}">
        <p14:creationId xmlns:p14="http://schemas.microsoft.com/office/powerpoint/2010/main" val="24682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9CD4-1CE3-DB3E-1ADA-566B892C6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932" y="872739"/>
            <a:ext cx="10082408" cy="817880"/>
          </a:xfrm>
        </p:spPr>
        <p:txBody>
          <a:bodyPr anchor="t">
            <a:noAutofit/>
          </a:bodyPr>
          <a:lstStyle/>
          <a:p>
            <a:pPr algn="l">
              <a:lnSpc>
                <a:spcPct val="75000"/>
              </a:lnSpc>
            </a:pPr>
            <a:r>
              <a:rPr lang="en-US" b="1" spc="-150">
                <a:latin typeface="Segoe UI"/>
                <a:cs typeface="Segoe UI"/>
              </a:rPr>
              <a:t>The problem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8C6F0-C1AA-82EE-F566-7439F388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0620" y="6356350"/>
            <a:ext cx="2743200" cy="365125"/>
          </a:xfrm>
        </p:spPr>
        <p:txBody>
          <a:bodyPr/>
          <a:lstStyle/>
          <a:p>
            <a:fld id="{CED91760-4F28-8044-ACC8-0417FF480C3E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5447D9-6A40-C992-17A4-492D4F937C97}"/>
              </a:ext>
            </a:extLst>
          </p:cNvPr>
          <p:cNvSpPr txBox="1">
            <a:spLocks/>
          </p:cNvSpPr>
          <p:nvPr/>
        </p:nvSpPr>
        <p:spPr>
          <a:xfrm>
            <a:off x="2076315" y="2439002"/>
            <a:ext cx="6240986" cy="1684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000">
                <a:latin typeface="Segoe UI"/>
                <a:cs typeface="Segoe UI"/>
              </a:rPr>
              <a:t>We empathized with ___________________________________</a:t>
            </a:r>
            <a:endParaRPr lang="en-US" sz="2000"/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&lt;Insert 2-3 insights you learned&gt;</a:t>
            </a:r>
            <a:endParaRPr lang="en-US" sz="2000"/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&lt;Insert 2-3 insights you learned&gt;</a:t>
            </a:r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&lt;Insert 2-3 insights you learned&gt;</a:t>
            </a:r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endParaRPr lang="en-US" sz="200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endParaRPr lang="en-US" sz="200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endParaRPr lang="en-US" sz="2000">
              <a:latin typeface="Segoe UI"/>
              <a:cs typeface="Segoe UI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FDDF9449-07AD-C231-F910-4A98C74AF9CF}"/>
              </a:ext>
            </a:extLst>
          </p:cNvPr>
          <p:cNvSpPr/>
          <p:nvPr/>
        </p:nvSpPr>
        <p:spPr>
          <a:xfrm>
            <a:off x="6490754" y="535711"/>
            <a:ext cx="1314854" cy="112150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Empathize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FBB8806-6F0C-B764-FD95-22E869E73792}"/>
              </a:ext>
            </a:extLst>
          </p:cNvPr>
          <p:cNvSpPr/>
          <p:nvPr/>
        </p:nvSpPr>
        <p:spPr>
          <a:xfrm>
            <a:off x="7533110" y="1094647"/>
            <a:ext cx="1314854" cy="1121503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Define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4C254F39-8341-3527-D297-F2CF5B12810D}"/>
              </a:ext>
            </a:extLst>
          </p:cNvPr>
          <p:cNvSpPr/>
          <p:nvPr/>
        </p:nvSpPr>
        <p:spPr>
          <a:xfrm>
            <a:off x="8551897" y="535711"/>
            <a:ext cx="1314854" cy="1121503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Ideate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ABBF48DC-DF82-6DDE-861D-F9639BE3851A}"/>
              </a:ext>
            </a:extLst>
          </p:cNvPr>
          <p:cNvSpPr/>
          <p:nvPr/>
        </p:nvSpPr>
        <p:spPr>
          <a:xfrm>
            <a:off x="9600755" y="1094647"/>
            <a:ext cx="1306660" cy="1121503"/>
          </a:xfrm>
          <a:prstGeom prst="hexagon">
            <a:avLst/>
          </a:prstGeom>
          <a:solidFill>
            <a:srgbClr val="FA8D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Prototype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4A7FAFBA-76CA-FAD4-8D75-EF6EB6735B17}"/>
              </a:ext>
            </a:extLst>
          </p:cNvPr>
          <p:cNvSpPr/>
          <p:nvPr/>
        </p:nvSpPr>
        <p:spPr>
          <a:xfrm>
            <a:off x="10624275" y="1658989"/>
            <a:ext cx="1306660" cy="1121503"/>
          </a:xfrm>
          <a:prstGeom prst="hexagon">
            <a:avLst/>
          </a:prstGeom>
          <a:solidFill>
            <a:srgbClr val="FC49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Test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5C81FD71-C4B9-DBA6-FD24-053E6CDA0DF4}"/>
              </a:ext>
            </a:extLst>
          </p:cNvPr>
          <p:cNvSpPr/>
          <p:nvPr/>
        </p:nvSpPr>
        <p:spPr>
          <a:xfrm>
            <a:off x="638279" y="2436782"/>
            <a:ext cx="1314854" cy="112150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Empathize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5B9B7287-8CEE-E552-F302-1A9C71048B82}"/>
              </a:ext>
            </a:extLst>
          </p:cNvPr>
          <p:cNvSpPr/>
          <p:nvPr/>
        </p:nvSpPr>
        <p:spPr>
          <a:xfrm>
            <a:off x="635831" y="4354750"/>
            <a:ext cx="1314854" cy="1121503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Define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4E3C75-2584-9687-2EE6-1A23A66E7248}"/>
              </a:ext>
            </a:extLst>
          </p:cNvPr>
          <p:cNvSpPr txBox="1">
            <a:spLocks/>
          </p:cNvSpPr>
          <p:nvPr/>
        </p:nvSpPr>
        <p:spPr>
          <a:xfrm>
            <a:off x="2076315" y="4300796"/>
            <a:ext cx="6240986" cy="2281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000">
                <a:latin typeface="Segoe UI"/>
                <a:cs typeface="Segoe UI"/>
              </a:rPr>
              <a:t>Our problem statement:  </a:t>
            </a:r>
            <a:endParaRPr lang="en-US" sz="2000"/>
          </a:p>
          <a:p>
            <a:pPr algn="l">
              <a:lnSpc>
                <a:spcPct val="100000"/>
              </a:lnSpc>
            </a:pPr>
            <a:r>
              <a:rPr lang="en-US" sz="2000">
                <a:latin typeface="Segoe UI"/>
                <a:cs typeface="Segoe UI"/>
              </a:rPr>
              <a:t>_________________________________________________________</a:t>
            </a:r>
            <a:endParaRPr lang="en-US" sz="2000"/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&lt;Insert 2-3 needs you defined&gt;</a:t>
            </a:r>
          </a:p>
          <a:p>
            <a:pPr marL="342900" indent="-342900" algn="l">
              <a:lnSpc>
                <a:spcPct val="100000"/>
              </a:lnSpc>
              <a:buFont typeface="Arial,Sans-Serif"/>
              <a:buChar char="•"/>
            </a:pPr>
            <a:r>
              <a:rPr lang="en-US" sz="2000">
                <a:latin typeface="Segoe UI"/>
                <a:cs typeface="Segoe UI"/>
              </a:rPr>
              <a:t>&lt;Insert 2-3 needs you defined&gt;</a:t>
            </a:r>
          </a:p>
          <a:p>
            <a:pPr marL="342900" indent="-342900" algn="l">
              <a:lnSpc>
                <a:spcPct val="100000"/>
              </a:lnSpc>
              <a:buFont typeface="Arial,Sans-Serif"/>
              <a:buChar char="•"/>
            </a:pPr>
            <a:r>
              <a:rPr lang="en-US" sz="2000">
                <a:latin typeface="Segoe UI"/>
                <a:cs typeface="Segoe UI"/>
              </a:rPr>
              <a:t>&lt;Insert 2-3 needs you defined&gt;</a:t>
            </a:r>
          </a:p>
          <a:p>
            <a:pPr algn="l">
              <a:lnSpc>
                <a:spcPct val="100000"/>
              </a:lnSpc>
            </a:pPr>
            <a:endParaRPr lang="en-US" sz="200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endParaRPr lang="en-US" sz="2000">
              <a:latin typeface="Segoe UI"/>
              <a:cs typeface="Segoe U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328B2-FCC8-4DB0-4829-A6EEEE42EFD6}"/>
              </a:ext>
            </a:extLst>
          </p:cNvPr>
          <p:cNvSpPr txBox="1"/>
          <p:nvPr/>
        </p:nvSpPr>
        <p:spPr>
          <a:xfrm>
            <a:off x="635819" y="352762"/>
            <a:ext cx="7315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Segoe UI Light"/>
                <a:cs typeface="Segoe UI Light"/>
              </a:rPr>
              <a:t>&lt;Insert team name here&gt;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7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8C6F0-C1AA-82EE-F566-7439F388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0620" y="6356350"/>
            <a:ext cx="2743200" cy="365125"/>
          </a:xfrm>
        </p:spPr>
        <p:txBody>
          <a:bodyPr/>
          <a:lstStyle/>
          <a:p>
            <a:fld id="{CED91760-4F28-8044-ACC8-0417FF480C3E}" type="slidenum">
              <a:rPr lang="en-US" smtClean="0"/>
              <a:t>14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8C7CC3-FAFB-2AA3-9B5E-6212CE03B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932" y="872739"/>
            <a:ext cx="10082408" cy="817880"/>
          </a:xfrm>
        </p:spPr>
        <p:txBody>
          <a:bodyPr anchor="t">
            <a:noAutofit/>
          </a:bodyPr>
          <a:lstStyle/>
          <a:p>
            <a:pPr algn="l">
              <a:lnSpc>
                <a:spcPct val="75000"/>
              </a:lnSpc>
            </a:pPr>
            <a:r>
              <a:rPr lang="en-US" b="1" spc="-150">
                <a:latin typeface="Segoe UI"/>
                <a:cs typeface="Segoe UI"/>
              </a:rPr>
              <a:t>The solution</a:t>
            </a:r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232E697-2761-966D-8DB1-E7E4F89513D8}"/>
              </a:ext>
            </a:extLst>
          </p:cNvPr>
          <p:cNvSpPr txBox="1">
            <a:spLocks/>
          </p:cNvSpPr>
          <p:nvPr/>
        </p:nvSpPr>
        <p:spPr>
          <a:xfrm>
            <a:off x="2076315" y="2211188"/>
            <a:ext cx="6240986" cy="12129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000">
                <a:latin typeface="Segoe UI"/>
                <a:cs typeface="Segoe UI"/>
              </a:rPr>
              <a:t>Solutions we considered</a:t>
            </a:r>
            <a:endParaRPr lang="en-US" sz="2000">
              <a:latin typeface="Aptos Display" panose="02110004020202020204"/>
              <a:cs typeface="Segoe UI"/>
            </a:endParaRPr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&lt;Insert 1-2 solutions you considered&gt;</a:t>
            </a:r>
            <a:endParaRPr lang="en-US" sz="2000"/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lang="en-US" sz="2000">
                <a:latin typeface="Segoe UI"/>
                <a:cs typeface="Segoe UI"/>
              </a:rPr>
              <a:t>&lt;Insert 1-2 solutions you considered&gt;</a:t>
            </a:r>
            <a:endParaRPr lang="en-US"/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endParaRPr lang="en-US" sz="200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endParaRPr lang="en-US" sz="200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endParaRPr lang="en-US" sz="2000">
              <a:latin typeface="Segoe UI"/>
              <a:cs typeface="Segoe UI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D969C72-6E28-316D-E12E-8F48552E4E31}"/>
              </a:ext>
            </a:extLst>
          </p:cNvPr>
          <p:cNvSpPr/>
          <p:nvPr/>
        </p:nvSpPr>
        <p:spPr>
          <a:xfrm>
            <a:off x="6490754" y="535711"/>
            <a:ext cx="1314854" cy="112150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Empathize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17706D5D-81DF-D912-D894-4AACDA75D3A0}"/>
              </a:ext>
            </a:extLst>
          </p:cNvPr>
          <p:cNvSpPr/>
          <p:nvPr/>
        </p:nvSpPr>
        <p:spPr>
          <a:xfrm>
            <a:off x="7533110" y="1094647"/>
            <a:ext cx="1314854" cy="1121503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Define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91F71DC2-1997-8EA1-D09A-957860B2FC41}"/>
              </a:ext>
            </a:extLst>
          </p:cNvPr>
          <p:cNvSpPr/>
          <p:nvPr/>
        </p:nvSpPr>
        <p:spPr>
          <a:xfrm>
            <a:off x="8551897" y="535711"/>
            <a:ext cx="1314854" cy="1121503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Ideate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F338E68-8AD1-4200-07EB-EFDA87F9632F}"/>
              </a:ext>
            </a:extLst>
          </p:cNvPr>
          <p:cNvSpPr/>
          <p:nvPr/>
        </p:nvSpPr>
        <p:spPr>
          <a:xfrm>
            <a:off x="9600755" y="1094647"/>
            <a:ext cx="1306660" cy="1121503"/>
          </a:xfrm>
          <a:prstGeom prst="hexagon">
            <a:avLst/>
          </a:prstGeom>
          <a:solidFill>
            <a:srgbClr val="FA8D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Prototype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C155226-C04F-EE56-DDE7-60B7A71ED690}"/>
              </a:ext>
            </a:extLst>
          </p:cNvPr>
          <p:cNvSpPr txBox="1">
            <a:spLocks/>
          </p:cNvSpPr>
          <p:nvPr/>
        </p:nvSpPr>
        <p:spPr>
          <a:xfrm>
            <a:off x="2076315" y="4072982"/>
            <a:ext cx="6240986" cy="2281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000" dirty="0">
                <a:latin typeface="Segoe UI"/>
                <a:cs typeface="Segoe UI"/>
              </a:rPr>
              <a:t>We created</a:t>
            </a:r>
            <a:endParaRPr lang="en-US" dirty="0"/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latin typeface="Segoe UI"/>
                <a:cs typeface="Segoe UI"/>
              </a:rPr>
              <a:t>&lt;Insert the solution to the problem&gt;</a:t>
            </a:r>
          </a:p>
          <a:p>
            <a:pPr algn="l">
              <a:lnSpc>
                <a:spcPct val="100000"/>
              </a:lnSpc>
            </a:pPr>
            <a:endParaRPr lang="en-US" sz="2000" dirty="0">
              <a:latin typeface="Segoe UI"/>
              <a:cs typeface="Segoe U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65F517-49DB-7478-9332-70FE51C19A18}"/>
              </a:ext>
            </a:extLst>
          </p:cNvPr>
          <p:cNvSpPr txBox="1"/>
          <p:nvPr/>
        </p:nvSpPr>
        <p:spPr>
          <a:xfrm>
            <a:off x="635819" y="352762"/>
            <a:ext cx="7315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Segoe UI Light"/>
                <a:cs typeface="Segoe UI Light"/>
              </a:rPr>
              <a:t>&lt;Insert team name here&gt;</a:t>
            </a:r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F00D8741-EF97-265D-58A1-B336BADF537B}"/>
              </a:ext>
            </a:extLst>
          </p:cNvPr>
          <p:cNvSpPr/>
          <p:nvPr/>
        </p:nvSpPr>
        <p:spPr>
          <a:xfrm>
            <a:off x="633381" y="2216825"/>
            <a:ext cx="1314854" cy="1121503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Ideate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49A95632-AE86-1706-76D6-8240F955CBCE}"/>
              </a:ext>
            </a:extLst>
          </p:cNvPr>
          <p:cNvSpPr/>
          <p:nvPr/>
        </p:nvSpPr>
        <p:spPr>
          <a:xfrm>
            <a:off x="637435" y="4095513"/>
            <a:ext cx="1306660" cy="1121503"/>
          </a:xfrm>
          <a:prstGeom prst="hexagon">
            <a:avLst/>
          </a:prstGeom>
          <a:solidFill>
            <a:srgbClr val="FA8D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532806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8C6F0-C1AA-82EE-F566-7439F388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0620" y="6356350"/>
            <a:ext cx="2743200" cy="365125"/>
          </a:xfrm>
        </p:spPr>
        <p:txBody>
          <a:bodyPr/>
          <a:lstStyle/>
          <a:p>
            <a:fld id="{CED91760-4F28-8044-ACC8-0417FF480C3E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1C854-4947-C049-D459-0416A9396641}"/>
              </a:ext>
            </a:extLst>
          </p:cNvPr>
          <p:cNvSpPr txBox="1"/>
          <p:nvPr/>
        </p:nvSpPr>
        <p:spPr>
          <a:xfrm>
            <a:off x="635819" y="352762"/>
            <a:ext cx="7315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Segoe UI Light"/>
                <a:cs typeface="Segoe UI Light"/>
              </a:rPr>
              <a:t>&lt;Insert team name here&gt;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E45ED1-0CEA-A710-3FAF-736B73887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932" y="872739"/>
            <a:ext cx="10082408" cy="817880"/>
          </a:xfrm>
        </p:spPr>
        <p:txBody>
          <a:bodyPr anchor="t">
            <a:noAutofit/>
          </a:bodyPr>
          <a:lstStyle/>
          <a:p>
            <a:pPr algn="l">
              <a:lnSpc>
                <a:spcPct val="75000"/>
              </a:lnSpc>
            </a:pPr>
            <a:r>
              <a:rPr lang="en-US" b="1" spc="-150" dirty="0">
                <a:latin typeface="Segoe UI"/>
                <a:cs typeface="Segoe UI"/>
              </a:rPr>
              <a:t>The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6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01312" y="1974799"/>
            <a:ext cx="6789375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Questions……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70667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https://neworbit.co.uk</a:t>
            </a:r>
          </a:p>
        </p:txBody>
      </p:sp>
    </p:spTree>
    <p:extLst>
      <p:ext uri="{BB962C8B-B14F-4D97-AF65-F5344CB8AC3E}">
        <p14:creationId xmlns:p14="http://schemas.microsoft.com/office/powerpoint/2010/main" val="2798833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01312" y="2187742"/>
            <a:ext cx="6789375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Hope you had Fun!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ED277A9-9D5D-444F-8C7C-79D837C2A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70667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https://neworbit.co.uk</a:t>
            </a:r>
          </a:p>
        </p:txBody>
      </p:sp>
    </p:spTree>
    <p:extLst>
      <p:ext uri="{BB962C8B-B14F-4D97-AF65-F5344CB8AC3E}">
        <p14:creationId xmlns:p14="http://schemas.microsoft.com/office/powerpoint/2010/main" val="145783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5783C-DBDF-4400-B8DE-2F4D329A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FFE344-8C3A-4FA1-81BD-A9BA8607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74E749-9DEB-4CC5-866F-C9C3CCEA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lnSpc>
                <a:spcPct val="100000"/>
              </a:lnSpc>
            </a:pPr>
            <a:r>
              <a:rPr lang="en-US" sz="2800" dirty="0">
                <a:latin typeface="Segoe UI"/>
                <a:cs typeface="Segoe UI"/>
              </a:rPr>
              <a:t>Introduction: 9:10 – 9:30</a:t>
            </a:r>
            <a:endParaRPr lang="en-US" sz="2800" dirty="0">
              <a:cs typeface="Segoe UI"/>
            </a:endParaRPr>
          </a:p>
          <a:p>
            <a:pPr algn="l">
              <a:lnSpc>
                <a:spcPct val="100000"/>
              </a:lnSpc>
            </a:pPr>
            <a:r>
              <a:rPr lang="en-US" sz="2800" dirty="0">
                <a:latin typeface="Segoe UI"/>
                <a:cs typeface="Segoe UI"/>
              </a:rPr>
              <a:t>Brainstorming: 9:30 – 10:30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cs typeface="Segoe UI"/>
              </a:rPr>
              <a:t>Formulate Problem Statements: 10:30 – 11:00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cs typeface="Segoe UI"/>
              </a:rPr>
              <a:t>Refine Problem Statements &amp; Solutions: 11:00 – 12:30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cs typeface="Segoe UI"/>
              </a:rPr>
              <a:t>Lunch: 12:30 – 1:30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cs typeface="Segoe UI"/>
              </a:rPr>
              <a:t>Hack: 1:30 – 4:30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cs typeface="Segoe UI"/>
              </a:rPr>
              <a:t>Demo: 5:00 – 5:30</a:t>
            </a:r>
          </a:p>
          <a:p>
            <a:pPr algn="l">
              <a:lnSpc>
                <a:spcPct val="100000"/>
              </a:lnSpc>
            </a:pPr>
            <a:endParaRPr lang="en-US" sz="2800" dirty="0">
              <a:cs typeface="Segoe UI"/>
            </a:endParaRPr>
          </a:p>
          <a:p>
            <a:pPr algn="l">
              <a:lnSpc>
                <a:spcPct val="100000"/>
              </a:lnSpc>
            </a:pPr>
            <a:r>
              <a:rPr lang="en-US" sz="2800" dirty="0">
                <a:cs typeface="Segoe UI"/>
              </a:rPr>
              <a:t>Feedback Loop: Throughout the second half of the day, update loops will occur with Ba’s to show progress and provide feedback.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56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5783C-DBDF-4400-B8DE-2F4D329A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FFE344-8C3A-4FA1-81BD-A9BA8607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362B8-4140-F528-8A1C-4CBEA2893B32}"/>
              </a:ext>
            </a:extLst>
          </p:cNvPr>
          <p:cNvSpPr txBox="1">
            <a:spLocks/>
          </p:cNvSpPr>
          <p:nvPr/>
        </p:nvSpPr>
        <p:spPr>
          <a:xfrm>
            <a:off x="3588722" y="908737"/>
            <a:ext cx="9129355" cy="37979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cs typeface="Segoe UI"/>
              </a:rPr>
              <a:t>Identify key business challenges that can be addressed </a:t>
            </a:r>
          </a:p>
          <a:p>
            <a:pPr algn="l">
              <a:lnSpc>
                <a:spcPct val="100000"/>
              </a:lnSpc>
            </a:pPr>
            <a:r>
              <a:rPr lang="en-GB" sz="2400" dirty="0">
                <a:cs typeface="Segoe UI"/>
              </a:rPr>
              <a:t>using AI and natural language processing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400" dirty="0">
              <a:cs typeface="Segoe UI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cs typeface="Segoe UI"/>
              </a:rPr>
              <a:t>Generate a list of potential use cases for Semantic Kernel.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400" dirty="0">
              <a:cs typeface="Segoe UI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cs typeface="Segoe UI"/>
              </a:rPr>
              <a:t>Convert identified business challenges into clear,</a:t>
            </a:r>
          </a:p>
          <a:p>
            <a:pPr algn="l">
              <a:lnSpc>
                <a:spcPct val="100000"/>
              </a:lnSpc>
            </a:pPr>
            <a:r>
              <a:rPr lang="en-GB" sz="2400" dirty="0">
                <a:cs typeface="Segoe UI"/>
              </a:rPr>
              <a:t>actionable problem statements and align with the capabilities of Semantic Kernal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400" dirty="0">
              <a:cs typeface="Segoe UI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cs typeface="Segoe UI"/>
              </a:rPr>
              <a:t>Collaborate to refine problem statements and outline potential solutions &amp; deliverables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400" dirty="0">
              <a:cs typeface="Segoe UI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cs typeface="Segoe UI"/>
              </a:rPr>
              <a:t>Develop solutions based on the refined problem statements.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400" dirty="0">
              <a:cs typeface="Segoe UI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cs typeface="Segoe UI"/>
              </a:rPr>
              <a:t>Demo able solution.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4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4738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044D4B-EFDB-D86F-0880-9508D79CD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131"/>
            <a:ext cx="9144000" cy="2387600"/>
          </a:xfrm>
        </p:spPr>
        <p:txBody>
          <a:bodyPr/>
          <a:lstStyle/>
          <a:p>
            <a:r>
              <a:rPr lang="en-GB" dirty="0"/>
              <a:t>Introduction to Semantic Kernal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21725-7CFE-F142-DF73-C668E0D0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  <a:endParaRPr lang="en-GB" dirty="0"/>
          </a:p>
        </p:txBody>
      </p:sp>
      <p:pic>
        <p:nvPicPr>
          <p:cNvPr id="9" name="Picture 8" descr="A group of people in military uniforms saluting&#10;&#10;Description automatically generated">
            <a:extLst>
              <a:ext uri="{FF2B5EF4-FFF2-40B4-BE49-F238E27FC236}">
                <a16:creationId xmlns:a16="http://schemas.microsoft.com/office/drawing/2014/main" id="{6D592B5F-2CAD-54A9-A458-4624290B3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21" y="2637212"/>
            <a:ext cx="5995358" cy="3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54" y="685800"/>
            <a:ext cx="3158219" cy="510540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FFFF"/>
                </a:solidFill>
              </a:rPr>
              <a:t>At the centre</a:t>
            </a:r>
            <a:br>
              <a:rPr lang="en-GB" sz="4000" b="1" dirty="0">
                <a:solidFill>
                  <a:srgbClr val="FFFFFF"/>
                </a:solidFill>
              </a:rPr>
            </a:br>
            <a:r>
              <a:rPr lang="en-GB" sz="4000" b="1" dirty="0">
                <a:solidFill>
                  <a:srgbClr val="FFFFFF"/>
                </a:solidFill>
              </a:rPr>
              <a:t>of it all is Semantic Kernel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52105" y="6309360"/>
            <a:ext cx="389894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https://neworbit.co.uk</a:t>
            </a:r>
          </a:p>
        </p:txBody>
      </p:sp>
      <p:sp>
        <p:nvSpPr>
          <p:cNvPr id="6" name="Rounded Rectangle 62">
            <a:extLst>
              <a:ext uri="{FF2B5EF4-FFF2-40B4-BE49-F238E27FC236}">
                <a16:creationId xmlns:a16="http://schemas.microsoft.com/office/drawing/2014/main" id="{0BA1F632-2F28-1BA3-F829-38A1DB229F01}"/>
              </a:ext>
            </a:extLst>
          </p:cNvPr>
          <p:cNvSpPr/>
          <p:nvPr/>
        </p:nvSpPr>
        <p:spPr bwMode="auto">
          <a:xfrm>
            <a:off x="6026477" y="2931695"/>
            <a:ext cx="4289608" cy="470262"/>
          </a:xfrm>
          <a:prstGeom prst="roundRect">
            <a:avLst>
              <a:gd name="adj" fmla="val 48481"/>
            </a:avLst>
          </a:prstGeom>
          <a:solidFill>
            <a:srgbClr val="7ADC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63500" dist="1270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878" rIns="0" bIns="1469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299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00">
                      <a:srgbClr val="000000"/>
                    </a:gs>
                    <a:gs pos="62644">
                      <a:srgbClr val="000000"/>
                    </a:gs>
                  </a:gsLst>
                  <a:path path="circle">
                    <a:fillToRect l="100000" t="100000"/>
                  </a:path>
                </a:gradFill>
                <a:effectLst/>
                <a:uLnTx/>
                <a:uFillTx/>
                <a:latin typeface="Segoe UI Semibold"/>
                <a:ea typeface="+mn-ea"/>
                <a:cs typeface="Segoe UI"/>
              </a:rPr>
              <a:t>  AI orchestration</a:t>
            </a:r>
          </a:p>
        </p:txBody>
      </p:sp>
      <p:grpSp>
        <p:nvGrpSpPr>
          <p:cNvPr id="7" name="!!Arrow1" descr="Bilateral arrow going from AI orchestration layer to Apps layer">
            <a:extLst>
              <a:ext uri="{FF2B5EF4-FFF2-40B4-BE49-F238E27FC236}">
                <a16:creationId xmlns:a16="http://schemas.microsoft.com/office/drawing/2014/main" id="{D78AE2A1-5C5D-D80D-5536-9FF40D831780}"/>
              </a:ext>
            </a:extLst>
          </p:cNvPr>
          <p:cNvGrpSpPr/>
          <p:nvPr/>
        </p:nvGrpSpPr>
        <p:grpSpPr>
          <a:xfrm>
            <a:off x="8048014" y="2502901"/>
            <a:ext cx="233023" cy="333583"/>
            <a:chOff x="8973026" y="10640071"/>
            <a:chExt cx="233023" cy="60678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290ABB8-3CA4-5D40-2D05-3E494ED7E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3026" y="10640071"/>
              <a:ext cx="0" cy="548641"/>
            </a:xfrm>
            <a:prstGeom prst="straightConnector1">
              <a:avLst/>
            </a:prstGeom>
            <a:solidFill>
              <a:srgbClr val="3A4953"/>
            </a:solidFill>
            <a:ln w="25400" cap="rnd">
              <a:gradFill flip="none" rotWithShape="1">
                <a:gsLst>
                  <a:gs pos="15000">
                    <a:srgbClr val="D59ED7"/>
                  </a:gs>
                  <a:gs pos="57000">
                    <a:srgbClr val="8DC8E8"/>
                  </a:gs>
                </a:gsLst>
                <a:lin ang="8100000" scaled="1"/>
                <a:tileRect/>
              </a:gradFill>
              <a:headEnd type="none" w="lg" len="sm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2065B26-FA2C-031E-EF4B-E2AD3B878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06049" y="10698218"/>
              <a:ext cx="0" cy="548641"/>
            </a:xfrm>
            <a:prstGeom prst="straightConnector1">
              <a:avLst/>
            </a:prstGeom>
            <a:solidFill>
              <a:srgbClr val="3A4953"/>
            </a:solidFill>
            <a:ln w="25400" cap="rnd">
              <a:gradFill flip="none" rotWithShape="1">
                <a:gsLst>
                  <a:gs pos="15000">
                    <a:srgbClr val="D59ED7"/>
                  </a:gs>
                  <a:gs pos="57000">
                    <a:srgbClr val="8DC8E8"/>
                  </a:gs>
                </a:gsLst>
                <a:lin ang="8100000" scaled="1"/>
                <a:tileRect/>
              </a:gradFill>
              <a:headEnd type="none" w="lg" len="sm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le 55" descr="Apps layer: Contains Copilots layer and above it is the Plugin extensibility layer">
            <a:extLst>
              <a:ext uri="{FF2B5EF4-FFF2-40B4-BE49-F238E27FC236}">
                <a16:creationId xmlns:a16="http://schemas.microsoft.com/office/drawing/2014/main" id="{EC31B6D0-6A1A-5F12-6BA0-E77EF48E8EF5}"/>
              </a:ext>
            </a:extLst>
          </p:cNvPr>
          <p:cNvSpPr/>
          <p:nvPr/>
        </p:nvSpPr>
        <p:spPr bwMode="auto">
          <a:xfrm>
            <a:off x="5947791" y="966746"/>
            <a:ext cx="4435814" cy="1444540"/>
          </a:xfrm>
          <a:prstGeom prst="roundRect">
            <a:avLst>
              <a:gd name="adj" fmla="val 5923"/>
            </a:avLst>
          </a:prstGeom>
          <a:noFill/>
          <a:ln w="25400" cap="rnd">
            <a:gradFill flip="none" rotWithShape="1">
              <a:gsLst>
                <a:gs pos="10000">
                  <a:srgbClr val="D59ED7"/>
                </a:gs>
                <a:gs pos="40000">
                  <a:srgbClr val="8DC8E8"/>
                </a:gs>
              </a:gsLst>
              <a:path path="circle">
                <a:fillToRect l="100000" t="100000"/>
              </a:path>
              <a:tileRect r="-100000" b="-100000"/>
            </a:gradFill>
            <a:headEnd type="none" w="lg" len="med"/>
            <a:tailEnd type="none" w="lg" len="med"/>
          </a:ln>
          <a:effectLst>
            <a:outerShdw blurRad="190500" dist="3810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42221" tIns="113777" rIns="142221" bIns="1137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1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err="1">
              <a:ln>
                <a:noFill/>
              </a:ln>
              <a:gradFill>
                <a:gsLst>
                  <a:gs pos="25287">
                    <a:srgbClr val="FFFFFF"/>
                  </a:gs>
                  <a:gs pos="45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Variable Display Semibold" pitchFamily="2" charset="0"/>
              <a:ea typeface="+mn-ea"/>
              <a:cs typeface="+mn-cs"/>
            </a:endParaRPr>
          </a:p>
        </p:txBody>
      </p:sp>
      <p:sp>
        <p:nvSpPr>
          <p:cNvPr id="12" name="Rectangle: Rounded Corners 36">
            <a:extLst>
              <a:ext uri="{FF2B5EF4-FFF2-40B4-BE49-F238E27FC236}">
                <a16:creationId xmlns:a16="http://schemas.microsoft.com/office/drawing/2014/main" id="{4E59639F-84E3-940B-35DC-FA253E95070F}"/>
              </a:ext>
            </a:extLst>
          </p:cNvPr>
          <p:cNvSpPr/>
          <p:nvPr/>
        </p:nvSpPr>
        <p:spPr>
          <a:xfrm>
            <a:off x="6082155" y="1756773"/>
            <a:ext cx="4152808" cy="470262"/>
          </a:xfrm>
          <a:prstGeom prst="roundRect">
            <a:avLst>
              <a:gd name="adj" fmla="val 50000"/>
            </a:avLst>
          </a:prstGeom>
          <a:solidFill>
            <a:srgbClr val="3A495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46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51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55000">
                      <a:srgbClr val="FFFFFF"/>
                    </a:gs>
                    <a:gs pos="74138">
                      <a:srgbClr val="FFFFFF"/>
                    </a:gs>
                  </a:gsLst>
                  <a:path path="circle">
                    <a:fillToRect l="100000" t="100000"/>
                  </a:path>
                </a:gradFill>
                <a:effectLst/>
                <a:uLnTx/>
                <a:uFillTx/>
                <a:latin typeface="Segoe UI"/>
                <a:ea typeface="+mn-ea"/>
                <a:cs typeface="Segoe UI"/>
              </a:rPr>
              <a:t>    Copilots</a:t>
            </a:r>
          </a:p>
        </p:txBody>
      </p:sp>
      <p:sp>
        <p:nvSpPr>
          <p:cNvPr id="20" name="Rectangle: Rounded Corners 36">
            <a:extLst>
              <a:ext uri="{FF2B5EF4-FFF2-40B4-BE49-F238E27FC236}">
                <a16:creationId xmlns:a16="http://schemas.microsoft.com/office/drawing/2014/main" id="{0DE00E5D-5D74-E8D0-BD51-2C121397E9F3}"/>
              </a:ext>
            </a:extLst>
          </p:cNvPr>
          <p:cNvSpPr/>
          <p:nvPr/>
        </p:nvSpPr>
        <p:spPr>
          <a:xfrm>
            <a:off x="6082155" y="1182479"/>
            <a:ext cx="4152808" cy="470262"/>
          </a:xfrm>
          <a:prstGeom prst="roundRect">
            <a:avLst>
              <a:gd name="adj" fmla="val 50000"/>
            </a:avLst>
          </a:prstGeom>
          <a:solidFill>
            <a:srgbClr val="3A495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46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51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74138">
                      <a:srgbClr val="FFFFFF"/>
                    </a:gs>
                    <a:gs pos="55000">
                      <a:srgbClr val="FFFFFF"/>
                    </a:gs>
                  </a:gsLst>
                  <a:path path="circle">
                    <a:fillToRect l="100000" t="100000"/>
                  </a:path>
                </a:gradFill>
                <a:effectLst/>
                <a:uLnTx/>
                <a:uFillTx/>
                <a:latin typeface="Segoe UI"/>
                <a:ea typeface="+mn-ea"/>
                <a:cs typeface="Segoe UI"/>
              </a:rPr>
              <a:t>Plugin extensibility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0942E1-9C09-E13A-A364-319A0DFCEBAD}"/>
              </a:ext>
            </a:extLst>
          </p:cNvPr>
          <p:cNvSpPr txBox="1"/>
          <p:nvPr/>
        </p:nvSpPr>
        <p:spPr>
          <a:xfrm>
            <a:off x="7761477" y="824873"/>
            <a:ext cx="806009" cy="276999"/>
          </a:xfrm>
          <a:prstGeom prst="rect">
            <a:avLst/>
          </a:prstGeom>
          <a:solidFill>
            <a:schemeClr val="bg1"/>
          </a:solidFill>
          <a:ln w="25400" cap="rnd">
            <a:noFill/>
            <a:headEnd type="none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R="0" lvl="0" indent="0" algn="ctr" defTabSz="72525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gradFill>
                  <a:gsLst>
                    <a:gs pos="74138">
                      <a:srgbClr val="FFFFFF"/>
                    </a:gs>
                    <a:gs pos="55000">
                      <a:srgbClr val="FFFFFF"/>
                    </a:gs>
                  </a:gsLst>
                  <a:path path="circle">
                    <a:fillToRect l="100000" t="100000"/>
                  </a:path>
                </a:gradFill>
                <a:effectLst/>
                <a:uLnTx/>
                <a:uFillTx/>
                <a:latin typeface="Segoe UI Semibold"/>
                <a:cs typeface="Segoe UI"/>
              </a:defRPr>
            </a:lvl1pPr>
          </a:lstStyle>
          <a:p>
            <a:pPr marL="0" marR="0" lvl="0" indent="0" algn="ctr" defTabSz="7249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noProof="0" dirty="0">
                <a:solidFill>
                  <a:schemeClr val="tx1"/>
                </a:solidFill>
                <a:ea typeface="Open Sans"/>
                <a:cs typeface="Open Sans"/>
              </a:rPr>
              <a:t>Apps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"/>
                <a:cs typeface="Open Sans"/>
              </a:rPr>
              <a:t> </a:t>
            </a:r>
          </a:p>
        </p:txBody>
      </p:sp>
      <p:sp>
        <p:nvSpPr>
          <p:cNvPr id="22" name="Rounded Rectangle 55" descr="Apps layer: Contains Copilots layer and above it is the Plugin extensibility layer">
            <a:extLst>
              <a:ext uri="{FF2B5EF4-FFF2-40B4-BE49-F238E27FC236}">
                <a16:creationId xmlns:a16="http://schemas.microsoft.com/office/drawing/2014/main" id="{8D6092FE-FD77-BD3A-9EDE-38EB9D758F3D}"/>
              </a:ext>
            </a:extLst>
          </p:cNvPr>
          <p:cNvSpPr/>
          <p:nvPr/>
        </p:nvSpPr>
        <p:spPr bwMode="auto">
          <a:xfrm>
            <a:off x="5954088" y="3884698"/>
            <a:ext cx="4435814" cy="1444540"/>
          </a:xfrm>
          <a:prstGeom prst="roundRect">
            <a:avLst>
              <a:gd name="adj" fmla="val 5923"/>
            </a:avLst>
          </a:prstGeom>
          <a:noFill/>
          <a:ln w="25400" cap="rnd">
            <a:gradFill flip="none" rotWithShape="1">
              <a:gsLst>
                <a:gs pos="10000">
                  <a:srgbClr val="D59ED7"/>
                </a:gs>
                <a:gs pos="40000">
                  <a:srgbClr val="8DC8E8"/>
                </a:gs>
              </a:gsLst>
              <a:path path="circle">
                <a:fillToRect l="100000" t="100000"/>
              </a:path>
              <a:tileRect r="-100000" b="-100000"/>
            </a:gradFill>
            <a:headEnd type="none" w="lg" len="med"/>
            <a:tailEnd type="none" w="lg" len="med"/>
          </a:ln>
          <a:effectLst>
            <a:outerShdw blurRad="190500" dist="3810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42221" tIns="113777" rIns="142221" bIns="1137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1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err="1">
              <a:ln>
                <a:noFill/>
              </a:ln>
              <a:gradFill>
                <a:gsLst>
                  <a:gs pos="25287">
                    <a:srgbClr val="FFFFFF"/>
                  </a:gs>
                  <a:gs pos="45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Variable Display Semibold" pitchFamily="2" charset="0"/>
              <a:ea typeface="+mn-ea"/>
              <a:cs typeface="+mn-cs"/>
            </a:endParaRPr>
          </a:p>
        </p:txBody>
      </p:sp>
      <p:sp>
        <p:nvSpPr>
          <p:cNvPr id="23" name="Rectangle: Rounded Corners 36">
            <a:extLst>
              <a:ext uri="{FF2B5EF4-FFF2-40B4-BE49-F238E27FC236}">
                <a16:creationId xmlns:a16="http://schemas.microsoft.com/office/drawing/2014/main" id="{36ABE4C3-E694-178B-8438-427809FDD1EF}"/>
              </a:ext>
            </a:extLst>
          </p:cNvPr>
          <p:cNvSpPr/>
          <p:nvPr/>
        </p:nvSpPr>
        <p:spPr>
          <a:xfrm>
            <a:off x="6088452" y="4674725"/>
            <a:ext cx="4152808" cy="470262"/>
          </a:xfrm>
          <a:prstGeom prst="roundRect">
            <a:avLst>
              <a:gd name="adj" fmla="val 50000"/>
            </a:avLst>
          </a:prstGeom>
          <a:solidFill>
            <a:srgbClr val="3A495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46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51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55000">
                      <a:srgbClr val="FFFFFF"/>
                    </a:gs>
                    <a:gs pos="74138">
                      <a:srgbClr val="FFFFFF"/>
                    </a:gs>
                  </a:gsLst>
                  <a:path path="circle">
                    <a:fillToRect l="100000" t="100000"/>
                  </a:path>
                </a:gradFill>
                <a:effectLst/>
                <a:uLnTx/>
                <a:uFillTx/>
                <a:latin typeface="Segoe UI"/>
                <a:ea typeface="+mn-ea"/>
                <a:cs typeface="Segoe UI"/>
              </a:rPr>
              <a:t>AI infrastructure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Rectangle: Rounded Corners 36">
            <a:extLst>
              <a:ext uri="{FF2B5EF4-FFF2-40B4-BE49-F238E27FC236}">
                <a16:creationId xmlns:a16="http://schemas.microsoft.com/office/drawing/2014/main" id="{4CE7BE19-B9DC-803B-076F-0D94B62C1C65}"/>
              </a:ext>
            </a:extLst>
          </p:cNvPr>
          <p:cNvSpPr/>
          <p:nvPr/>
        </p:nvSpPr>
        <p:spPr>
          <a:xfrm>
            <a:off x="6088452" y="4100431"/>
            <a:ext cx="4152808" cy="470262"/>
          </a:xfrm>
          <a:prstGeom prst="roundRect">
            <a:avLst>
              <a:gd name="adj" fmla="val 50000"/>
            </a:avLst>
          </a:prstGeom>
          <a:solidFill>
            <a:srgbClr val="3A495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146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51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55000">
                      <a:srgbClr val="FFFFFF"/>
                    </a:gs>
                    <a:gs pos="74138">
                      <a:srgbClr val="FFFFFF"/>
                    </a:gs>
                  </a:gsLst>
                  <a:path path="circle">
                    <a:fillToRect l="100000" t="100000"/>
                  </a:path>
                </a:gradFill>
                <a:effectLst/>
                <a:uLnTx/>
                <a:uFillTx/>
                <a:latin typeface="Segoe UI"/>
                <a:ea typeface="+mn-ea"/>
                <a:cs typeface="Segoe UI"/>
              </a:rPr>
              <a:t>Foundation models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5" name="!!Arrow1" descr="Bilateral arrow going from AI orchestration layer to Apps layer">
            <a:extLst>
              <a:ext uri="{FF2B5EF4-FFF2-40B4-BE49-F238E27FC236}">
                <a16:creationId xmlns:a16="http://schemas.microsoft.com/office/drawing/2014/main" id="{B51ECC66-7373-874F-7EBA-DE218C769EF3}"/>
              </a:ext>
            </a:extLst>
          </p:cNvPr>
          <p:cNvGrpSpPr/>
          <p:nvPr/>
        </p:nvGrpSpPr>
        <p:grpSpPr>
          <a:xfrm>
            <a:off x="8054311" y="3485313"/>
            <a:ext cx="233023" cy="333583"/>
            <a:chOff x="8973026" y="10640071"/>
            <a:chExt cx="233023" cy="606788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9D88905-0C24-7048-8FE5-62DBA5C12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3026" y="10640071"/>
              <a:ext cx="0" cy="548641"/>
            </a:xfrm>
            <a:prstGeom prst="straightConnector1">
              <a:avLst/>
            </a:prstGeom>
            <a:solidFill>
              <a:srgbClr val="3A4953"/>
            </a:solidFill>
            <a:ln w="25400" cap="rnd">
              <a:gradFill flip="none" rotWithShape="1">
                <a:gsLst>
                  <a:gs pos="15000">
                    <a:srgbClr val="D59ED7"/>
                  </a:gs>
                  <a:gs pos="57000">
                    <a:srgbClr val="8DC8E8"/>
                  </a:gs>
                </a:gsLst>
                <a:lin ang="8100000" scaled="1"/>
                <a:tileRect/>
              </a:gradFill>
              <a:headEnd type="none" w="lg" len="sm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B8475A8-9F9C-D6D5-CA25-958386933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06049" y="10698218"/>
              <a:ext cx="0" cy="548641"/>
            </a:xfrm>
            <a:prstGeom prst="straightConnector1">
              <a:avLst/>
            </a:prstGeom>
            <a:solidFill>
              <a:srgbClr val="3A4953"/>
            </a:solidFill>
            <a:ln w="25400" cap="rnd">
              <a:gradFill flip="none" rotWithShape="1">
                <a:gsLst>
                  <a:gs pos="15000">
                    <a:srgbClr val="D59ED7"/>
                  </a:gs>
                  <a:gs pos="57000">
                    <a:srgbClr val="8DC8E8"/>
                  </a:gs>
                </a:gsLst>
                <a:lin ang="8100000" scaled="1"/>
                <a:tileRect/>
              </a:gradFill>
              <a:headEnd type="none" w="lg" len="sm"/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0FE68D6-D4F3-C00C-100E-A63233250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482" y="3007084"/>
            <a:ext cx="330794" cy="317480"/>
          </a:xfrm>
          <a:prstGeom prst="rect">
            <a:avLst/>
          </a:prstGeom>
        </p:spPr>
      </p:pic>
      <p:pic>
        <p:nvPicPr>
          <p:cNvPr id="29" name="Picture 28" descr="A colorful logo on a black background&#10;&#10;Description automatically generated">
            <a:extLst>
              <a:ext uri="{FF2B5EF4-FFF2-40B4-BE49-F238E27FC236}">
                <a16:creationId xmlns:a16="http://schemas.microsoft.com/office/drawing/2014/main" id="{9C35ADD6-BE14-70F1-E944-BD23EAEFF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658" y="1825992"/>
            <a:ext cx="310233" cy="2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6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06486-0E63-4A02-A2B6-5BEAE40E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609729-5953-4663-A246-963C726DFC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3313" y="183726"/>
            <a:ext cx="10515600" cy="1325562"/>
          </a:xfrm>
        </p:spPr>
        <p:txBody>
          <a:bodyPr/>
          <a:lstStyle/>
          <a:p>
            <a:r>
              <a:rPr lang="en-GB" dirty="0"/>
              <a:t>What is Semantic Kernal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C0B96C-B211-990D-9194-6A9088D8CA64}"/>
              </a:ext>
            </a:extLst>
          </p:cNvPr>
          <p:cNvSpPr txBox="1">
            <a:spLocks/>
          </p:cNvSpPr>
          <p:nvPr/>
        </p:nvSpPr>
        <p:spPr>
          <a:xfrm>
            <a:off x="638727" y="1662237"/>
            <a:ext cx="5044331" cy="41952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ptos_MSFontService"/>
                <a:cs typeface="Segoe UI"/>
              </a:rPr>
              <a:t>An open-source SDK that lets you easily build agents that call your existing code. As a highly extensible framework, it can be used with models from OpenAI, Azure OpenAI, Hugging Face, and more! </a:t>
            </a:r>
            <a:endParaRPr lang="en-US" dirty="0"/>
          </a:p>
          <a:p>
            <a:pPr algn="l"/>
            <a:endParaRPr lang="en-US" sz="2400" dirty="0">
              <a:latin typeface="Aptos_MSFontService"/>
              <a:cs typeface="Segoe UI"/>
            </a:endParaRPr>
          </a:p>
          <a:p>
            <a:pPr algn="l"/>
            <a:r>
              <a:rPr lang="en-US" sz="2400" dirty="0">
                <a:latin typeface="Aptos_MSFontService"/>
                <a:cs typeface="Segoe UI"/>
              </a:rPr>
              <a:t>By combining your existing C#, Python, and Java code with these models, you can build agents that answer questions and automate processes.</a:t>
            </a:r>
            <a:endParaRPr lang="en-US" dirty="0"/>
          </a:p>
          <a:p>
            <a:pPr algn="l">
              <a:lnSpc>
                <a:spcPct val="100000"/>
              </a:lnSpc>
            </a:pPr>
            <a:endParaRPr lang="en-US" sz="2400" dirty="0">
              <a:latin typeface="Segoe UI Semibold"/>
              <a:cs typeface="Segoe UI"/>
            </a:endParaRPr>
          </a:p>
        </p:txBody>
      </p:sp>
      <p:pic>
        <p:nvPicPr>
          <p:cNvPr id="9" name="Picture 8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E8A44D37-F391-0F8A-F4E8-BDFD2F951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250" y="3148999"/>
            <a:ext cx="1206148" cy="11928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B50FE4-C2C0-6A8D-B28E-2E936A51A9ED}"/>
              </a:ext>
            </a:extLst>
          </p:cNvPr>
          <p:cNvSpPr txBox="1"/>
          <p:nvPr/>
        </p:nvSpPr>
        <p:spPr>
          <a:xfrm>
            <a:off x="10204239" y="5014001"/>
            <a:ext cx="968724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latin typeface="Segoe UI Variable Display Semibold"/>
              </a:rPr>
              <a:t>.Net</a:t>
            </a:r>
            <a:endParaRPr lang="en-US" sz="2800" dirty="0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5510088-A8AF-0095-14BA-AC40AF8EBF68}"/>
              </a:ext>
            </a:extLst>
          </p:cNvPr>
          <p:cNvSpPr txBox="1"/>
          <p:nvPr/>
        </p:nvSpPr>
        <p:spPr>
          <a:xfrm>
            <a:off x="5941113" y="5014001"/>
            <a:ext cx="928131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Variable Display Semibold"/>
                <a:ea typeface="+mn-ea"/>
                <a:cs typeface="+mn-cs"/>
              </a:rPr>
              <a:t>Java</a:t>
            </a:r>
            <a:endParaRPr lang="en-US" sz="2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43DC32-4646-A805-40B5-36EF82E74D32}"/>
              </a:ext>
            </a:extLst>
          </p:cNvPr>
          <p:cNvSpPr/>
          <p:nvPr/>
        </p:nvSpPr>
        <p:spPr>
          <a:xfrm>
            <a:off x="7487601" y="1690688"/>
            <a:ext cx="2065020" cy="4114800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B020F5-544D-2D46-9F73-820015EA906B}"/>
              </a:ext>
            </a:extLst>
          </p:cNvPr>
          <p:cNvSpPr/>
          <p:nvPr/>
        </p:nvSpPr>
        <p:spPr>
          <a:xfrm rot="5400000">
            <a:off x="7407714" y="1687615"/>
            <a:ext cx="2225040" cy="4114800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E5C6AC-19C1-3222-A7EF-4D03AA053A70}"/>
              </a:ext>
            </a:extLst>
          </p:cNvPr>
          <p:cNvSpPr/>
          <p:nvPr/>
        </p:nvSpPr>
        <p:spPr>
          <a:xfrm rot="2700000">
            <a:off x="7432207" y="1646537"/>
            <a:ext cx="2225040" cy="4114800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E4C2BF-37FE-DE1B-E52A-B7F4DF72BA4A}"/>
              </a:ext>
            </a:extLst>
          </p:cNvPr>
          <p:cNvSpPr/>
          <p:nvPr/>
        </p:nvSpPr>
        <p:spPr>
          <a:xfrm rot="18900000">
            <a:off x="7432207" y="1646537"/>
            <a:ext cx="2225040" cy="4114800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6" name="Picture 15" descr="A blue circle with white text&#10;&#10;Description automatically generated">
            <a:extLst>
              <a:ext uri="{FF2B5EF4-FFF2-40B4-BE49-F238E27FC236}">
                <a16:creationId xmlns:a16="http://schemas.microsoft.com/office/drawing/2014/main" id="{031F68A7-D078-CEFD-D0A4-66449ECAE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1624" y="4796832"/>
            <a:ext cx="544868" cy="544868"/>
          </a:xfrm>
          <a:prstGeom prst="rect">
            <a:avLst/>
          </a:prstGeom>
        </p:spPr>
      </p:pic>
      <p:pic>
        <p:nvPicPr>
          <p:cNvPr id="17" name="Picture 16" descr="A logo of a cup&#10;&#10;Description automatically generated">
            <a:extLst>
              <a:ext uri="{FF2B5EF4-FFF2-40B4-BE49-F238E27FC236}">
                <a16:creationId xmlns:a16="http://schemas.microsoft.com/office/drawing/2014/main" id="{C4C40ABF-8467-1160-1E73-9B439F40F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593" y="4773961"/>
            <a:ext cx="552266" cy="544868"/>
          </a:xfrm>
          <a:prstGeom prst="rect">
            <a:avLst/>
          </a:prstGeom>
        </p:spPr>
      </p:pic>
      <p:pic>
        <p:nvPicPr>
          <p:cNvPr id="18" name="Picture 17" descr="A blue and yellow snake logo&#10;&#10;Description automatically generated">
            <a:extLst>
              <a:ext uri="{FF2B5EF4-FFF2-40B4-BE49-F238E27FC236}">
                <a16:creationId xmlns:a16="http://schemas.microsoft.com/office/drawing/2014/main" id="{03A3D90D-DB6E-6960-8EC0-7088D1C57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3174" y="1390624"/>
            <a:ext cx="554393" cy="5522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EA7C58-3FDF-A9C4-6DB7-F764BCB5CF39}"/>
              </a:ext>
            </a:extLst>
          </p:cNvPr>
          <p:cNvSpPr txBox="1"/>
          <p:nvPr/>
        </p:nvSpPr>
        <p:spPr>
          <a:xfrm>
            <a:off x="8902645" y="1431522"/>
            <a:ext cx="1632847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Segoe UI Variable Display Semibold"/>
              </a:rPr>
              <a:t>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815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06486-0E63-4A02-A2B6-5BEAE40E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https://neworbit.co.uk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EC9B6-37DA-BD09-FA0E-D450D83920DC}"/>
              </a:ext>
            </a:extLst>
          </p:cNvPr>
          <p:cNvSpPr txBox="1">
            <a:spLocks/>
          </p:cNvSpPr>
          <p:nvPr/>
        </p:nvSpPr>
        <p:spPr>
          <a:xfrm>
            <a:off x="638932" y="652780"/>
            <a:ext cx="10082408" cy="817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5000"/>
              </a:lnSpc>
            </a:pPr>
            <a:r>
              <a:rPr lang="en-US" b="1" spc="-150" dirty="0">
                <a:latin typeface="Segoe UI"/>
                <a:cs typeface="Segoe UI"/>
              </a:rPr>
              <a:t>Semantic or native?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7738B5-02C4-D2EB-2C5C-1603632674CE}"/>
              </a:ext>
            </a:extLst>
          </p:cNvPr>
          <p:cNvSpPr txBox="1">
            <a:spLocks/>
          </p:cNvSpPr>
          <p:nvPr/>
        </p:nvSpPr>
        <p:spPr>
          <a:xfrm>
            <a:off x="638727" y="1705214"/>
            <a:ext cx="4238077" cy="39195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Segoe UI"/>
                <a:ea typeface="+mj-lt"/>
                <a:cs typeface="Segoe UI"/>
              </a:rPr>
              <a:t>To make a plugin, you'll need to create some functions. These are either semantic or native – you decide. </a:t>
            </a:r>
            <a:endParaRPr lang="en-US" sz="2400" dirty="0">
              <a:solidFill>
                <a:srgbClr val="000000"/>
              </a:solidFill>
              <a:latin typeface="Segoe UI"/>
              <a:ea typeface="+mj-lt"/>
              <a:cs typeface="Segoe UI"/>
            </a:endParaRPr>
          </a:p>
          <a:p>
            <a:pPr algn="l"/>
            <a:endParaRPr lang="en-US" sz="2400" dirty="0">
              <a:latin typeface="Segoe UI"/>
              <a:cs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83961B-A236-2007-1010-36BE11D8D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675" y="5183207"/>
            <a:ext cx="361950" cy="624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880073-F5B2-71A3-3A62-E28503020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515" y="3980329"/>
            <a:ext cx="352425" cy="1839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E0607-CCE4-1121-E70B-10D59CCD3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329" y="4027768"/>
            <a:ext cx="285750" cy="257175"/>
          </a:xfrm>
          <a:prstGeom prst="rect">
            <a:avLst/>
          </a:prstGeom>
        </p:spPr>
      </p:pic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2FEC29CA-692A-B262-F147-793644E43B4C}"/>
              </a:ext>
            </a:extLst>
          </p:cNvPr>
          <p:cNvSpPr/>
          <p:nvPr/>
        </p:nvSpPr>
        <p:spPr bwMode="auto">
          <a:xfrm>
            <a:off x="8641954" y="4734910"/>
            <a:ext cx="2684231" cy="455651"/>
          </a:xfrm>
          <a:prstGeom prst="roundRect">
            <a:avLst>
              <a:gd name="adj" fmla="val 48481"/>
            </a:avLst>
          </a:prstGeom>
          <a:solidFill>
            <a:srgbClr val="7ADC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0" tIns="5878" rIns="0" bIns="14696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99579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gradFill>
                  <a:gsLst>
                    <a:gs pos="40000">
                      <a:srgbClr val="000000"/>
                    </a:gs>
                    <a:gs pos="62644">
                      <a:srgbClr val="000000"/>
                    </a:gs>
                  </a:gsLst>
                  <a:path path="circle">
                    <a:fillToRect l="100000" t="100000"/>
                  </a:path>
                </a:gradFill>
                <a:latin typeface="Segoe UI Semibold"/>
                <a:cs typeface="Segoe UI"/>
              </a:rPr>
              <a:t>Endpoint</a:t>
            </a:r>
            <a:endParaRPr lang="en-US"/>
          </a:p>
        </p:txBody>
      </p:sp>
      <p:sp>
        <p:nvSpPr>
          <p:cNvPr id="10" name="Rounded Rectangle 62">
            <a:extLst>
              <a:ext uri="{FF2B5EF4-FFF2-40B4-BE49-F238E27FC236}">
                <a16:creationId xmlns:a16="http://schemas.microsoft.com/office/drawing/2014/main" id="{466665B6-B288-8842-DDEE-8B729EBDADAD}"/>
              </a:ext>
            </a:extLst>
          </p:cNvPr>
          <p:cNvSpPr/>
          <p:nvPr/>
        </p:nvSpPr>
        <p:spPr bwMode="auto">
          <a:xfrm>
            <a:off x="6807747" y="5445124"/>
            <a:ext cx="2684231" cy="455651"/>
          </a:xfrm>
          <a:prstGeom prst="roundRect">
            <a:avLst>
              <a:gd name="adj" fmla="val 48481"/>
            </a:avLst>
          </a:prstGeom>
          <a:solidFill>
            <a:srgbClr val="7ADC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0" tIns="5878" rIns="0" bIns="14696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99579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gradFill>
                  <a:gsLst>
                    <a:gs pos="40000">
                      <a:srgbClr val="000000"/>
                    </a:gs>
                    <a:gs pos="62644">
                      <a:srgbClr val="000000"/>
                    </a:gs>
                  </a:gsLst>
                  <a:path path="circle">
                    <a:fillToRect l="100000" t="100000"/>
                  </a:path>
                </a:gradFill>
                <a:latin typeface="Segoe UI Semibold"/>
                <a:cs typeface="Segoe UI"/>
              </a:rPr>
              <a:t>Semantic Kernel</a:t>
            </a:r>
            <a:endParaRPr lang="en-US"/>
          </a:p>
        </p:txBody>
      </p:sp>
      <p:pic>
        <p:nvPicPr>
          <p:cNvPr id="11" name="Picture 10" descr="A plug and clock with a black background&#10;&#10;Description automatically generated">
            <a:extLst>
              <a:ext uri="{FF2B5EF4-FFF2-40B4-BE49-F238E27FC236}">
                <a16:creationId xmlns:a16="http://schemas.microsoft.com/office/drawing/2014/main" id="{434ECCD9-ACAC-4AEA-2630-5AD861E74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8679" y="1450449"/>
            <a:ext cx="906170" cy="810222"/>
          </a:xfrm>
          <a:prstGeom prst="rect">
            <a:avLst/>
          </a:prstGeom>
        </p:spPr>
      </p:pic>
      <p:pic>
        <p:nvPicPr>
          <p:cNvPr id="12" name="Picture 11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2CFCE5E2-D9E6-54D7-6840-DCB53EA1B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8652" y="4315283"/>
            <a:ext cx="462288" cy="388307"/>
          </a:xfrm>
          <a:prstGeom prst="rect">
            <a:avLst/>
          </a:prstGeom>
        </p:spPr>
      </p:pic>
      <p:sp>
        <p:nvSpPr>
          <p:cNvPr id="13" name="Rounded Rectangle 62">
            <a:extLst>
              <a:ext uri="{FF2B5EF4-FFF2-40B4-BE49-F238E27FC236}">
                <a16:creationId xmlns:a16="http://schemas.microsoft.com/office/drawing/2014/main" id="{21812A7C-79A6-C483-9001-59B2A346D7FF}"/>
              </a:ext>
            </a:extLst>
          </p:cNvPr>
          <p:cNvSpPr/>
          <p:nvPr/>
        </p:nvSpPr>
        <p:spPr bwMode="auto">
          <a:xfrm>
            <a:off x="5045758" y="3583773"/>
            <a:ext cx="2684231" cy="455651"/>
          </a:xfrm>
          <a:prstGeom prst="roundRect">
            <a:avLst>
              <a:gd name="adj" fmla="val 48481"/>
            </a:avLst>
          </a:prstGeom>
          <a:solidFill>
            <a:srgbClr val="7ADC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0" tIns="5878" rIns="0" bIns="14696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99579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gradFill>
                  <a:gsLst>
                    <a:gs pos="40000">
                      <a:srgbClr val="000000"/>
                    </a:gs>
                    <a:gs pos="62644">
                      <a:srgbClr val="000000"/>
                    </a:gs>
                  </a:gsLst>
                  <a:path path="circle">
                    <a:fillToRect l="100000" t="100000"/>
                  </a:path>
                </a:gradFill>
                <a:latin typeface="Segoe UI Semibold"/>
                <a:cs typeface="Segoe UI"/>
              </a:rPr>
              <a:t>Semantic functions</a:t>
            </a:r>
            <a:endParaRPr lang="en-US" dirty="0"/>
          </a:p>
        </p:txBody>
      </p:sp>
      <p:pic>
        <p:nvPicPr>
          <p:cNvPr id="14" name="Picture 1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E27DC772-5658-F734-3E74-C1FD2CF781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7582" y="6021277"/>
            <a:ext cx="669433" cy="669433"/>
          </a:xfrm>
          <a:prstGeom prst="rect">
            <a:avLst/>
          </a:prstGeom>
        </p:spPr>
      </p:pic>
      <p:pic>
        <p:nvPicPr>
          <p:cNvPr id="15" name="Picture 14" descr="A pink and white screwdriver&#10;&#10;Description automatically generated">
            <a:extLst>
              <a:ext uri="{FF2B5EF4-FFF2-40B4-BE49-F238E27FC236}">
                <a16:creationId xmlns:a16="http://schemas.microsoft.com/office/drawing/2014/main" id="{F4531803-3283-367E-591D-62DB8FBDF5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1509" y="3021364"/>
            <a:ext cx="454890" cy="454890"/>
          </a:xfrm>
          <a:prstGeom prst="rect">
            <a:avLst/>
          </a:prstGeom>
        </p:spPr>
      </p:pic>
      <p:pic>
        <p:nvPicPr>
          <p:cNvPr id="16" name="Picture 15" descr="A white ruler with purple lines&#10;&#10;Description automatically generated">
            <a:extLst>
              <a:ext uri="{FF2B5EF4-FFF2-40B4-BE49-F238E27FC236}">
                <a16:creationId xmlns:a16="http://schemas.microsoft.com/office/drawing/2014/main" id="{CD110C92-90EA-8471-1DFA-8BAB26039E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7389" y="3018526"/>
            <a:ext cx="453166" cy="453166"/>
          </a:xfrm>
          <a:prstGeom prst="rect">
            <a:avLst/>
          </a:prstGeom>
        </p:spPr>
      </p:pic>
      <p:sp>
        <p:nvSpPr>
          <p:cNvPr id="17" name="Rounded Rectangle 62">
            <a:extLst>
              <a:ext uri="{FF2B5EF4-FFF2-40B4-BE49-F238E27FC236}">
                <a16:creationId xmlns:a16="http://schemas.microsoft.com/office/drawing/2014/main" id="{DA27D387-EC20-4206-5002-C562C98FB7C0}"/>
              </a:ext>
            </a:extLst>
          </p:cNvPr>
          <p:cNvSpPr/>
          <p:nvPr/>
        </p:nvSpPr>
        <p:spPr bwMode="auto">
          <a:xfrm>
            <a:off x="8641954" y="3588211"/>
            <a:ext cx="2684231" cy="455651"/>
          </a:xfrm>
          <a:prstGeom prst="roundRect">
            <a:avLst>
              <a:gd name="adj" fmla="val 48481"/>
            </a:avLst>
          </a:prstGeom>
          <a:solidFill>
            <a:srgbClr val="7ADC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0" tIns="5878" rIns="0" bIns="14696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99579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gradFill>
                  <a:gsLst>
                    <a:gs pos="40000">
                      <a:srgbClr val="000000"/>
                    </a:gs>
                    <a:gs pos="62644">
                      <a:srgbClr val="000000"/>
                    </a:gs>
                  </a:gsLst>
                  <a:path path="circle">
                    <a:fillToRect l="100000" t="100000"/>
                  </a:path>
                </a:gradFill>
                <a:latin typeface="Segoe UI Semibold"/>
                <a:cs typeface="Segoe UI"/>
              </a:rPr>
              <a:t>Semantic functions</a:t>
            </a:r>
            <a:endParaRPr lang="en-US"/>
          </a:p>
        </p:txBody>
      </p:sp>
      <p:pic>
        <p:nvPicPr>
          <p:cNvPr id="18" name="Picture 17" descr="A white wrench on a black background&#10;&#10;Description automatically generated">
            <a:extLst>
              <a:ext uri="{FF2B5EF4-FFF2-40B4-BE49-F238E27FC236}">
                <a16:creationId xmlns:a16="http://schemas.microsoft.com/office/drawing/2014/main" id="{FD2625FD-4516-193E-415E-8DA797F6FA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21789" y="3015568"/>
            <a:ext cx="453166" cy="4531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3C8284-8821-32F3-B9C9-76A58FB119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75903" y="2599064"/>
            <a:ext cx="619125" cy="27622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0FEA011-B9EF-6813-F6A8-EA90EDC639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05961" y="2591666"/>
            <a:ext cx="619125" cy="285750"/>
          </a:xfrm>
          <a:prstGeom prst="rect">
            <a:avLst/>
          </a:prstGeom>
        </p:spPr>
      </p:pic>
      <p:sp>
        <p:nvSpPr>
          <p:cNvPr id="45" name="Rounded Rectangle 62">
            <a:extLst>
              <a:ext uri="{FF2B5EF4-FFF2-40B4-BE49-F238E27FC236}">
                <a16:creationId xmlns:a16="http://schemas.microsoft.com/office/drawing/2014/main" id="{CD81F705-E21F-B828-3549-96D2C426A4A9}"/>
              </a:ext>
            </a:extLst>
          </p:cNvPr>
          <p:cNvSpPr/>
          <p:nvPr/>
        </p:nvSpPr>
        <p:spPr bwMode="auto">
          <a:xfrm>
            <a:off x="6815145" y="2380849"/>
            <a:ext cx="2684231" cy="455651"/>
          </a:xfrm>
          <a:prstGeom prst="roundRect">
            <a:avLst>
              <a:gd name="adj" fmla="val 48481"/>
            </a:avLst>
          </a:prstGeom>
          <a:solidFill>
            <a:srgbClr val="7ADC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0" tIns="5878" rIns="0" bIns="14696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99579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gradFill>
                  <a:gsLst>
                    <a:gs pos="40000">
                      <a:srgbClr val="000000"/>
                    </a:gs>
                    <a:gs pos="62644">
                      <a:srgbClr val="000000"/>
                    </a:gs>
                  </a:gsLst>
                  <a:path path="circle">
                    <a:fillToRect l="100000" t="100000"/>
                  </a:path>
                </a:gradFill>
                <a:latin typeface="Segoe UI Semibold"/>
                <a:cs typeface="Segoe UI"/>
              </a:rPr>
              <a:t>Time plugin</a:t>
            </a:r>
            <a:endParaRPr lang="en-US" dirty="0"/>
          </a:p>
        </p:txBody>
      </p:sp>
      <p:pic>
        <p:nvPicPr>
          <p:cNvPr id="46" name="Picture 45" descr="A pink and white screwdriver&#10;&#10;Description automatically generated">
            <a:extLst>
              <a:ext uri="{FF2B5EF4-FFF2-40B4-BE49-F238E27FC236}">
                <a16:creationId xmlns:a16="http://schemas.microsoft.com/office/drawing/2014/main" id="{0E011888-D06C-E365-5178-BF760CB6B8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7639" y="3002141"/>
            <a:ext cx="454890" cy="454890"/>
          </a:xfrm>
          <a:prstGeom prst="rect">
            <a:avLst/>
          </a:prstGeom>
        </p:spPr>
      </p:pic>
      <p:pic>
        <p:nvPicPr>
          <p:cNvPr id="47" name="Picture 46" descr="A white ruler with purple lines&#10;&#10;Description automatically generated">
            <a:extLst>
              <a:ext uri="{FF2B5EF4-FFF2-40B4-BE49-F238E27FC236}">
                <a16:creationId xmlns:a16="http://schemas.microsoft.com/office/drawing/2014/main" id="{5C65BAFE-C4E0-163C-5081-C5660AE60F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63519" y="2999305"/>
            <a:ext cx="453166" cy="453166"/>
          </a:xfrm>
          <a:prstGeom prst="rect">
            <a:avLst/>
          </a:prstGeom>
        </p:spPr>
      </p:pic>
      <p:pic>
        <p:nvPicPr>
          <p:cNvPr id="48" name="Picture 47" descr="A white wrench on a black background&#10;&#10;Description automatically generated">
            <a:extLst>
              <a:ext uri="{FF2B5EF4-FFF2-40B4-BE49-F238E27FC236}">
                <a16:creationId xmlns:a16="http://schemas.microsoft.com/office/drawing/2014/main" id="{DACD3914-3B2D-D003-CAF8-13096471D8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77919" y="2996346"/>
            <a:ext cx="453166" cy="45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0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21725-7CFE-F142-DF73-C668E0D0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E24F2A-6F87-5EBC-480B-3370675B1398}"/>
              </a:ext>
            </a:extLst>
          </p:cNvPr>
          <p:cNvSpPr txBox="1">
            <a:spLocks/>
          </p:cNvSpPr>
          <p:nvPr/>
        </p:nvSpPr>
        <p:spPr>
          <a:xfrm>
            <a:off x="638932" y="652780"/>
            <a:ext cx="10082408" cy="817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5000"/>
              </a:lnSpc>
            </a:pPr>
            <a:r>
              <a:rPr lang="en-US" b="1" spc="-150" dirty="0">
                <a:latin typeface="Segoe UI"/>
                <a:cs typeface="Segoe UI"/>
              </a:rPr>
              <a:t>Design thinking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5D5615-8F61-5EAE-6BE6-533C05B2ADCA}"/>
              </a:ext>
            </a:extLst>
          </p:cNvPr>
          <p:cNvSpPr txBox="1">
            <a:spLocks/>
          </p:cNvSpPr>
          <p:nvPr/>
        </p:nvSpPr>
        <p:spPr>
          <a:xfrm>
            <a:off x="638727" y="1472755"/>
            <a:ext cx="10082408" cy="985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400" dirty="0">
                <a:latin typeface="Segoe UI"/>
                <a:cs typeface="Segoe UI"/>
              </a:rPr>
              <a:t>To facilitate creative problem solving let's use the Stanford D-School "Design thinking" methodology. </a:t>
            </a:r>
            <a:r>
              <a:rPr lang="en-US" sz="2400" dirty="0">
                <a:latin typeface="Segoe UI"/>
                <a:cs typeface="Segoe UI"/>
                <a:hlinkClick r:id="rId3"/>
              </a:rPr>
              <a:t>Learn more</a:t>
            </a:r>
            <a:endParaRPr lang="en-US" sz="2400" dirty="0">
              <a:latin typeface="Segoe UI"/>
              <a:cs typeface="Segoe UI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CCE14370-6792-4E9E-D19C-238DC09193AF}"/>
              </a:ext>
            </a:extLst>
          </p:cNvPr>
          <p:cNvSpPr/>
          <p:nvPr/>
        </p:nvSpPr>
        <p:spPr>
          <a:xfrm>
            <a:off x="2103989" y="2756670"/>
            <a:ext cx="1814660" cy="1547567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Empathize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3F3B7E55-13F0-41D2-52FA-9233BA255B1A}"/>
              </a:ext>
            </a:extLst>
          </p:cNvPr>
          <p:cNvSpPr/>
          <p:nvPr/>
        </p:nvSpPr>
        <p:spPr>
          <a:xfrm>
            <a:off x="3562278" y="3565804"/>
            <a:ext cx="1814660" cy="1547567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Define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58FB9AF1-FB7F-E7C2-59AE-86FB64B9A95B}"/>
              </a:ext>
            </a:extLst>
          </p:cNvPr>
          <p:cNvSpPr/>
          <p:nvPr/>
        </p:nvSpPr>
        <p:spPr>
          <a:xfrm>
            <a:off x="5046999" y="2756670"/>
            <a:ext cx="1814660" cy="1547567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Ideate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83C0E847-FA3B-746F-5FCF-853A11876670}"/>
              </a:ext>
            </a:extLst>
          </p:cNvPr>
          <p:cNvSpPr/>
          <p:nvPr/>
        </p:nvSpPr>
        <p:spPr>
          <a:xfrm>
            <a:off x="6531721" y="3565805"/>
            <a:ext cx="1814660" cy="1547567"/>
          </a:xfrm>
          <a:prstGeom prst="hexagon">
            <a:avLst/>
          </a:prstGeom>
          <a:solidFill>
            <a:srgbClr val="FA8D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Prototype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A409A968-5A17-3134-669A-8A17F27E0FD2}"/>
              </a:ext>
            </a:extLst>
          </p:cNvPr>
          <p:cNvSpPr/>
          <p:nvPr/>
        </p:nvSpPr>
        <p:spPr>
          <a:xfrm>
            <a:off x="8024299" y="4343516"/>
            <a:ext cx="1814660" cy="1547567"/>
          </a:xfrm>
          <a:prstGeom prst="hexagon">
            <a:avLst/>
          </a:prstGeom>
          <a:solidFill>
            <a:srgbClr val="FC49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53051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21725-7CFE-F142-DF73-C668E0D0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  <a:endParaRPr lang="en-GB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46D3088-489A-F2FD-7678-D1D8D082749D}"/>
              </a:ext>
            </a:extLst>
          </p:cNvPr>
          <p:cNvSpPr txBox="1">
            <a:spLocks/>
          </p:cNvSpPr>
          <p:nvPr/>
        </p:nvSpPr>
        <p:spPr>
          <a:xfrm>
            <a:off x="638932" y="294323"/>
            <a:ext cx="10082408" cy="817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5000"/>
              </a:lnSpc>
            </a:pPr>
            <a:r>
              <a:rPr lang="en-US" sz="2800" b="1" spc="-150" dirty="0">
                <a:latin typeface="Segoe UI"/>
                <a:cs typeface="Segoe UI"/>
              </a:rPr>
              <a:t>Empathize</a:t>
            </a:r>
            <a:endParaRPr lang="en-US" sz="28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B57A34D-3BA7-70A4-550E-2C984F41AC6D}"/>
              </a:ext>
            </a:extLst>
          </p:cNvPr>
          <p:cNvSpPr txBox="1">
            <a:spLocks/>
          </p:cNvSpPr>
          <p:nvPr/>
        </p:nvSpPr>
        <p:spPr>
          <a:xfrm>
            <a:off x="671312" y="731336"/>
            <a:ext cx="8369872" cy="7965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000" dirty="0">
                <a:latin typeface="Segoe UI"/>
                <a:cs typeface="Segoe UI"/>
              </a:rPr>
              <a:t>Think about </a:t>
            </a:r>
            <a:r>
              <a:rPr lang="en-US" sz="2000" b="1" dirty="0">
                <a:solidFill>
                  <a:schemeClr val="accent2"/>
                </a:solidFill>
                <a:latin typeface="Segoe UI"/>
                <a:cs typeface="Segoe UI"/>
              </a:rPr>
              <a:t>people</a:t>
            </a:r>
            <a:r>
              <a:rPr lang="en-US" sz="2000" b="1" dirty="0">
                <a:latin typeface="Segoe UI"/>
                <a:cs typeface="Segoe UI"/>
              </a:rPr>
              <a:t>. </a:t>
            </a:r>
            <a:r>
              <a:rPr lang="en-US" sz="2000" dirty="0">
                <a:latin typeface="Segoe UI"/>
                <a:cs typeface="Segoe UI"/>
              </a:rPr>
              <a:t>Put yourself in the place of a customers and think about the work they do. 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7B4CF74-E2D3-9A42-C325-772250265503}"/>
              </a:ext>
            </a:extLst>
          </p:cNvPr>
          <p:cNvSpPr txBox="1">
            <a:spLocks/>
          </p:cNvSpPr>
          <p:nvPr/>
        </p:nvSpPr>
        <p:spPr>
          <a:xfrm>
            <a:off x="671930" y="1600914"/>
            <a:ext cx="10082408" cy="817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5000"/>
              </a:lnSpc>
            </a:pPr>
            <a:r>
              <a:rPr lang="en-US" sz="2800" b="1" spc="-150" dirty="0">
                <a:latin typeface="Segoe UI"/>
                <a:cs typeface="Segoe UI"/>
              </a:rPr>
              <a:t>Define</a:t>
            </a:r>
          </a:p>
          <a:p>
            <a:pPr algn="l">
              <a:lnSpc>
                <a:spcPct val="75000"/>
              </a:lnSpc>
            </a:pPr>
            <a:endParaRPr lang="en-US" sz="28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93204B9-CB68-AABA-290A-9C8AC5975B64}"/>
              </a:ext>
            </a:extLst>
          </p:cNvPr>
          <p:cNvSpPr txBox="1">
            <a:spLocks/>
          </p:cNvSpPr>
          <p:nvPr/>
        </p:nvSpPr>
        <p:spPr>
          <a:xfrm>
            <a:off x="671930" y="2009854"/>
            <a:ext cx="8369872" cy="7965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Segoe UI"/>
                <a:cs typeface="Segoe UI"/>
              </a:rPr>
              <a:t>Reflect on what you learned from Empathize and apply it to help with your problem statements. Synthesize your learnings into a few </a:t>
            </a:r>
            <a:r>
              <a:rPr lang="en-US" sz="2000" b="1" dirty="0">
                <a:solidFill>
                  <a:schemeClr val="accent2"/>
                </a:solidFill>
                <a:latin typeface="Segoe UI"/>
                <a:cs typeface="Segoe UI"/>
              </a:rPr>
              <a:t>needs</a:t>
            </a:r>
            <a:r>
              <a:rPr lang="en-US" sz="2400" dirty="0">
                <a:latin typeface="Segoe UI"/>
                <a:cs typeface="Segoe UI"/>
              </a:rPr>
              <a:t>.</a:t>
            </a:r>
            <a:endParaRPr lang="en-US" sz="2400" dirty="0"/>
          </a:p>
          <a:p>
            <a:pPr algn="l">
              <a:lnSpc>
                <a:spcPct val="100000"/>
              </a:lnSpc>
            </a:pPr>
            <a:endParaRPr lang="en-US" sz="2400" dirty="0">
              <a:latin typeface="Segoe UI"/>
              <a:cs typeface="Segoe UI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E0090D3-4715-E37F-F02D-632A9A8BD151}"/>
              </a:ext>
            </a:extLst>
          </p:cNvPr>
          <p:cNvSpPr txBox="1">
            <a:spLocks/>
          </p:cNvSpPr>
          <p:nvPr/>
        </p:nvSpPr>
        <p:spPr>
          <a:xfrm>
            <a:off x="692648" y="3020060"/>
            <a:ext cx="10082408" cy="817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5000"/>
              </a:lnSpc>
            </a:pPr>
            <a:r>
              <a:rPr lang="en-GB" sz="2800" b="1" spc="-150" dirty="0">
                <a:latin typeface="Segoe UI"/>
                <a:cs typeface="Segoe UI"/>
              </a:rPr>
              <a:t>I</a:t>
            </a:r>
            <a:r>
              <a:rPr lang="en-US" sz="2800" b="1" spc="-150" dirty="0" err="1">
                <a:latin typeface="Segoe UI"/>
                <a:cs typeface="Segoe UI"/>
              </a:rPr>
              <a:t>deate</a:t>
            </a:r>
            <a:endParaRPr lang="en-US" sz="2800" b="1" spc="-150" dirty="0">
              <a:latin typeface="Segoe UI"/>
              <a:cs typeface="Segoe UI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3095A03-CD95-36BE-A6B6-8BE7D44488CA}"/>
              </a:ext>
            </a:extLst>
          </p:cNvPr>
          <p:cNvSpPr txBox="1">
            <a:spLocks/>
          </p:cNvSpPr>
          <p:nvPr/>
        </p:nvSpPr>
        <p:spPr>
          <a:xfrm>
            <a:off x="692648" y="3471463"/>
            <a:ext cx="8369872" cy="7965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Segoe UI"/>
                <a:cs typeface="Segoe UI"/>
              </a:rPr>
              <a:t>Sketch or write out 3 to 5 </a:t>
            </a:r>
            <a:r>
              <a:rPr lang="en-US" sz="2000" b="1" dirty="0">
                <a:solidFill>
                  <a:schemeClr val="accent2"/>
                </a:solidFill>
                <a:latin typeface="Segoe UI"/>
                <a:cs typeface="Segoe UI"/>
              </a:rPr>
              <a:t>radical</a:t>
            </a:r>
            <a:r>
              <a:rPr lang="en-US" sz="2000" b="1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lang="en-US" sz="2000" dirty="0">
                <a:latin typeface="Segoe UI"/>
                <a:cs typeface="Segoe UI"/>
              </a:rPr>
              <a:t>ways to meet the need you identified from the Define section.</a:t>
            </a:r>
            <a:endParaRPr lang="en-US" sz="2000" dirty="0"/>
          </a:p>
          <a:p>
            <a:pPr algn="l">
              <a:lnSpc>
                <a:spcPct val="100000"/>
              </a:lnSpc>
            </a:pPr>
            <a:endParaRPr lang="en-US" sz="2400" dirty="0">
              <a:latin typeface="Segoe UI"/>
              <a:cs typeface="Segoe UI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D6C7318-0C5A-D0FA-5600-53386BB90B74}"/>
              </a:ext>
            </a:extLst>
          </p:cNvPr>
          <p:cNvSpPr txBox="1">
            <a:spLocks/>
          </p:cNvSpPr>
          <p:nvPr/>
        </p:nvSpPr>
        <p:spPr>
          <a:xfrm>
            <a:off x="671930" y="4289343"/>
            <a:ext cx="10082408" cy="817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5000"/>
              </a:lnSpc>
            </a:pPr>
            <a:r>
              <a:rPr lang="en-US" sz="2800" b="1" spc="-150" dirty="0">
                <a:latin typeface="Segoe UI"/>
                <a:cs typeface="Segoe UI"/>
              </a:rPr>
              <a:t>Prototype</a:t>
            </a:r>
            <a:endParaRPr lang="en-US" sz="28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FA4AF1E-9215-3169-770D-2FB4FD2DF716}"/>
              </a:ext>
            </a:extLst>
          </p:cNvPr>
          <p:cNvSpPr txBox="1">
            <a:spLocks/>
          </p:cNvSpPr>
          <p:nvPr/>
        </p:nvSpPr>
        <p:spPr>
          <a:xfrm>
            <a:off x="692648" y="4743447"/>
            <a:ext cx="8369872" cy="7965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Segoe UI"/>
                <a:cs typeface="Segoe UI"/>
              </a:rPr>
              <a:t>Get a </a:t>
            </a:r>
            <a:r>
              <a:rPr lang="en-US" sz="2000" b="1" dirty="0">
                <a:solidFill>
                  <a:schemeClr val="accent2"/>
                </a:solidFill>
                <a:latin typeface="Segoe UI"/>
                <a:cs typeface="Segoe UI"/>
              </a:rPr>
              <a:t>proof</a:t>
            </a:r>
            <a:r>
              <a:rPr lang="en-US" sz="2000" b="1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Segoe UI"/>
                <a:cs typeface="Segoe UI"/>
              </a:rPr>
              <a:t>of</a:t>
            </a:r>
            <a:r>
              <a:rPr lang="en-US" sz="2000" b="1" dirty="0">
                <a:solidFill>
                  <a:srgbClr val="FFFF00"/>
                </a:solidFill>
                <a:latin typeface="Segoe UI"/>
                <a:cs typeface="Segoe UI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Segoe UI"/>
                <a:cs typeface="Segoe UI"/>
              </a:rPr>
              <a:t>concept</a:t>
            </a:r>
            <a:r>
              <a:rPr lang="en-US" sz="2000" dirty="0">
                <a:latin typeface="Segoe UI"/>
                <a:cs typeface="Segoe UI"/>
              </a:rPr>
              <a:t> going, something tangible that you can share and test.</a:t>
            </a:r>
            <a:endParaRPr lang="en-US" sz="2000" dirty="0"/>
          </a:p>
          <a:p>
            <a:pPr algn="l">
              <a:lnSpc>
                <a:spcPct val="100000"/>
              </a:lnSpc>
            </a:pPr>
            <a:endParaRPr lang="en-US" sz="2400" dirty="0">
              <a:latin typeface="Segoe UI"/>
              <a:cs typeface="Segoe UI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2B05F95-444F-C639-BAC8-739AA7E76F2D}"/>
              </a:ext>
            </a:extLst>
          </p:cNvPr>
          <p:cNvSpPr txBox="1">
            <a:spLocks/>
          </p:cNvSpPr>
          <p:nvPr/>
        </p:nvSpPr>
        <p:spPr>
          <a:xfrm>
            <a:off x="671930" y="5745797"/>
            <a:ext cx="10082408" cy="817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5000"/>
              </a:lnSpc>
            </a:pPr>
            <a:r>
              <a:rPr lang="en-US" sz="2800" b="1" spc="-150" dirty="0">
                <a:latin typeface="Segoe UI"/>
                <a:cs typeface="Segoe UI"/>
              </a:rPr>
              <a:t>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7899302"/>
      </p:ext>
    </p:extLst>
  </p:cSld>
  <p:clrMapOvr>
    <a:masterClrMapping/>
  </p:clrMapOvr>
</p:sld>
</file>

<file path=ppt/theme/theme1.xml><?xml version="1.0" encoding="utf-8"?>
<a:theme xmlns:a="http://schemas.openxmlformats.org/drawingml/2006/main" name="NewOrbit Gre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ewO">
      <a:majorFont>
        <a:latin typeface="Co Headline"/>
        <a:ea typeface=""/>
        <a:cs typeface=""/>
      </a:majorFont>
      <a:minorFont>
        <a:latin typeface="Co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1" id="{D9C21071-ACC2-EE47-95D4-5C6A7E1A90FA}" vid="{101E0545-0A3E-8D4E-A5D3-81992DADC0D8}"/>
    </a:ext>
  </a:extLst>
</a:theme>
</file>

<file path=ppt/theme/theme2.xml><?xml version="1.0" encoding="utf-8"?>
<a:theme xmlns:a="http://schemas.openxmlformats.org/drawingml/2006/main" name="NewOrbit 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1" id="{D9C21071-ACC2-EE47-95D4-5C6A7E1A90FA}" vid="{2638584D-9135-EA4A-953B-54CC353B065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F1F8C8695834B826A45F33108C6B3" ma:contentTypeVersion="11" ma:contentTypeDescription="Create a new document." ma:contentTypeScope="" ma:versionID="1ece861823c31076c499678071086c1f">
  <xsd:schema xmlns:xsd="http://www.w3.org/2001/XMLSchema" xmlns:xs="http://www.w3.org/2001/XMLSchema" xmlns:p="http://schemas.microsoft.com/office/2006/metadata/properties" xmlns:ns2="11aa9947-dda8-409f-9f78-89cec76e832c" xmlns:ns3="d0ef6a46-ad17-4bce-9c3b-2e1e96b4b52b" targetNamespace="http://schemas.microsoft.com/office/2006/metadata/properties" ma:root="true" ma:fieldsID="6ea6d938474522937c0c4ffcca435e00" ns2:_="" ns3:_="">
    <xsd:import namespace="11aa9947-dda8-409f-9f78-89cec76e832c"/>
    <xsd:import namespace="d0ef6a46-ad17-4bce-9c3b-2e1e96b4b5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aa9947-dda8-409f-9f78-89cec76e83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d83919e-5054-480c-8454-082287f9559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ef6a46-ad17-4bce-9c3b-2e1e96b4b52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ea1416c-07ee-48da-841a-b6a8a6868916}" ma:internalName="TaxCatchAll" ma:showField="CatchAllData" ma:web="d0ef6a46-ad17-4bce-9c3b-2e1e96b4b5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0ef6a46-ad17-4bce-9c3b-2e1e96b4b52b" xsi:nil="true"/>
    <lcf76f155ced4ddcb4097134ff3c332f xmlns="11aa9947-dda8-409f-9f78-89cec76e832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E908196-7EAA-4352-A770-5E6EE2A23B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D8C977-7DA7-4D70-8EF7-E528FEBBDD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aa9947-dda8-409f-9f78-89cec76e832c"/>
    <ds:schemaRef ds:uri="d0ef6a46-ad17-4bce-9c3b-2e1e96b4b5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741FF2-811B-4A2F-958B-8203D11F14EB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d0ef6a46-ad17-4bce-9c3b-2e1e96b4b52b"/>
    <ds:schemaRef ds:uri="http://schemas.microsoft.com/office/2006/documentManagement/types"/>
    <ds:schemaRef ds:uri="http://purl.org/dc/dcmitype/"/>
    <ds:schemaRef ds:uri="11aa9947-dda8-409f-9f78-89cec76e832c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NewOrbit PowerPoint</Template>
  <TotalTime>323</TotalTime>
  <Words>831</Words>
  <Application>Microsoft Office PowerPoint</Application>
  <PresentationFormat>Widescreen</PresentationFormat>
  <Paragraphs>170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4" baseType="lpstr">
      <vt:lpstr>Aptos</vt:lpstr>
      <vt:lpstr>Aptos Display</vt:lpstr>
      <vt:lpstr>Aptos_MSFontService</vt:lpstr>
      <vt:lpstr>Arial</vt:lpstr>
      <vt:lpstr>Arial,Sans-Serif</vt:lpstr>
      <vt:lpstr>Calibri</vt:lpstr>
      <vt:lpstr>Calibri Light</vt:lpstr>
      <vt:lpstr>Co Headline</vt:lpstr>
      <vt:lpstr>Co Text Light</vt:lpstr>
      <vt:lpstr>Open Sans</vt:lpstr>
      <vt:lpstr>Segoe UI</vt:lpstr>
      <vt:lpstr>Segoe UI Light</vt:lpstr>
      <vt:lpstr>Segoe UI Semibold</vt:lpstr>
      <vt:lpstr>Segoe UI Variable Display Semibold</vt:lpstr>
      <vt:lpstr>SegoeUIVariable</vt:lpstr>
      <vt:lpstr>NewOrbit Grey</vt:lpstr>
      <vt:lpstr>NewOrbit White</vt:lpstr>
      <vt:lpstr>Hackathons are a great platform for innovation, skill development, relationship building, and problem solving.</vt:lpstr>
      <vt:lpstr>Agenda</vt:lpstr>
      <vt:lpstr>Goals</vt:lpstr>
      <vt:lpstr>Introduction to Semantic Kernal</vt:lpstr>
      <vt:lpstr>At the centre of it all is Semantic Kernel</vt:lpstr>
      <vt:lpstr>What is Semantic Kernal</vt:lpstr>
      <vt:lpstr>PowerPoint Presentation</vt:lpstr>
      <vt:lpstr>PowerPoint Presentation</vt:lpstr>
      <vt:lpstr>PowerPoint Presentation</vt:lpstr>
      <vt:lpstr>PowerPoint Presentation</vt:lpstr>
      <vt:lpstr>Teams</vt:lpstr>
      <vt:lpstr>Team feedback</vt:lpstr>
      <vt:lpstr>The problem</vt:lpstr>
      <vt:lpstr>The solution</vt:lpstr>
      <vt:lpstr>The demo</vt:lpstr>
      <vt:lpstr>Questions……</vt:lpstr>
      <vt:lpstr>I Hope you had Fun!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Gregory</dc:creator>
  <cp:lastModifiedBy>Jay Gregory</cp:lastModifiedBy>
  <cp:revision>2</cp:revision>
  <dcterms:created xsi:type="dcterms:W3CDTF">2024-08-29T09:44:47Z</dcterms:created>
  <dcterms:modified xsi:type="dcterms:W3CDTF">2024-09-10T15:54:12Z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0x01010090FF1F8C8695834B826A45F33108C6B3</vt:lpwstr>
  </property>
  <property fmtid="{D5CDD505-2E9C-101B-9397-08002B2CF9AE}" pid="3" name="AuthorIds_UIVersion_1544">
    <vt:lpwstr>15</vt:lpwstr>
  </property>
  <property fmtid="{D5CDD505-2E9C-101B-9397-08002B2CF9AE}" pid="4" name="MediaServiceImageTags">
    <vt:lpwstr/>
  </property>
</Properties>
</file>