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49" r:id="rId2"/>
    <p:sldId id="264" r:id="rId3"/>
    <p:sldId id="355" r:id="rId4"/>
    <p:sldId id="351" r:id="rId5"/>
    <p:sldId id="35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A18BB-64B6-41B3-8CCA-001F656CABBB}" v="1968" dt="2024-09-11T09:47:54.968"/>
    <p1510:client id="{71A9E30E-D2B0-7BAA-E16E-345E5E386A2B}" v="483" dt="2024-09-11T15:25:14.372"/>
    <p1510:client id="{B5EE92C9-EAC4-49B6-A0EE-7743A732EEC5}" v="504" dt="2024-09-11T14:15:17.509"/>
    <p1510:client id="{F132E5D1-D160-4DC3-A57A-B5A0FBB24B0C}" v="694" dt="2024-09-11T14:05:07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EF8ED-39D9-4E9F-9850-41B4D51B34B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AAB83-B273-4D22-AB57-0834272B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6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0F91F-A9D4-466B-B5D4-02371C38BC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0F91F-A9D4-466B-B5D4-02371C38BC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3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0F91F-A9D4-466B-B5D4-02371C38BC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0F91F-A9D4-466B-B5D4-02371C38BC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8241-4872-C8C0-F5F2-9E7598580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A57CF-7EA5-A4B3-1673-FEA20B6F0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7623E-2FF7-CBD0-CAD3-CF77AC4E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7DC6E-ADC5-5459-8618-015F8693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0E92-0FDD-6AE9-41CF-BB896B6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4736-2BC9-32F4-A4AC-C611A0FE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DD8D4-2A79-7DB4-7155-9E4554C50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6B22F-04E0-94D9-EAB5-F15FC361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F59F8-C7D3-BF60-BEA6-6355628D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0DB7-74FB-640B-AAC7-84877416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9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11AA4-B0B5-1AF2-D005-FC40562FE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BA367-7153-ABA8-770C-B364BD978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50B5C-E965-7AB9-641C-201CF4EA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1617-8DFC-FE5E-7287-6E7AC4C3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284D3-DC27-2001-BF64-A3B3DEE5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4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ternati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14519-B3A4-492D-80AC-80465390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869F-C3C3-445F-9007-9035FE739F6C}" type="datetime1">
              <a:rPr lang="en-GB" smtClean="0"/>
              <a:t>12/09/2024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6D8ED-84F6-407E-AB9D-28F49109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831C0-CCA4-4AA1-A3E7-24A64C98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83F5C4D-16CB-4F12-AD8A-6B177E04D0CD}"/>
              </a:ext>
            </a:extLst>
          </p:cNvPr>
          <p:cNvSpPr/>
          <p:nvPr userDrawn="1"/>
        </p:nvSpPr>
        <p:spPr>
          <a:xfrm>
            <a:off x="-36945" y="-18473"/>
            <a:ext cx="4331854" cy="6936509"/>
          </a:xfrm>
          <a:custGeom>
            <a:avLst/>
            <a:gdLst>
              <a:gd name="connsiteX0" fmla="*/ 18472 w 4331854"/>
              <a:gd name="connsiteY0" fmla="*/ 0 h 6936509"/>
              <a:gd name="connsiteX1" fmla="*/ 923636 w 4331854"/>
              <a:gd name="connsiteY1" fmla="*/ 9237 h 6936509"/>
              <a:gd name="connsiteX2" fmla="*/ 4331854 w 4331854"/>
              <a:gd name="connsiteY2" fmla="*/ 6936509 h 6936509"/>
              <a:gd name="connsiteX3" fmla="*/ 0 w 4331854"/>
              <a:gd name="connsiteY3" fmla="*/ 6908800 h 6936509"/>
              <a:gd name="connsiteX4" fmla="*/ 18472 w 4331854"/>
              <a:gd name="connsiteY4" fmla="*/ 0 h 693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1854" h="6936509">
                <a:moveTo>
                  <a:pt x="18472" y="0"/>
                </a:moveTo>
                <a:lnTo>
                  <a:pt x="923636" y="9237"/>
                </a:lnTo>
                <a:lnTo>
                  <a:pt x="4331854" y="6936509"/>
                </a:lnTo>
                <a:lnTo>
                  <a:pt x="0" y="6908800"/>
                </a:lnTo>
                <a:cubicBezTo>
                  <a:pt x="6157" y="4605867"/>
                  <a:pt x="12315" y="2302933"/>
                  <a:pt x="1847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42257D-749C-48E8-93C1-601FDFB59363}"/>
              </a:ext>
            </a:extLst>
          </p:cNvPr>
          <p:cNvGrpSpPr/>
          <p:nvPr userDrawn="1"/>
        </p:nvGrpSpPr>
        <p:grpSpPr>
          <a:xfrm>
            <a:off x="630389" y="703670"/>
            <a:ext cx="2701637" cy="2701637"/>
            <a:chOff x="1154545" y="1958109"/>
            <a:chExt cx="2701637" cy="270163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A810FC-1B8D-449D-8B52-BCBDB2DD1DF3}"/>
                </a:ext>
              </a:extLst>
            </p:cNvPr>
            <p:cNvSpPr/>
            <p:nvPr/>
          </p:nvSpPr>
          <p:spPr>
            <a:xfrm>
              <a:off x="1154545" y="1958109"/>
              <a:ext cx="2701637" cy="27016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884A91-96BE-49DC-B5FD-86977F6F0C6D}"/>
                </a:ext>
              </a:extLst>
            </p:cNvPr>
            <p:cNvSpPr/>
            <p:nvPr/>
          </p:nvSpPr>
          <p:spPr>
            <a:xfrm>
              <a:off x="1191489" y="1995054"/>
              <a:ext cx="2623127" cy="262312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F1BA93-738E-4C93-A51F-9A2B8753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10" y="1389396"/>
            <a:ext cx="2735416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198714-95EA-43F7-8219-35175EC3C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905774"/>
            <a:ext cx="7204494" cy="527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6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DC86-15B3-5324-2A68-99DE6AC7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A80E-BCAB-913E-1CC1-CD3C65BE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502E-6C3B-1F2D-B35F-6BCC7C48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755C-3401-26A7-D310-301A00FD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D919-E99D-B9E6-4CE7-8C2983F2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12D8-1B82-89BA-4232-80ECAC22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9D6B2-6048-E255-9C9C-B9F86D7A1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CA8FA-B1CD-A6C5-EC5A-9A798860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7961-E291-3A28-0FD0-E7EC2456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3455-FF31-32AC-6A7A-C2E91956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9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FD72-AE8D-F4DB-42E3-03B398F4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0E3D-5301-18B6-6D94-326AC08DD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D830B-B276-D262-F875-F7615BA3D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D4774-317D-61E5-14DE-6C58BCA5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9E475-65B3-5436-5844-0A312C41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C30D2-9E0E-0234-7CF2-FDFA393A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7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C3DD-8B88-7143-1DC2-07C9AC7D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8ED61-D396-144D-AEE5-A2DDA2210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B6E49-C7A3-EEDB-9B3F-9A815B57B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340FD-680F-3B70-6DBF-A939FD749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AD15C-19FB-1958-E60F-E452F8A88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58101-FCEF-5180-AD0A-360DC932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66D72-8101-1C3B-90B0-49C012AC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A1225-E827-7400-4897-A09B34C0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6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5279-EE10-C68D-2F62-2DB39494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792F8-E38B-797D-BA7F-102C5D82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EA2FD-B667-4303-2416-101E7B75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42D12-3F75-8D4B-60C8-F3A1E0E6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34603-7FB6-139E-D0DF-56FF2698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CD41-0F60-CFC4-EFC6-A1C1D170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428F3-1877-91F8-5B4F-661403A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3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97D8-B2EE-1703-1485-BFCB9058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36C-228C-799F-BD94-D4285A53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58A89-D74F-619E-9AF8-CEB6EF8DD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93463-807A-827C-E84D-AAB599BE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DFCD7-5C01-13EB-8304-857BE16F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6EE00-3881-91D1-23AE-A52EF58D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5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5C91-CBAA-DD30-C50B-0D455402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28ADF-BC02-D362-3584-853EDC4FC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1FF6D-7F2A-462F-47C2-FAE2FD5F6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F2298-D6A8-36A7-217F-D5C9230E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9B69B-957C-E127-DAD2-C63402E4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F2AB9-95ED-AB8F-2AE4-B3450DC6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2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3F637-1FA2-ECC3-3330-95F04B52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0234D-8902-CCC1-E372-C634674B1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DF158-169B-8CF6-67A4-C908A30AF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E3A07B-5B2D-42B1-B20E-B0E2AA27ACE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24A28-54CF-3CCA-B53B-594E11CC2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28C8-58F1-4D7A-69B1-9DBF4E833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7A3AB-6738-46F4-945D-2CEB57FE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03721E4-79B1-7364-9C71-9F9C6972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Team </a:t>
            </a:r>
            <a:br>
              <a:rPr lang="en-GB"/>
            </a:br>
            <a:r>
              <a:rPr lang="en-GB"/>
              <a:t>Feedback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4399B-DC5C-EEF4-39FB-B18B12EA3CF3}"/>
              </a:ext>
            </a:extLst>
          </p:cNvPr>
          <p:cNvSpPr txBox="1"/>
          <p:nvPr/>
        </p:nvSpPr>
        <p:spPr>
          <a:xfrm>
            <a:off x="3577046" y="3122611"/>
            <a:ext cx="7315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Segoe UI Light"/>
                <a:cs typeface="Segoe UI Light"/>
              </a:rPr>
              <a:t>Semantic Kernel Hackathon</a:t>
            </a:r>
          </a:p>
        </p:txBody>
      </p:sp>
    </p:spTree>
    <p:extLst>
      <p:ext uri="{BB962C8B-B14F-4D97-AF65-F5344CB8AC3E}">
        <p14:creationId xmlns:p14="http://schemas.microsoft.com/office/powerpoint/2010/main" val="24682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sitting on the floor with a chess board&#10;&#10;Description automatically generated">
            <a:extLst>
              <a:ext uri="{FF2B5EF4-FFF2-40B4-BE49-F238E27FC236}">
                <a16:creationId xmlns:a16="http://schemas.microsoft.com/office/drawing/2014/main" id="{4CACC458-5DB1-D7F3-4389-831782ED28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39" r="1" b="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F328B2-FCC8-4DB0-4829-A6EEEE42EFD6}"/>
              </a:ext>
            </a:extLst>
          </p:cNvPr>
          <p:cNvSpPr txBox="1"/>
          <p:nvPr/>
        </p:nvSpPr>
        <p:spPr>
          <a:xfrm>
            <a:off x="10242944" y="6539753"/>
            <a:ext cx="1950178" cy="3184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b="1">
                <a:solidFill>
                  <a:srgbClr val="FFFFFF"/>
                </a:solidFill>
              </a:rPr>
              <a:t>Once Upon AI Time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8C6F0-C1AA-82EE-F566-7439F388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ED91760-4F28-8044-ACC8-0417FF480C3E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7CF2CF-3ACD-478F-44C3-37E9D72814A9}"/>
              </a:ext>
            </a:extLst>
          </p:cNvPr>
          <p:cNvGrpSpPr/>
          <p:nvPr/>
        </p:nvGrpSpPr>
        <p:grpSpPr>
          <a:xfrm>
            <a:off x="6748489" y="-2171"/>
            <a:ext cx="5440181" cy="2244781"/>
            <a:chOff x="6490754" y="535711"/>
            <a:chExt cx="5440181" cy="2244781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FDDF9449-07AD-C231-F910-4A98C74AF9CF}"/>
                </a:ext>
              </a:extLst>
            </p:cNvPr>
            <p:cNvSpPr/>
            <p:nvPr/>
          </p:nvSpPr>
          <p:spPr>
            <a:xfrm>
              <a:off x="6490754" y="535711"/>
              <a:ext cx="1314854" cy="1121503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000000"/>
                  </a:solidFill>
                  <a:latin typeface="Segoe UI"/>
                  <a:ea typeface="Segoe UI Black"/>
                  <a:cs typeface="Segoe UI"/>
                </a:rPr>
                <a:t>Empathize</a:t>
              </a: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9FBB8806-6F0C-B764-FD95-22E869E73792}"/>
                </a:ext>
              </a:extLst>
            </p:cNvPr>
            <p:cNvSpPr/>
            <p:nvPr/>
          </p:nvSpPr>
          <p:spPr>
            <a:xfrm>
              <a:off x="7533110" y="1094647"/>
              <a:ext cx="1314854" cy="1121503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000000"/>
                  </a:solidFill>
                  <a:latin typeface="Segoe UI"/>
                  <a:ea typeface="Segoe UI Black"/>
                  <a:cs typeface="Segoe UI"/>
                </a:rPr>
                <a:t>Define</a:t>
              </a: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4C254F39-8341-3527-D297-F2CF5B12810D}"/>
                </a:ext>
              </a:extLst>
            </p:cNvPr>
            <p:cNvSpPr/>
            <p:nvPr/>
          </p:nvSpPr>
          <p:spPr>
            <a:xfrm>
              <a:off x="8551897" y="535711"/>
              <a:ext cx="1314854" cy="1121503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000000"/>
                  </a:solidFill>
                  <a:latin typeface="Segoe UI"/>
                  <a:ea typeface="Segoe UI Black"/>
                  <a:cs typeface="Segoe UI"/>
                </a:rPr>
                <a:t>Ideate</a:t>
              </a:r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BF48DC-DF82-6DDE-861D-F9639BE3851A}"/>
                </a:ext>
              </a:extLst>
            </p:cNvPr>
            <p:cNvSpPr/>
            <p:nvPr/>
          </p:nvSpPr>
          <p:spPr>
            <a:xfrm>
              <a:off x="9600755" y="1094647"/>
              <a:ext cx="1306660" cy="1121503"/>
            </a:xfrm>
            <a:prstGeom prst="hexagon">
              <a:avLst/>
            </a:prstGeom>
            <a:solidFill>
              <a:srgbClr val="FA8D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000000"/>
                  </a:solidFill>
                  <a:latin typeface="Segoe UI"/>
                  <a:ea typeface="Segoe UI Black"/>
                  <a:cs typeface="Segoe UI"/>
                </a:rPr>
                <a:t>Prototype</a:t>
              </a:r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4A7FAFBA-76CA-FAD4-8D75-EF6EB6735B17}"/>
                </a:ext>
              </a:extLst>
            </p:cNvPr>
            <p:cNvSpPr/>
            <p:nvPr/>
          </p:nvSpPr>
          <p:spPr>
            <a:xfrm>
              <a:off x="10624275" y="1658989"/>
              <a:ext cx="1306660" cy="1121503"/>
            </a:xfrm>
            <a:prstGeom prst="hexagon">
              <a:avLst/>
            </a:prstGeom>
            <a:solidFill>
              <a:srgbClr val="FC494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000000"/>
                  </a:solidFill>
                  <a:latin typeface="Segoe UI"/>
                  <a:ea typeface="Segoe UI Black"/>
                  <a:cs typeface="Segoe UI"/>
                </a:rPr>
                <a:t>Test</a:t>
              </a:r>
            </a:p>
          </p:txBody>
        </p:sp>
      </p:grpSp>
      <p:sp>
        <p:nvSpPr>
          <p:cNvPr id="20" name="Hexagon 19">
            <a:extLst>
              <a:ext uri="{FF2B5EF4-FFF2-40B4-BE49-F238E27FC236}">
                <a16:creationId xmlns:a16="http://schemas.microsoft.com/office/drawing/2014/main" id="{5C81FD71-C4B9-DBA6-FD24-053E6CDA0DF4}"/>
              </a:ext>
            </a:extLst>
          </p:cNvPr>
          <p:cNvSpPr/>
          <p:nvPr/>
        </p:nvSpPr>
        <p:spPr>
          <a:xfrm>
            <a:off x="1123171" y="5415647"/>
            <a:ext cx="1314854" cy="112150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Empathize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7EB852-30E0-A5B7-4C92-E19365E86172}"/>
              </a:ext>
            </a:extLst>
          </p:cNvPr>
          <p:cNvSpPr txBox="1"/>
          <p:nvPr/>
        </p:nvSpPr>
        <p:spPr>
          <a:xfrm>
            <a:off x="180970" y="353761"/>
            <a:ext cx="274320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Segoe UI"/>
              </a:rPr>
              <a:t>Its Bedtime!</a:t>
            </a:r>
            <a:endParaRPr lang="en-US" b="1">
              <a:latin typeface="Aptos" panose="02110004020202020204"/>
            </a:endParaRPr>
          </a:p>
          <a:p>
            <a:endParaRPr lang="en-US" sz="2000">
              <a:latin typeface="Segoe UI"/>
              <a:cs typeface="Segoe UI"/>
            </a:endParaRPr>
          </a:p>
          <a:p>
            <a:r>
              <a:rPr lang="en-US" sz="2000">
                <a:latin typeface="Segoe UI"/>
                <a:cs typeface="Segoe UI"/>
              </a:rPr>
              <a:t>Parents are tired after a long day at work.</a:t>
            </a:r>
          </a:p>
          <a:p>
            <a:endParaRPr lang="en-US" sz="2000">
              <a:latin typeface="Segoe UI"/>
              <a:cs typeface="Segoe UI"/>
            </a:endParaRPr>
          </a:p>
          <a:p>
            <a:r>
              <a:rPr lang="en-US" sz="2000">
                <a:latin typeface="Segoe UI"/>
                <a:cs typeface="Segoe UI"/>
              </a:rPr>
              <a:t>The kids are not ready for bed. They can't sleep until they have a bedtime story.</a:t>
            </a:r>
          </a:p>
          <a:p>
            <a:endParaRPr lang="en-US" sz="20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4417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reading a book with children in bed&#10;&#10;Description automatically generated">
            <a:extLst>
              <a:ext uri="{FF2B5EF4-FFF2-40B4-BE49-F238E27FC236}">
                <a16:creationId xmlns:a16="http://schemas.microsoft.com/office/drawing/2014/main" id="{1A2BD17F-F1C9-CC5C-B418-FE01CD9ABB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153" b="1"/>
          <a:stretch/>
        </p:blipFill>
        <p:spPr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4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158525-E24D-4A1C-02BE-1E5D796B239B}"/>
              </a:ext>
            </a:extLst>
          </p:cNvPr>
          <p:cNvGrpSpPr/>
          <p:nvPr/>
        </p:nvGrpSpPr>
        <p:grpSpPr>
          <a:xfrm>
            <a:off x="6748489" y="-2171"/>
            <a:ext cx="5440181" cy="2244781"/>
            <a:chOff x="6490754" y="535711"/>
            <a:chExt cx="5440181" cy="2244781"/>
          </a:xfrm>
        </p:grpSpPr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7E1BAE00-FD3C-8106-064A-3BD93DB5626D}"/>
                </a:ext>
              </a:extLst>
            </p:cNvPr>
            <p:cNvSpPr/>
            <p:nvPr/>
          </p:nvSpPr>
          <p:spPr>
            <a:xfrm>
              <a:off x="6490754" y="535711"/>
              <a:ext cx="1314854" cy="1121503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000000"/>
                  </a:solidFill>
                  <a:latin typeface="Segoe UI"/>
                  <a:ea typeface="Segoe UI Black"/>
                  <a:cs typeface="Segoe UI"/>
                </a:rPr>
                <a:t>Empathize</a:t>
              </a:r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568FB58D-69E5-D760-F099-28D834C6ECF0}"/>
                </a:ext>
              </a:extLst>
            </p:cNvPr>
            <p:cNvSpPr/>
            <p:nvPr/>
          </p:nvSpPr>
          <p:spPr>
            <a:xfrm>
              <a:off x="7533110" y="1094647"/>
              <a:ext cx="1314854" cy="1121503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000000"/>
                  </a:solidFill>
                  <a:latin typeface="Segoe UI"/>
                  <a:ea typeface="Segoe UI Black"/>
                  <a:cs typeface="Segoe UI"/>
                </a:rPr>
                <a:t>Define</a:t>
              </a:r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934079A7-C5DE-4505-25CB-4E7FAAF0D09D}"/>
                </a:ext>
              </a:extLst>
            </p:cNvPr>
            <p:cNvSpPr/>
            <p:nvPr/>
          </p:nvSpPr>
          <p:spPr>
            <a:xfrm>
              <a:off x="8551897" y="535711"/>
              <a:ext cx="1314854" cy="1121503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000000"/>
                  </a:solidFill>
                  <a:latin typeface="Segoe UI"/>
                  <a:ea typeface="Segoe UI Black"/>
                  <a:cs typeface="Segoe UI"/>
                </a:rPr>
                <a:t>Ideate</a:t>
              </a: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7684FC0-16A3-9CF3-F1CF-25CF3DA6C298}"/>
                </a:ext>
              </a:extLst>
            </p:cNvPr>
            <p:cNvSpPr/>
            <p:nvPr/>
          </p:nvSpPr>
          <p:spPr>
            <a:xfrm>
              <a:off x="9600755" y="1094647"/>
              <a:ext cx="1306660" cy="1121503"/>
            </a:xfrm>
            <a:prstGeom prst="hexagon">
              <a:avLst/>
            </a:prstGeom>
            <a:solidFill>
              <a:srgbClr val="FA8D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000000"/>
                  </a:solidFill>
                  <a:latin typeface="Segoe UI"/>
                  <a:ea typeface="Segoe UI Black"/>
                  <a:cs typeface="Segoe UI"/>
                </a:rPr>
                <a:t>Prototype</a:t>
              </a:r>
            </a:p>
          </p:txBody>
        </p:sp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B8AA1707-DA80-B393-B21E-817B3CF0F0C1}"/>
                </a:ext>
              </a:extLst>
            </p:cNvPr>
            <p:cNvSpPr/>
            <p:nvPr/>
          </p:nvSpPr>
          <p:spPr>
            <a:xfrm>
              <a:off x="10624275" y="1658989"/>
              <a:ext cx="1306660" cy="1121503"/>
            </a:xfrm>
            <a:prstGeom prst="hexagon">
              <a:avLst/>
            </a:prstGeom>
            <a:solidFill>
              <a:srgbClr val="FC494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000000"/>
                  </a:solidFill>
                  <a:latin typeface="Segoe UI"/>
                  <a:ea typeface="Segoe UI Black"/>
                  <a:cs typeface="Segoe UI"/>
                </a:rPr>
                <a:t>Test</a:t>
              </a:r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80B70436-0A8A-0A02-E886-7E546251E6D5}"/>
              </a:ext>
            </a:extLst>
          </p:cNvPr>
          <p:cNvSpPr txBox="1">
            <a:spLocks/>
          </p:cNvSpPr>
          <p:nvPr/>
        </p:nvSpPr>
        <p:spPr>
          <a:xfrm>
            <a:off x="110990" y="1988819"/>
            <a:ext cx="3892353" cy="11498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b="1">
                <a:solidFill>
                  <a:srgbClr val="FFFFFF"/>
                </a:solidFill>
                <a:latin typeface="Segoe UI"/>
                <a:cs typeface="Segoe UI"/>
              </a:rPr>
              <a:t>Our problem statement:  </a:t>
            </a:r>
            <a:endParaRPr lang="en-US" sz="1800" b="1">
              <a:solidFill>
                <a:srgbClr val="FFFFFF"/>
              </a:solidFill>
            </a:endParaRP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FFFFFF"/>
              </a:solidFill>
              <a:latin typeface="Segoe UI"/>
              <a:cs typeface="Segoe UI"/>
            </a:endParaRP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Segoe UI"/>
                <a:cs typeface="Segoe UI"/>
              </a:rPr>
              <a:t>Children are difficult to settle at bedtime and need an engaging story. </a:t>
            </a: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Segoe UI"/>
                <a:cs typeface="Segoe UI"/>
              </a:rPr>
              <a:t>Children want unique stories about specific topics, or often involving themselves</a:t>
            </a:r>
            <a:endParaRPr lang="en-US">
              <a:solidFill>
                <a:srgbClr val="000000"/>
              </a:solidFill>
              <a:latin typeface="Aptos Display" panose="02110004020202020204"/>
              <a:cs typeface="Segoe UI"/>
            </a:endParaRP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Segoe UI"/>
                <a:cs typeface="Segoe UI"/>
              </a:rPr>
              <a:t>Not every parent is a talented storyteller (or just wants a glass of wine and to go to bed themselves)</a:t>
            </a:r>
            <a:endParaRPr lang="en-US"/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endParaRPr lang="en-US" sz="1800">
              <a:solidFill>
                <a:srgbClr val="FFFFFF"/>
              </a:solidFill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F3166DB6-EDAA-4A21-F5F5-CF4CC85D11DC}"/>
              </a:ext>
            </a:extLst>
          </p:cNvPr>
          <p:cNvSpPr/>
          <p:nvPr/>
        </p:nvSpPr>
        <p:spPr>
          <a:xfrm>
            <a:off x="1155376" y="263330"/>
            <a:ext cx="1314854" cy="1121503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Define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84E69E86-7B76-7E23-6B22-0B2B81BB2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114" y="5479376"/>
            <a:ext cx="5614318" cy="817880"/>
          </a:xfrm>
        </p:spPr>
        <p:txBody>
          <a:bodyPr anchor="t">
            <a:noAutofit/>
          </a:bodyPr>
          <a:lstStyle/>
          <a:p>
            <a:pPr algn="l">
              <a:lnSpc>
                <a:spcPct val="75000"/>
              </a:lnSpc>
            </a:pPr>
            <a:r>
              <a:rPr lang="en-US" b="1" spc="-150">
                <a:solidFill>
                  <a:srgbClr val="FFFFFF"/>
                </a:solidFill>
                <a:latin typeface="Segoe UI"/>
                <a:cs typeface="Segoe UI"/>
              </a:rPr>
              <a:t>The problem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1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8C7CC3-FAFB-2AA3-9B5E-6212CE03B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849501"/>
          </a:xfrm>
        </p:spPr>
        <p:txBody>
          <a:bodyPr>
            <a:normAutofit/>
          </a:bodyPr>
          <a:lstStyle/>
          <a:p>
            <a:pPr algn="l"/>
            <a:r>
              <a:rPr lang="en-US" sz="4400" b="1" spc="-150">
                <a:latin typeface="Segoe UI"/>
                <a:cs typeface="Segoe UI"/>
              </a:rPr>
              <a:t>The solution</a:t>
            </a:r>
            <a:endParaRPr lang="en-US" sz="4400"/>
          </a:p>
        </p:txBody>
      </p:sp>
      <p:pic>
        <p:nvPicPr>
          <p:cNvPr id="2" name="Picture 1" descr="A robot holding a notebook and pencil&#10;&#10;Description automatically generated">
            <a:extLst>
              <a:ext uri="{FF2B5EF4-FFF2-40B4-BE49-F238E27FC236}">
                <a16:creationId xmlns:a16="http://schemas.microsoft.com/office/drawing/2014/main" id="{291D3E88-0FD8-01D1-AC52-80474483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69" r="2977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8C6F0-C1AA-82EE-F566-7439F388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D91760-4F28-8044-ACC8-0417FF480C3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32E697-2761-966D-8DB1-E7E4F89513D8}"/>
              </a:ext>
            </a:extLst>
          </p:cNvPr>
          <p:cNvSpPr txBox="1">
            <a:spLocks/>
          </p:cNvSpPr>
          <p:nvPr/>
        </p:nvSpPr>
        <p:spPr>
          <a:xfrm>
            <a:off x="379133" y="1932077"/>
            <a:ext cx="8831786" cy="1212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>
                <a:latin typeface="Segoe UI"/>
                <a:cs typeface="Segoe UI"/>
              </a:rPr>
              <a:t>Solutions we considered:</a:t>
            </a:r>
            <a:endParaRPr lang="en-US" sz="2000" b="1">
              <a:latin typeface="Aptos Display" panose="02110004020202020204"/>
              <a:cs typeface="Segoe UI"/>
            </a:endParaRPr>
          </a:p>
          <a:p>
            <a:pPr algn="l">
              <a:lnSpc>
                <a:spcPct val="100000"/>
              </a:lnSpc>
            </a:pPr>
            <a:endParaRPr lang="en-US" sz="2000" b="1">
              <a:latin typeface="Segoe UI"/>
              <a:cs typeface="Segoe UI"/>
            </a:endParaRP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Providing an AI that tells a bedtime story</a:t>
            </a: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Personalizing the bedtime story using prompts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Using a location API to provide specific references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Creating generated images from the story</a:t>
            </a:r>
          </a:p>
          <a:p>
            <a:pPr marL="342900" indent="-342900">
              <a:buFont typeface="Arial,Sans-Serif"/>
              <a:buChar char="•"/>
            </a:pPr>
            <a:r>
              <a:rPr lang="en-US" sz="2000">
                <a:latin typeface="Segoe UI"/>
                <a:cs typeface="Segoe UI"/>
              </a:rPr>
              <a:t>Enabling the story to be read aloud by a voice AI</a:t>
            </a: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endParaRPr lang="en-US" sz="200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endParaRPr lang="en-US" sz="200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endParaRPr lang="en-US" sz="2000">
              <a:latin typeface="Segoe UI"/>
              <a:cs typeface="Segoe UI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A1132B7-A2A4-08A2-B9FD-F898DE5C47CE}"/>
              </a:ext>
            </a:extLst>
          </p:cNvPr>
          <p:cNvSpPr/>
          <p:nvPr/>
        </p:nvSpPr>
        <p:spPr>
          <a:xfrm>
            <a:off x="4603352" y="639620"/>
            <a:ext cx="1314854" cy="1121503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Ideate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7D1E06-8066-17E0-1EBD-26210273B031}"/>
              </a:ext>
            </a:extLst>
          </p:cNvPr>
          <p:cNvGrpSpPr/>
          <p:nvPr/>
        </p:nvGrpSpPr>
        <p:grpSpPr>
          <a:xfrm>
            <a:off x="1114307" y="4477465"/>
            <a:ext cx="5440181" cy="2244781"/>
            <a:chOff x="6490754" y="535711"/>
            <a:chExt cx="5440181" cy="2244781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1E812319-66B1-828C-F3FD-409E3646DBBC}"/>
                </a:ext>
              </a:extLst>
            </p:cNvPr>
            <p:cNvSpPr/>
            <p:nvPr/>
          </p:nvSpPr>
          <p:spPr>
            <a:xfrm>
              <a:off x="6490754" y="535711"/>
              <a:ext cx="1314854" cy="1121503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000000"/>
                  </a:solidFill>
                  <a:latin typeface="Segoe UI"/>
                  <a:ea typeface="Segoe UI Black"/>
                  <a:cs typeface="Segoe UI"/>
                </a:rPr>
                <a:t>Empathize</a:t>
              </a: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FCCEB7BC-C993-E0EA-3632-CBDE89BABCAD}"/>
                </a:ext>
              </a:extLst>
            </p:cNvPr>
            <p:cNvSpPr/>
            <p:nvPr/>
          </p:nvSpPr>
          <p:spPr>
            <a:xfrm>
              <a:off x="7533110" y="1094647"/>
              <a:ext cx="1314854" cy="1121503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000000"/>
                  </a:solidFill>
                  <a:latin typeface="Segoe UI"/>
                  <a:ea typeface="Segoe UI Black"/>
                  <a:cs typeface="Segoe UI"/>
                </a:rPr>
                <a:t>Define</a:t>
              </a: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8189153E-0DAB-621E-571D-334AF1B30C99}"/>
                </a:ext>
              </a:extLst>
            </p:cNvPr>
            <p:cNvSpPr/>
            <p:nvPr/>
          </p:nvSpPr>
          <p:spPr>
            <a:xfrm>
              <a:off x="8551897" y="535711"/>
              <a:ext cx="1314854" cy="1121503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000000"/>
                  </a:solidFill>
                  <a:latin typeface="Segoe UI"/>
                  <a:ea typeface="Segoe UI Black"/>
                  <a:cs typeface="Segoe UI"/>
                </a:rPr>
                <a:t>Ideate</a:t>
              </a: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EC83AD2E-B154-2B04-64C3-C15E3CC1127F}"/>
                </a:ext>
              </a:extLst>
            </p:cNvPr>
            <p:cNvSpPr/>
            <p:nvPr/>
          </p:nvSpPr>
          <p:spPr>
            <a:xfrm>
              <a:off x="9600755" y="1094647"/>
              <a:ext cx="1306660" cy="1121503"/>
            </a:xfrm>
            <a:prstGeom prst="hexagon">
              <a:avLst/>
            </a:prstGeom>
            <a:solidFill>
              <a:srgbClr val="FA8D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000000"/>
                  </a:solidFill>
                  <a:latin typeface="Segoe UI"/>
                  <a:ea typeface="Segoe UI Black"/>
                  <a:cs typeface="Segoe UI"/>
                </a:rPr>
                <a:t>Prototype</a:t>
              </a:r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EF1209A8-FFE6-761B-AF55-7B80DC8F841E}"/>
                </a:ext>
              </a:extLst>
            </p:cNvPr>
            <p:cNvSpPr/>
            <p:nvPr/>
          </p:nvSpPr>
          <p:spPr>
            <a:xfrm>
              <a:off x="10624275" y="1658989"/>
              <a:ext cx="1306660" cy="1121503"/>
            </a:xfrm>
            <a:prstGeom prst="hexagon">
              <a:avLst/>
            </a:prstGeom>
            <a:solidFill>
              <a:srgbClr val="FC494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000000"/>
                  </a:solidFill>
                  <a:latin typeface="Segoe UI"/>
                  <a:ea typeface="Segoe UI Black"/>
                  <a:cs typeface="Segoe UI"/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280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E45ED1-0CEA-A710-3FAF-736B7388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spc="-150"/>
              <a:t>The demo</a:t>
            </a:r>
            <a:endParaRPr lang="en-US" sz="5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1C854-4947-C049-D459-0416A9396641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/>
              <a:t>Once Upon AI Time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artoon mouse with dogs in a carriage&#10;&#10;Description automatically generated">
            <a:extLst>
              <a:ext uri="{FF2B5EF4-FFF2-40B4-BE49-F238E27FC236}">
                <a16:creationId xmlns:a16="http://schemas.microsoft.com/office/drawing/2014/main" id="{3E58462A-ADBA-58F1-06B3-62F7BC808E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597" r="2423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C155226-C04F-EE56-DDE7-60B7A71ED690}"/>
              </a:ext>
            </a:extLst>
          </p:cNvPr>
          <p:cNvSpPr txBox="1">
            <a:spLocks/>
          </p:cNvSpPr>
          <p:nvPr/>
        </p:nvSpPr>
        <p:spPr>
          <a:xfrm>
            <a:off x="702406" y="1296878"/>
            <a:ext cx="4116623" cy="2281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>
                <a:latin typeface="Segoe UI"/>
                <a:cs typeface="Segoe UI"/>
              </a:rPr>
              <a:t>We created a bedtime storyteller that writes a bedtime story, uses your </a:t>
            </a:r>
            <a:r>
              <a:rPr lang="en-US" sz="2000" err="1">
                <a:latin typeface="Segoe UI"/>
                <a:cs typeface="Segoe UI"/>
              </a:rPr>
              <a:t>favourite</a:t>
            </a:r>
            <a:r>
              <a:rPr lang="en-US" sz="2000">
                <a:latin typeface="Segoe UI"/>
                <a:cs typeface="Segoe UI"/>
              </a:rPr>
              <a:t> location and reads it aloud.</a:t>
            </a:r>
            <a:endParaRPr lang="en-US"/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endParaRPr lang="en-US" sz="200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endParaRPr lang="en-US" sz="2000">
              <a:latin typeface="Segoe UI"/>
              <a:cs typeface="Segoe UI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6FE77CC-6C10-3737-5693-E6FA498BAFA2}"/>
              </a:ext>
            </a:extLst>
          </p:cNvPr>
          <p:cNvSpPr/>
          <p:nvPr/>
        </p:nvSpPr>
        <p:spPr>
          <a:xfrm>
            <a:off x="4655253" y="180449"/>
            <a:ext cx="1306660" cy="1121503"/>
          </a:xfrm>
          <a:prstGeom prst="hexagon">
            <a:avLst/>
          </a:prstGeom>
          <a:solidFill>
            <a:srgbClr val="FA8D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Prototype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D861EFE-A660-935E-AF69-A1710FA69587}"/>
              </a:ext>
            </a:extLst>
          </p:cNvPr>
          <p:cNvSpPr txBox="1">
            <a:spLocks/>
          </p:cNvSpPr>
          <p:nvPr/>
        </p:nvSpPr>
        <p:spPr>
          <a:xfrm>
            <a:off x="707920" y="734753"/>
            <a:ext cx="3768650" cy="4488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spc="-150"/>
              <a:t>Prototype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Team  Feedback</vt:lpstr>
      <vt:lpstr>PowerPoint Presentation</vt:lpstr>
      <vt:lpstr>The problem</vt:lpstr>
      <vt:lpstr>The solution</vt:lpstr>
      <vt:lpstr>The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Feedback</dc:title>
  <dc:creator>Jay Gregory</dc:creator>
  <cp:revision>2</cp:revision>
  <dcterms:created xsi:type="dcterms:W3CDTF">2024-09-02T10:57:35Z</dcterms:created>
  <dcterms:modified xsi:type="dcterms:W3CDTF">2024-09-12T10:30:45Z</dcterms:modified>
</cp:coreProperties>
</file>