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9" r:id="rId2"/>
    <p:sldId id="264" r:id="rId3"/>
    <p:sldId id="351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FBDAC-031C-D977-E95D-39CD15662288}" v="136" dt="2024-09-11T15:05:41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notesMaster" Target="notesMasters/notesMaster1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F8ED-39D9-4E9F-9850-41B4D51B34B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AB83-B273-4D22-AB57-0834272B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F91F-A9D4-466B-B5D4-02371C38B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8241-4872-C8C0-F5F2-9E759858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A57CF-7EA5-A4B3-1673-FEA20B6F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623E-2FF7-CBD0-CAD3-CF77AC4E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DC6E-ADC5-5459-8618-015F8693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0E92-0FDD-6AE9-41CF-BB896B6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4736-2BC9-32F4-A4AC-C611A0F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DD8D4-2A79-7DB4-7155-9E4554C5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B22F-04E0-94D9-EAB5-F15FC361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59F8-C7D3-BF60-BEA6-6355628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0DB7-74FB-640B-AAC7-84877416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1AA4-B0B5-1AF2-D005-FC40562F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A367-7153-ABA8-770C-B364BD97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50B5C-E965-7AB9-641C-201CF4EA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617-8DFC-FE5E-7287-6E7AC4C3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4D3-DC27-2001-BF64-A3B3DEE5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i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14519-B3A4-492D-80AC-8046539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869F-C3C3-445F-9007-9035FE739F6C}" type="datetime1">
              <a:rPr lang="en-GB" smtClean="0"/>
              <a:t>11/09/2024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D8ED-84F6-407E-AB9D-28F4910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31C0-CCA4-4AA1-A3E7-24A64C98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79E9-4D4A-47EC-B0AC-641A3DA9795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3F5C4D-16CB-4F12-AD8A-6B177E04D0CD}"/>
              </a:ext>
            </a:extLst>
          </p:cNvPr>
          <p:cNvSpPr/>
          <p:nvPr userDrawn="1"/>
        </p:nvSpPr>
        <p:spPr>
          <a:xfrm>
            <a:off x="-36945" y="-18473"/>
            <a:ext cx="4331854" cy="6936509"/>
          </a:xfrm>
          <a:custGeom>
            <a:avLst/>
            <a:gdLst>
              <a:gd name="connsiteX0" fmla="*/ 18472 w 4331854"/>
              <a:gd name="connsiteY0" fmla="*/ 0 h 6936509"/>
              <a:gd name="connsiteX1" fmla="*/ 923636 w 4331854"/>
              <a:gd name="connsiteY1" fmla="*/ 9237 h 6936509"/>
              <a:gd name="connsiteX2" fmla="*/ 4331854 w 4331854"/>
              <a:gd name="connsiteY2" fmla="*/ 6936509 h 6936509"/>
              <a:gd name="connsiteX3" fmla="*/ 0 w 4331854"/>
              <a:gd name="connsiteY3" fmla="*/ 6908800 h 6936509"/>
              <a:gd name="connsiteX4" fmla="*/ 18472 w 4331854"/>
              <a:gd name="connsiteY4" fmla="*/ 0 h 69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854" h="6936509">
                <a:moveTo>
                  <a:pt x="18472" y="0"/>
                </a:moveTo>
                <a:lnTo>
                  <a:pt x="923636" y="9237"/>
                </a:lnTo>
                <a:lnTo>
                  <a:pt x="4331854" y="6936509"/>
                </a:lnTo>
                <a:lnTo>
                  <a:pt x="0" y="6908800"/>
                </a:lnTo>
                <a:cubicBezTo>
                  <a:pt x="6157" y="4605867"/>
                  <a:pt x="12315" y="2302933"/>
                  <a:pt x="184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42257D-749C-48E8-93C1-601FDFB59363}"/>
              </a:ext>
            </a:extLst>
          </p:cNvPr>
          <p:cNvGrpSpPr/>
          <p:nvPr userDrawn="1"/>
        </p:nvGrpSpPr>
        <p:grpSpPr>
          <a:xfrm>
            <a:off x="630389" y="703670"/>
            <a:ext cx="2701637" cy="2701637"/>
            <a:chOff x="1154545" y="1958109"/>
            <a:chExt cx="2701637" cy="27016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A810FC-1B8D-449D-8B52-BCBDB2DD1DF3}"/>
                </a:ext>
              </a:extLst>
            </p:cNvPr>
            <p:cNvSpPr/>
            <p:nvPr/>
          </p:nvSpPr>
          <p:spPr>
            <a:xfrm>
              <a:off x="1154545" y="1958109"/>
              <a:ext cx="2701637" cy="2701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884A91-96BE-49DC-B5FD-86977F6F0C6D}"/>
                </a:ext>
              </a:extLst>
            </p:cNvPr>
            <p:cNvSpPr/>
            <p:nvPr/>
          </p:nvSpPr>
          <p:spPr>
            <a:xfrm>
              <a:off x="1191489" y="1995054"/>
              <a:ext cx="2623127" cy="262312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F1BA93-738E-4C93-A51F-9A2B8753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10" y="1389396"/>
            <a:ext cx="2735416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198714-95EA-43F7-8219-35175EC3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06" y="905774"/>
            <a:ext cx="7204494" cy="527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DC86-15B3-5324-2A68-99DE6AC7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A80E-BCAB-913E-1CC1-CD3C65B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502E-6C3B-1F2D-B35F-6BCC7C48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755C-3401-26A7-D310-301A00F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D919-E99D-B9E6-4CE7-8C2983F2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12D8-1B82-89BA-4232-80ECAC22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9D6B2-6048-E255-9C9C-B9F86D7A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A8FA-B1CD-A6C5-EC5A-9A798860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7961-E291-3A28-0FD0-E7EC2456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3455-FF31-32AC-6A7A-C2E91956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FD72-AE8D-F4DB-42E3-03B398F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0E3D-5301-18B6-6D94-326AC08DD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D830B-B276-D262-F875-F7615BA3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4774-317D-61E5-14DE-6C58BCA5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9E475-65B3-5436-5844-0A312C41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C30D2-9E0E-0234-7CF2-FDFA393A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3DD-8B88-7143-1DC2-07C9AC7D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8ED61-D396-144D-AEE5-A2DDA2210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6E49-C7A3-EEDB-9B3F-9A815B57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340FD-680F-3B70-6DBF-A939FD749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AD15C-19FB-1958-E60F-E452F8A88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58101-FCEF-5180-AD0A-360DC932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66D72-8101-1C3B-90B0-49C012AC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A1225-E827-7400-4897-A09B34C0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5279-EE10-C68D-2F62-2DB39494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792F8-E38B-797D-BA7F-102C5D82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EA2FD-B667-4303-2416-101E7B75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2D12-3F75-8D4B-60C8-F3A1E0E6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34603-7FB6-139E-D0DF-56FF2698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CD41-0F60-CFC4-EFC6-A1C1D17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28F3-1877-91F8-5B4F-661403A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97D8-B2EE-1703-1485-BFCB9058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36C-228C-799F-BD94-D4285A53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58A89-D74F-619E-9AF8-CEB6EF8D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3463-807A-827C-E84D-AAB599BE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FCD7-5C01-13EB-8304-857BE16F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EE00-3881-91D1-23AE-A52EF58D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C91-CBAA-DD30-C50B-0D455402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8ADF-BC02-D362-3584-853EDC4FC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FF6D-7F2A-462F-47C2-FAE2FD5F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2298-D6A8-36A7-217F-D5C9230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B69B-957C-E127-DAD2-C63402E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2AB9-95ED-AB8F-2AE4-B3450DC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F637-1FA2-ECC3-3330-95F04B52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234D-8902-CCC1-E372-C634674B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F158-169B-8CF6-67A4-C908A30AF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3A07B-5B2D-42B1-B20E-B0E2AA27ACE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4A28-54CF-3CCA-B53B-594E11CC2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28C8-58F1-4D7A-69B1-9DBF4E833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27C99-EE69-4914-80F3-26293823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A3AB-6738-46F4-945D-2CEB57FE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https://neworbit.co.uk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3721E4-79B1-7364-9C71-9F9C6972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</a:t>
            </a:r>
            <a:br>
              <a:rPr lang="en-GB" dirty="0"/>
            </a:br>
            <a:r>
              <a:rPr lang="en-GB" dirty="0"/>
              <a:t>Feedback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4399B-DC5C-EEF4-39FB-B18B12EA3CF3}"/>
              </a:ext>
            </a:extLst>
          </p:cNvPr>
          <p:cNvSpPr txBox="1"/>
          <p:nvPr/>
        </p:nvSpPr>
        <p:spPr>
          <a:xfrm>
            <a:off x="3577046" y="3122611"/>
            <a:ext cx="7315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egoe UI Light"/>
                <a:cs typeface="Segoe UI Light"/>
              </a:rPr>
              <a:t>Semantic Kernel Hackathon</a:t>
            </a:r>
          </a:p>
          <a:p>
            <a:endParaRPr lang="en-US" sz="2400" b="1" dirty="0">
              <a:latin typeface="Segoe UI Light"/>
              <a:cs typeface="Segoe UI Light"/>
            </a:endParaRPr>
          </a:p>
          <a:p>
            <a:r>
              <a:rPr lang="en-US" sz="2400" b="1" dirty="0">
                <a:latin typeface="Segoe UI Light"/>
                <a:cs typeface="Segoe UI Light"/>
              </a:rPr>
              <a:t>TEAM 5ive</a:t>
            </a:r>
          </a:p>
        </p:txBody>
      </p:sp>
    </p:spTree>
    <p:extLst>
      <p:ext uri="{BB962C8B-B14F-4D97-AF65-F5344CB8AC3E}">
        <p14:creationId xmlns:p14="http://schemas.microsoft.com/office/powerpoint/2010/main" val="2468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CD4-1CE3-DB3E-1ADA-566B892C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2" y="872739"/>
            <a:ext cx="1008240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>
                <a:latin typeface="Segoe UI"/>
                <a:cs typeface="Segoe UI"/>
              </a:rPr>
              <a:t>The problem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6356350"/>
            <a:ext cx="2743200" cy="365125"/>
          </a:xfrm>
        </p:spPr>
        <p:txBody>
          <a:bodyPr/>
          <a:lstStyle/>
          <a:p>
            <a:fld id="{CED91760-4F28-8044-ACC8-0417FF480C3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5447D9-6A40-C992-17A4-492D4F937C97}"/>
              </a:ext>
            </a:extLst>
          </p:cNvPr>
          <p:cNvSpPr txBox="1">
            <a:spLocks/>
          </p:cNvSpPr>
          <p:nvPr/>
        </p:nvSpPr>
        <p:spPr>
          <a:xfrm>
            <a:off x="2076314" y="2439002"/>
            <a:ext cx="8388486" cy="1684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We </a:t>
            </a:r>
            <a:r>
              <a:rPr lang="en-US" sz="2000" dirty="0" err="1">
                <a:latin typeface="Segoe UI"/>
                <a:cs typeface="Segoe UI"/>
              </a:rPr>
              <a:t>empathised</a:t>
            </a:r>
            <a:r>
              <a:rPr lang="en-US" sz="2000" dirty="0">
                <a:latin typeface="Segoe UI"/>
                <a:cs typeface="Segoe UI"/>
              </a:rPr>
              <a:t> with: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People who find medication confusing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Someone who has specific considerations when taking medication </a:t>
            </a:r>
            <a:r>
              <a:rPr lang="en-US" sz="2000" dirty="0" err="1">
                <a:latin typeface="Segoe UI"/>
                <a:cs typeface="Segoe UI"/>
              </a:rPr>
              <a:t>ie</a:t>
            </a:r>
            <a:r>
              <a:rPr lang="en-US" sz="2000" dirty="0">
                <a:latin typeface="Segoe UI"/>
                <a:cs typeface="Segoe UI"/>
              </a:rPr>
              <a:t> pregnancy, current medications, requires non-drowsy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DDF9449-07AD-C231-F910-4A98C74AF9CF}"/>
              </a:ext>
            </a:extLst>
          </p:cNvPr>
          <p:cNvSpPr/>
          <p:nvPr/>
        </p:nvSpPr>
        <p:spPr>
          <a:xfrm>
            <a:off x="6490754" y="535711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FBB8806-6F0C-B764-FD95-22E869E73792}"/>
              </a:ext>
            </a:extLst>
          </p:cNvPr>
          <p:cNvSpPr/>
          <p:nvPr/>
        </p:nvSpPr>
        <p:spPr>
          <a:xfrm>
            <a:off x="7533110" y="1094647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C254F39-8341-3527-D297-F2CF5B12810D}"/>
              </a:ext>
            </a:extLst>
          </p:cNvPr>
          <p:cNvSpPr/>
          <p:nvPr/>
        </p:nvSpPr>
        <p:spPr>
          <a:xfrm>
            <a:off x="8551897" y="535711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BBF48DC-DF82-6DDE-861D-F9639BE3851A}"/>
              </a:ext>
            </a:extLst>
          </p:cNvPr>
          <p:cNvSpPr/>
          <p:nvPr/>
        </p:nvSpPr>
        <p:spPr>
          <a:xfrm>
            <a:off x="9600755" y="1094647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4A7FAFBA-76CA-FAD4-8D75-EF6EB6735B17}"/>
              </a:ext>
            </a:extLst>
          </p:cNvPr>
          <p:cNvSpPr/>
          <p:nvPr/>
        </p:nvSpPr>
        <p:spPr>
          <a:xfrm>
            <a:off x="10624275" y="1658989"/>
            <a:ext cx="1306660" cy="1121503"/>
          </a:xfrm>
          <a:prstGeom prst="hexagon">
            <a:avLst/>
          </a:prstGeom>
          <a:solidFill>
            <a:srgbClr val="FC4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Test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C81FD71-C4B9-DBA6-FD24-053E6CDA0DF4}"/>
              </a:ext>
            </a:extLst>
          </p:cNvPr>
          <p:cNvSpPr/>
          <p:nvPr/>
        </p:nvSpPr>
        <p:spPr>
          <a:xfrm>
            <a:off x="638279" y="2436782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B9B7287-8CEE-E552-F302-1A9C71048B82}"/>
              </a:ext>
            </a:extLst>
          </p:cNvPr>
          <p:cNvSpPr/>
          <p:nvPr/>
        </p:nvSpPr>
        <p:spPr>
          <a:xfrm>
            <a:off x="635831" y="4354750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4E3C75-2584-9687-2EE6-1A23A66E7248}"/>
              </a:ext>
            </a:extLst>
          </p:cNvPr>
          <p:cNvSpPr txBox="1">
            <a:spLocks/>
          </p:cNvSpPr>
          <p:nvPr/>
        </p:nvSpPr>
        <p:spPr>
          <a:xfrm>
            <a:off x="2076314" y="4300796"/>
            <a:ext cx="9311353" cy="19560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Our problem statement:  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Medical advice is a scarce resource, not always available at short notice</a:t>
            </a:r>
          </a:p>
          <a:p>
            <a:pPr marL="342900" indent="-342900" algn="l">
              <a:lnSpc>
                <a:spcPct val="100000"/>
              </a:lnSpc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Not everyone is comfortable asking for advice (in a queue for example)</a:t>
            </a:r>
          </a:p>
          <a:p>
            <a:pPr marL="342900" indent="-342900" algn="l">
              <a:lnSpc>
                <a:spcPct val="100000"/>
              </a:lnSpc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Communication barriers e.g. not speaking the language well enough</a:t>
            </a:r>
          </a:p>
          <a:p>
            <a:pPr marL="342900" indent="-342900" algn="l">
              <a:lnSpc>
                <a:spcPct val="100000"/>
              </a:lnSpc>
              <a:buFont typeface="Arial,Sans-Serif"/>
              <a:buChar char="•"/>
            </a:pPr>
            <a:r>
              <a:rPr lang="en-US" sz="2000" dirty="0">
                <a:latin typeface="Segoe UI"/>
                <a:cs typeface="Segoe UI"/>
              </a:rPr>
              <a:t>Numerous medication options and pricing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328B2-FCC8-4DB0-4829-A6EEEE42EFD6}"/>
              </a:ext>
            </a:extLst>
          </p:cNvPr>
          <p:cNvSpPr txBox="1"/>
          <p:nvPr/>
        </p:nvSpPr>
        <p:spPr>
          <a:xfrm>
            <a:off x="635819" y="352762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goe UI Light"/>
                <a:cs typeface="Segoe UI Light"/>
              </a:rPr>
              <a:t>&lt;Insert team name here&gt;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6356350"/>
            <a:ext cx="2743200" cy="365125"/>
          </a:xfrm>
        </p:spPr>
        <p:txBody>
          <a:bodyPr/>
          <a:lstStyle/>
          <a:p>
            <a:fld id="{CED91760-4F28-8044-ACC8-0417FF480C3E}" type="slidenum">
              <a:rPr lang="en-US" smtClean="0"/>
              <a:t>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8C7CC3-FAFB-2AA3-9B5E-6212CE03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2" y="872739"/>
            <a:ext cx="1008240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>
                <a:latin typeface="Segoe UI"/>
                <a:cs typeface="Segoe UI"/>
              </a:rPr>
              <a:t>The solution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32E697-2761-966D-8DB1-E7E4F89513D8}"/>
              </a:ext>
            </a:extLst>
          </p:cNvPr>
          <p:cNvSpPr txBox="1">
            <a:spLocks/>
          </p:cNvSpPr>
          <p:nvPr/>
        </p:nvSpPr>
        <p:spPr>
          <a:xfrm>
            <a:off x="2076315" y="2211188"/>
            <a:ext cx="9116618" cy="16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Solutions we considered:</a:t>
            </a:r>
            <a:endParaRPr lang="en-US" sz="2000" dirty="0">
              <a:latin typeface="Aptos Display" panose="02110004020202020204"/>
              <a:cs typeface="Segoe UI"/>
            </a:endParaRPr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Using plain APIs, but not suitable for aggregating information for sensible conclusions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Using pricing information to provide cheaper options, but is actually a minefield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Segoe UI"/>
              <a:cs typeface="Segoe UI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D969C72-6E28-316D-E12E-8F48552E4E31}"/>
              </a:ext>
            </a:extLst>
          </p:cNvPr>
          <p:cNvSpPr/>
          <p:nvPr/>
        </p:nvSpPr>
        <p:spPr>
          <a:xfrm>
            <a:off x="6490754" y="535711"/>
            <a:ext cx="1314854" cy="112150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Empathize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7706D5D-81DF-D912-D894-4AACDA75D3A0}"/>
              </a:ext>
            </a:extLst>
          </p:cNvPr>
          <p:cNvSpPr/>
          <p:nvPr/>
        </p:nvSpPr>
        <p:spPr>
          <a:xfrm>
            <a:off x="7533110" y="1094647"/>
            <a:ext cx="1314854" cy="1121503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Define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1F71DC2-1997-8EA1-D09A-957860B2FC41}"/>
              </a:ext>
            </a:extLst>
          </p:cNvPr>
          <p:cNvSpPr/>
          <p:nvPr/>
        </p:nvSpPr>
        <p:spPr>
          <a:xfrm>
            <a:off x="8551897" y="535711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4F338E68-8AD1-4200-07EB-EFDA87F9632F}"/>
              </a:ext>
            </a:extLst>
          </p:cNvPr>
          <p:cNvSpPr/>
          <p:nvPr/>
        </p:nvSpPr>
        <p:spPr>
          <a:xfrm>
            <a:off x="9600755" y="1094647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C155226-C04F-EE56-DDE7-60B7A71ED690}"/>
              </a:ext>
            </a:extLst>
          </p:cNvPr>
          <p:cNvSpPr txBox="1">
            <a:spLocks/>
          </p:cNvSpPr>
          <p:nvPr/>
        </p:nvSpPr>
        <p:spPr>
          <a:xfrm>
            <a:off x="2076315" y="4085272"/>
            <a:ext cx="9104631" cy="2269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Segoe UI"/>
                <a:cs typeface="Segoe UI"/>
              </a:rPr>
              <a:t>We created</a:t>
            </a:r>
            <a:endParaRPr lang="en-US" dirty="0"/>
          </a:p>
          <a:p>
            <a:pPr marL="342900" indent="-342900" algn="l"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An AI interface which the user can 'talk' to, stating their symptoms. It will ask the user a serious of questions to determine their personal </a:t>
            </a:r>
            <a:r>
              <a:rPr lang="en-US" sz="2000">
                <a:latin typeface="Segoe UI"/>
                <a:cs typeface="Segoe UI"/>
              </a:rPr>
              <a:t>circumstances</a:t>
            </a:r>
            <a:r>
              <a:rPr lang="en-US" sz="2000" dirty="0">
                <a:latin typeface="Segoe UI"/>
                <a:cs typeface="Segoe UI"/>
              </a:rPr>
              <a:t> to help determine the most suitable medication.</a:t>
            </a:r>
            <a:endParaRPr lang="en-US" dirty="0"/>
          </a:p>
          <a:p>
            <a:pPr algn="l">
              <a:lnSpc>
                <a:spcPct val="100000"/>
              </a:lnSpc>
            </a:pPr>
            <a:endParaRPr lang="en-US" sz="2000">
              <a:latin typeface="Segoe UI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5F517-49DB-7478-9332-70FE51C19A18}"/>
              </a:ext>
            </a:extLst>
          </p:cNvPr>
          <p:cNvSpPr txBox="1"/>
          <p:nvPr/>
        </p:nvSpPr>
        <p:spPr>
          <a:xfrm>
            <a:off x="635819" y="352762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egoe UI Light"/>
                <a:cs typeface="Segoe UI Light"/>
              </a:rPr>
              <a:t>&lt;Insert team name here&gt;</a:t>
            </a:r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F00D8741-EF97-265D-58A1-B336BADF537B}"/>
              </a:ext>
            </a:extLst>
          </p:cNvPr>
          <p:cNvSpPr/>
          <p:nvPr/>
        </p:nvSpPr>
        <p:spPr>
          <a:xfrm>
            <a:off x="633381" y="2216825"/>
            <a:ext cx="1314854" cy="1121503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Ideate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9A95632-AE86-1706-76D6-8240F955CBCE}"/>
              </a:ext>
            </a:extLst>
          </p:cNvPr>
          <p:cNvSpPr/>
          <p:nvPr/>
        </p:nvSpPr>
        <p:spPr>
          <a:xfrm>
            <a:off x="637435" y="4095513"/>
            <a:ext cx="1306660" cy="1121503"/>
          </a:xfrm>
          <a:prstGeom prst="hexagon">
            <a:avLst/>
          </a:prstGeom>
          <a:solidFill>
            <a:srgbClr val="FA8D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Segoe UI"/>
                <a:ea typeface="Segoe UI Black"/>
                <a:cs typeface="Segoe UI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5328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8C6F0-C1AA-82EE-F566-7439F38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6356350"/>
            <a:ext cx="2743200" cy="365125"/>
          </a:xfrm>
        </p:spPr>
        <p:txBody>
          <a:bodyPr/>
          <a:lstStyle/>
          <a:p>
            <a:fld id="{CED91760-4F28-8044-ACC8-0417FF480C3E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1C854-4947-C049-D459-0416A9396641}"/>
              </a:ext>
            </a:extLst>
          </p:cNvPr>
          <p:cNvSpPr txBox="1"/>
          <p:nvPr/>
        </p:nvSpPr>
        <p:spPr>
          <a:xfrm>
            <a:off x="635819" y="352762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egoe UI Light"/>
                <a:cs typeface="Segoe UI Light"/>
              </a:rPr>
              <a:t>&lt;Insert team name here&gt;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E45ED1-0CEA-A710-3FAF-736B7388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2" y="872739"/>
            <a:ext cx="10082408" cy="817880"/>
          </a:xfrm>
        </p:spPr>
        <p:txBody>
          <a:bodyPr anchor="t">
            <a:noAutofit/>
          </a:bodyPr>
          <a:lstStyle/>
          <a:p>
            <a:pPr algn="l">
              <a:lnSpc>
                <a:spcPct val="75000"/>
              </a:lnSpc>
            </a:pPr>
            <a:r>
              <a:rPr lang="en-US" b="1" spc="-150" dirty="0">
                <a:latin typeface="Segoe UI"/>
                <a:cs typeface="Segoe UI"/>
              </a:rPr>
              <a:t>The demo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A3C9E-9163-F5A2-E43A-1260DB2E2616}"/>
              </a:ext>
            </a:extLst>
          </p:cNvPr>
          <p:cNvSpPr txBox="1"/>
          <p:nvPr/>
        </p:nvSpPr>
        <p:spPr>
          <a:xfrm>
            <a:off x="2580443" y="3429000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egoe UI Light"/>
                <a:cs typeface="Segoe UI Light"/>
              </a:rPr>
              <a:t>&lt;Insert Groovy Image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193</Words>
  <Application>Microsoft Office PowerPoint</Application>
  <PresentationFormat>Widescreen</PresentationFormat>
  <Paragraphs>46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  Feedback</vt:lpstr>
      <vt:lpstr>The problem</vt:lpstr>
      <vt:lpstr>The solution</vt:lpstr>
      <vt:lpstr>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Gregory</dc:creator>
  <cp:lastModifiedBy>Ian French</cp:lastModifiedBy>
  <cp:revision>36</cp:revision>
  <dcterms:created xsi:type="dcterms:W3CDTF">2024-09-02T10:57:35Z</dcterms:created>
  <dcterms:modified xsi:type="dcterms:W3CDTF">2024-09-11T15:05:41Z</dcterms:modified>
</cp:coreProperties>
</file>