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9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93" r:id="rId18"/>
    <p:sldId id="274" r:id="rId19"/>
    <p:sldId id="294" r:id="rId20"/>
    <p:sldId id="275" r:id="rId21"/>
    <p:sldId id="295" r:id="rId22"/>
    <p:sldId id="276" r:id="rId23"/>
    <p:sldId id="296" r:id="rId24"/>
    <p:sldId id="277" r:id="rId25"/>
    <p:sldId id="278" r:id="rId26"/>
    <p:sldId id="279" r:id="rId27"/>
    <p:sldId id="297" r:id="rId28"/>
    <p:sldId id="280" r:id="rId29"/>
    <p:sldId id="281" r:id="rId30"/>
    <p:sldId id="282" r:id="rId31"/>
    <p:sldId id="298" r:id="rId32"/>
    <p:sldId id="283" r:id="rId33"/>
    <p:sldId id="299" r:id="rId34"/>
    <p:sldId id="284" r:id="rId35"/>
    <p:sldId id="301" r:id="rId36"/>
    <p:sldId id="285" r:id="rId37"/>
    <p:sldId id="303" r:id="rId38"/>
    <p:sldId id="286" r:id="rId39"/>
    <p:sldId id="304" r:id="rId40"/>
    <p:sldId id="287" r:id="rId41"/>
    <p:sldId id="305" r:id="rId42"/>
    <p:sldId id="288" r:id="rId43"/>
    <p:sldId id="306" r:id="rId44"/>
    <p:sldId id="289" r:id="rId45"/>
    <p:sldId id="307" r:id="rId46"/>
    <p:sldId id="300" r:id="rId47"/>
  </p:sldIdLst>
  <p:sldSz cx="14257338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26" y="42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345" y="1250993"/>
            <a:ext cx="8760397" cy="3962750"/>
          </a:xfrm>
        </p:spPr>
        <p:txBody>
          <a:bodyPr bIns="0" anchor="b">
            <a:normAutofit/>
          </a:bodyPr>
          <a:lstStyle>
            <a:lvl1pPr algn="l">
              <a:defRPr sz="8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345" y="5506065"/>
            <a:ext cx="8760397" cy="152436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95" b="0" cap="all" baseline="0">
                <a:solidFill>
                  <a:schemeClr val="tx1"/>
                </a:solidFill>
              </a:defRPr>
            </a:lvl1pPr>
            <a:lvl2pPr marL="534650" indent="0" algn="ctr">
              <a:buNone/>
              <a:defRPr sz="2339"/>
            </a:lvl2pPr>
            <a:lvl3pPr marL="1069299" indent="0" algn="ctr">
              <a:buNone/>
              <a:defRPr sz="2105"/>
            </a:lvl3pPr>
            <a:lvl4pPr marL="1603949" indent="0" algn="ctr">
              <a:buNone/>
              <a:defRPr sz="1871"/>
            </a:lvl4pPr>
            <a:lvl5pPr marL="2138599" indent="0" algn="ctr">
              <a:buNone/>
              <a:defRPr sz="1871"/>
            </a:lvl5pPr>
            <a:lvl6pPr marL="2673248" indent="0" algn="ctr">
              <a:buNone/>
              <a:defRPr sz="1871"/>
            </a:lvl6pPr>
            <a:lvl7pPr marL="3207898" indent="0" algn="ctr">
              <a:buNone/>
              <a:defRPr sz="1871"/>
            </a:lvl7pPr>
            <a:lvl8pPr marL="3742548" indent="0" algn="ctr">
              <a:buNone/>
              <a:defRPr sz="1871"/>
            </a:lvl8pPr>
            <a:lvl9pPr marL="4277197" indent="0" algn="ctr">
              <a:buNone/>
              <a:defRPr sz="18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344" y="513477"/>
            <a:ext cx="4812151" cy="482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6992" y="1245806"/>
            <a:ext cx="1250487" cy="785209"/>
          </a:xfrm>
        </p:spPr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36345" y="5501912"/>
            <a:ext cx="876039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9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250694" y="2880089"/>
            <a:ext cx="102460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91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6600" y="1245808"/>
            <a:ext cx="1719841" cy="72659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694" y="1245808"/>
            <a:ext cx="8265475" cy="7265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786599" y="1245808"/>
            <a:ext cx="0" cy="726597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250694" y="2880089"/>
            <a:ext cx="102460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7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693" y="2738262"/>
            <a:ext cx="8758038" cy="2943804"/>
          </a:xfrm>
        </p:spPr>
        <p:txBody>
          <a:bodyPr anchor="b">
            <a:normAutofit/>
          </a:bodyPr>
          <a:lstStyle>
            <a:lvl1pPr algn="l"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695" y="5934847"/>
            <a:ext cx="8758038" cy="1579419"/>
          </a:xfrm>
        </p:spPr>
        <p:txBody>
          <a:bodyPr tIns="91440">
            <a:normAutofit/>
          </a:bodyPr>
          <a:lstStyle>
            <a:lvl1pPr marL="0" indent="0" algn="l">
              <a:buNone/>
              <a:defRPr sz="2807">
                <a:solidFill>
                  <a:schemeClr val="tx1"/>
                </a:solidFill>
              </a:defRPr>
            </a:lvl1pPr>
            <a:lvl2pPr marL="534650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50693" y="5932958"/>
            <a:ext cx="87580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694" y="1255033"/>
            <a:ext cx="10246047" cy="1651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692" y="3140248"/>
            <a:ext cx="4873863" cy="5360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3220" y="3140249"/>
            <a:ext cx="4873521" cy="536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250694" y="2880089"/>
            <a:ext cx="102460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250694" y="2880089"/>
            <a:ext cx="102460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693" y="1253901"/>
            <a:ext cx="10246049" cy="1647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693" y="3149003"/>
            <a:ext cx="4873699" cy="12504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30" b="0" cap="all" baseline="0">
                <a:solidFill>
                  <a:schemeClr val="accent1"/>
                </a:solidFill>
              </a:defRPr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0693" y="4403770"/>
            <a:ext cx="4873699" cy="4123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3220" y="3154389"/>
            <a:ext cx="4873521" cy="125089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30" b="0" cap="all" baseline="0">
                <a:solidFill>
                  <a:schemeClr val="accent1"/>
                </a:solidFill>
              </a:defRPr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3220" y="4399437"/>
            <a:ext cx="4873521" cy="411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19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250694" y="2880089"/>
            <a:ext cx="102460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6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1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756" y="1245807"/>
            <a:ext cx="3782545" cy="3503838"/>
          </a:xfrm>
        </p:spPr>
        <p:txBody>
          <a:bodyPr anchor="b">
            <a:normAutofit/>
          </a:bodyPr>
          <a:lstStyle>
            <a:lvl1pPr algn="l"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840" y="1245807"/>
            <a:ext cx="5968901" cy="726431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757" y="4998194"/>
            <a:ext cx="3784757" cy="3505497"/>
          </a:xfrm>
        </p:spPr>
        <p:txBody>
          <a:bodyPr>
            <a:normAutofit/>
          </a:bodyPr>
          <a:lstStyle>
            <a:lvl1pPr marL="0" indent="0" algn="l">
              <a:buNone/>
              <a:defRPr sz="2495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7976" y="4998192"/>
            <a:ext cx="37783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790552" y="751831"/>
            <a:ext cx="5474960" cy="8028783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719" y="1761204"/>
            <a:ext cx="5059507" cy="2854355"/>
          </a:xfrm>
        </p:spPr>
        <p:txBody>
          <a:bodyPr anchor="b"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94096" y="1750336"/>
            <a:ext cx="3484812" cy="602860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742"/>
            </a:lvl1pPr>
            <a:lvl2pPr marL="534650" indent="0">
              <a:buNone/>
              <a:defRPr sz="3274"/>
            </a:lvl2pPr>
            <a:lvl3pPr marL="1069299" indent="0">
              <a:buNone/>
              <a:defRPr sz="2807"/>
            </a:lvl3pPr>
            <a:lvl4pPr marL="1603949" indent="0">
              <a:buNone/>
              <a:defRPr sz="2339"/>
            </a:lvl4pPr>
            <a:lvl5pPr marL="2138599" indent="0">
              <a:buNone/>
              <a:defRPr sz="2339"/>
            </a:lvl5pPr>
            <a:lvl6pPr marL="2673248" indent="0">
              <a:buNone/>
              <a:defRPr sz="2339"/>
            </a:lvl6pPr>
            <a:lvl7pPr marL="3207898" indent="0">
              <a:buNone/>
              <a:defRPr sz="2339"/>
            </a:lvl7pPr>
            <a:lvl8pPr marL="3742548" indent="0">
              <a:buNone/>
              <a:defRPr sz="2339"/>
            </a:lvl8pPr>
            <a:lvl9pPr marL="4277197" indent="0">
              <a:buNone/>
              <a:defRPr sz="2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0695" y="4905417"/>
            <a:ext cx="5052259" cy="3124353"/>
          </a:xfrm>
        </p:spPr>
        <p:txBody>
          <a:bodyPr>
            <a:normAutofit/>
          </a:bodyPr>
          <a:lstStyle>
            <a:lvl1pPr marL="0" indent="0" algn="l">
              <a:buNone/>
              <a:defRPr sz="2807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40049" y="8528926"/>
            <a:ext cx="5071178" cy="49915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1400" y="496845"/>
            <a:ext cx="5069826" cy="50041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47247" y="4901695"/>
            <a:ext cx="505495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3052"/>
            <a:ext cx="14257338" cy="63610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9504081"/>
            <a:ext cx="14257340" cy="120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9513239"/>
            <a:ext cx="1425733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694" y="1254456"/>
            <a:ext cx="10246047" cy="1636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694" y="3143051"/>
            <a:ext cx="10246047" cy="538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4097" y="515133"/>
            <a:ext cx="3692644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693" y="513477"/>
            <a:ext cx="6289825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462" y="1245806"/>
            <a:ext cx="1240728" cy="7852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366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N"/>
              <a:t>1</a:t>
            </a:r>
            <a:fld id="{81D60167-4931-47E6-BA6A-407CBD079E47}" type="slidenum">
              <a:rPr smtClean="0"/>
              <a:pPr marL="12700">
                <a:lnSpc>
                  <a:spcPts val="11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69299" rtl="0" eaLnBrk="1" latinLnBrk="0" hangingPunct="1">
        <a:lnSpc>
          <a:spcPct val="90000"/>
        </a:lnSpc>
        <a:spcBef>
          <a:spcPct val="0"/>
        </a:spcBef>
        <a:buNone/>
        <a:defRPr sz="498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56433" indent="-356433" algn="l" defTabSz="1069299" rtl="0" eaLnBrk="1" latinLnBrk="0" hangingPunct="1">
        <a:lnSpc>
          <a:spcPct val="120000"/>
        </a:lnSpc>
        <a:spcBef>
          <a:spcPts val="155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11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69299" indent="-356433" algn="l" defTabSz="1069299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95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82166" indent="-356433" algn="l" defTabSz="1069299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9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95032" indent="-356433" algn="l" defTabSz="1069299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8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07898" indent="-356433" algn="l" defTabSz="1069299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99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949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599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248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898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548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7197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3669" y="3214588"/>
            <a:ext cx="3238500" cy="2971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1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19774-2783-155F-1E83-6FCA42DC47CC}"/>
              </a:ext>
            </a:extLst>
          </p:cNvPr>
          <p:cNvSpPr/>
          <p:nvPr/>
        </p:nvSpPr>
        <p:spPr>
          <a:xfrm>
            <a:off x="423069" y="165100"/>
            <a:ext cx="13411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PROJECT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-DATA ANALYTICS WITH TABLEAU</a:t>
            </a:r>
          </a:p>
          <a:p>
            <a:pPr algn="ctr"/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TITLE-INDIAN FOOD EDA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D66BE-7EB3-46EA-53C1-5F16B134CC8A}"/>
              </a:ext>
            </a:extLst>
          </p:cNvPr>
          <p:cNvSpPr txBox="1"/>
          <p:nvPr/>
        </p:nvSpPr>
        <p:spPr>
          <a:xfrm>
            <a:off x="4080669" y="6676614"/>
            <a:ext cx="666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DEEBIKA S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DEEPIKA S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 ROSHAL B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MOULIKA A K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241300"/>
            <a:ext cx="13487400" cy="1089144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201930" algn="just">
              <a:lnSpc>
                <a:spcPct val="110000"/>
              </a:lnSpc>
              <a:tabLst>
                <a:tab pos="19113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3.</a:t>
            </a:r>
            <a:r>
              <a:rPr sz="2100" spc="-5" dirty="0">
                <a:latin typeface="Times New Roman"/>
                <a:cs typeface="Times New Roman"/>
              </a:rPr>
              <a:t>Ingredient Analysis: Analyzing the most used ingredients, their frequency,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variations across different regions. This can help identify key ingredients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define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414655">
              <a:lnSpc>
                <a:spcPct val="110400"/>
              </a:lnSpc>
              <a:spcBef>
                <a:spcPts val="5"/>
              </a:spcBef>
              <a:tabLst>
                <a:tab pos="19113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4.</a:t>
            </a:r>
            <a:r>
              <a:rPr sz="2100" spc="-5" dirty="0">
                <a:latin typeface="Times New Roman"/>
                <a:cs typeface="Times New Roman"/>
              </a:rPr>
              <a:t>Regional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Variations: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Investigating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diversity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across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states. 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include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analyzing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prevalence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specific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dishes,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spices,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cooking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styles,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specialties.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12700" marR="10795">
              <a:lnSpc>
                <a:spcPct val="110200"/>
              </a:lnSpc>
              <a:tabLst>
                <a:tab pos="19113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5.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Ratings: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Analyzing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ratings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-5" dirty="0">
                <a:latin typeface="Times New Roman"/>
                <a:cs typeface="Times New Roman"/>
              </a:rPr>
              <a:t>cuisines. This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involve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examining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reviews, ratings,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social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media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mentions,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-5" dirty="0">
                <a:latin typeface="Times New Roman"/>
                <a:cs typeface="Times New Roman"/>
              </a:rPr>
              <a:t>any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available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metrics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identify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dishes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Font typeface="Times New Roman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  <a:buAutoNum type="arabicPeriod"/>
              <a:tabLst>
                <a:tab pos="191135" algn="l"/>
              </a:tabLst>
            </a:pPr>
            <a:r>
              <a:rPr sz="2100" spc="-5" dirty="0">
                <a:latin typeface="Times New Roman"/>
                <a:cs typeface="Times New Roman"/>
              </a:rPr>
              <a:t>Nutritional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Analysis: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nutritional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content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such </a:t>
            </a:r>
            <a:r>
              <a:rPr sz="2100" dirty="0">
                <a:latin typeface="Times New Roman"/>
                <a:cs typeface="Times New Roman"/>
              </a:rPr>
              <a:t> as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calories, macronutrients, 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common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contributing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specific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nutritional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values. 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help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health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aspects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dirty="0">
                <a:latin typeface="Times New Roman"/>
                <a:cs typeface="Times New Roman"/>
              </a:rPr>
              <a:t> 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41300">
              <a:tabLst>
                <a:tab pos="697865" algn="l"/>
              </a:tabLst>
            </a:pPr>
            <a:r>
              <a:rPr sz="2100" b="1" dirty="0">
                <a:latin typeface="Times New Roman"/>
                <a:cs typeface="Times New Roman"/>
              </a:rPr>
              <a:t>4.2.	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ON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FUNC</a:t>
            </a:r>
            <a:r>
              <a:rPr sz="2100" b="1" dirty="0">
                <a:latin typeface="Times New Roman"/>
                <a:cs typeface="Times New Roman"/>
              </a:rPr>
              <a:t>TIO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AL</a:t>
            </a:r>
            <a:r>
              <a:rPr sz="2100" b="1" spc="-7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EQ</a:t>
            </a:r>
            <a:r>
              <a:rPr sz="2100" b="1" spc="-10" dirty="0">
                <a:latin typeface="Times New Roman"/>
                <a:cs typeface="Times New Roman"/>
              </a:rPr>
              <a:t>U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M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spc="-15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S</a:t>
            </a:r>
            <a:endParaRPr sz="2100" dirty="0">
              <a:latin typeface="Times New Roman"/>
              <a:cs typeface="Times New Roman"/>
            </a:endParaRP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sz="2100" spc="-5" dirty="0">
                <a:latin typeface="Times New Roman"/>
                <a:cs typeface="Times New Roman"/>
              </a:rPr>
              <a:t>Non-functional requirements </a:t>
            </a:r>
            <a:r>
              <a:rPr sz="2100" dirty="0">
                <a:latin typeface="Times New Roman"/>
                <a:cs typeface="Times New Roman"/>
              </a:rPr>
              <a:t>for </a:t>
            </a:r>
            <a:r>
              <a:rPr sz="2100" spc="-5" dirty="0">
                <a:latin typeface="Times New Roman"/>
                <a:cs typeface="Times New Roman"/>
              </a:rPr>
              <a:t>an Indian </a:t>
            </a:r>
            <a:r>
              <a:rPr sz="2100" dirty="0">
                <a:latin typeface="Times New Roman"/>
                <a:cs typeface="Times New Roman"/>
              </a:rPr>
              <a:t>food </a:t>
            </a:r>
            <a:r>
              <a:rPr sz="2100" spc="-5" dirty="0">
                <a:latin typeface="Times New Roman"/>
                <a:cs typeface="Times New Roman"/>
              </a:rPr>
              <a:t>Exploratory Data Analysis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outline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qualities,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constraints,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performance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expectations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 </a:t>
            </a:r>
            <a:r>
              <a:rPr sz="2100" spc="-5" dirty="0">
                <a:latin typeface="Times New Roman"/>
                <a:cs typeface="Times New Roman"/>
              </a:rPr>
              <a:t>rather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specific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functionalities.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lang="en-US" sz="2100" b="1" spc="-5" dirty="0">
                <a:latin typeface="Times New Roman"/>
                <a:cs typeface="Times New Roman"/>
              </a:rPr>
              <a:t>Performance:</a:t>
            </a: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The EDA system should provide fast and responsive data analysis,  visualization, and query capabilities, even when dealing with large datasets.</a:t>
            </a: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The system should be able to handle concurrent user interactions without  significant performance degradation.</a:t>
            </a: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lang="en-US" sz="2100" b="1" spc="-5" dirty="0">
                <a:latin typeface="Times New Roman"/>
                <a:cs typeface="Times New Roman"/>
              </a:rPr>
              <a:t>Scalability:</a:t>
            </a: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The EDA system should be designed to scale horizontally to  accommodate increasing data volumes and user loads.</a:t>
            </a: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It should be able to support the addition of new data sources and analysis  features.</a:t>
            </a: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endParaRPr lang="en-US" sz="2100" spc="-5" dirty="0">
              <a:latin typeface="Times New Roman"/>
              <a:cs typeface="Times New Roman"/>
            </a:endParaRPr>
          </a:p>
          <a:p>
            <a:pPr marL="12700" marR="229870">
              <a:lnSpc>
                <a:spcPct val="143900"/>
              </a:lnSpc>
              <a:spcBef>
                <a:spcPts val="80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269" y="165100"/>
            <a:ext cx="13335000" cy="5114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tabLst>
                <a:tab pos="191135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el</a:t>
            </a:r>
            <a:r>
              <a:rPr sz="2100" b="1" spc="-10" dirty="0">
                <a:latin typeface="Times New Roman"/>
                <a:cs typeface="Times New Roman"/>
              </a:rPr>
              <a:t>i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15" dirty="0">
                <a:latin typeface="Times New Roman"/>
                <a:cs typeface="Times New Roman"/>
              </a:rPr>
              <a:t>b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l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5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y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114" dirty="0">
                <a:latin typeface="Times New Roman"/>
                <a:cs typeface="Times New Roman"/>
              </a:rPr>
              <a:t>A</a:t>
            </a:r>
            <a:r>
              <a:rPr sz="2100" b="1" spc="-10" dirty="0">
                <a:latin typeface="Times New Roman"/>
                <a:cs typeface="Times New Roman"/>
              </a:rPr>
              <a:t>v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10" dirty="0">
                <a:latin typeface="Times New Roman"/>
                <a:cs typeface="Times New Roman"/>
              </a:rPr>
              <a:t>i</a:t>
            </a:r>
            <a:r>
              <a:rPr sz="2100" b="1" dirty="0">
                <a:latin typeface="Times New Roman"/>
                <a:cs typeface="Times New Roman"/>
              </a:rPr>
              <a:t>l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spc="-5" dirty="0">
                <a:latin typeface="Times New Roman"/>
                <a:cs typeface="Times New Roman"/>
              </a:rPr>
              <a:t>b</a:t>
            </a:r>
            <a:r>
              <a:rPr sz="2100" b="1" spc="-10" dirty="0">
                <a:latin typeface="Times New Roman"/>
                <a:cs typeface="Times New Roman"/>
              </a:rPr>
              <a:t>i</a:t>
            </a:r>
            <a:r>
              <a:rPr sz="2100" b="1" dirty="0">
                <a:latin typeface="Times New Roman"/>
                <a:cs typeface="Times New Roman"/>
              </a:rPr>
              <a:t>li</a:t>
            </a:r>
            <a:r>
              <a:rPr sz="2100" b="1" spc="-15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y:</a:t>
            </a:r>
            <a:endParaRPr sz="2100" dirty="0">
              <a:latin typeface="Times New Roman"/>
              <a:cs typeface="Times New Roman"/>
            </a:endParaRPr>
          </a:p>
          <a:p>
            <a:pPr marL="12700" marR="38100" lvl="1" indent="132080">
              <a:lnSpc>
                <a:spcPct val="143600"/>
              </a:lnSpc>
              <a:spcBef>
                <a:spcPts val="805"/>
              </a:spcBef>
              <a:buChar char="-"/>
              <a:tabLst>
                <a:tab pos="246379" algn="l"/>
              </a:tabLst>
            </a:pPr>
            <a:r>
              <a:rPr sz="2100" spc="-5" dirty="0">
                <a:latin typeface="Times New Roman"/>
                <a:cs typeface="Times New Roman"/>
              </a:rPr>
              <a:t>The EDA </a:t>
            </a:r>
            <a:r>
              <a:rPr sz="2100" dirty="0">
                <a:latin typeface="Times New Roman"/>
                <a:cs typeface="Times New Roman"/>
              </a:rPr>
              <a:t>system </a:t>
            </a:r>
            <a:r>
              <a:rPr sz="2100" spc="-5" dirty="0">
                <a:latin typeface="Times New Roman"/>
                <a:cs typeface="Times New Roman"/>
              </a:rPr>
              <a:t>should be highly available, with minimal downtime </a:t>
            </a:r>
            <a:r>
              <a:rPr sz="2100" dirty="0">
                <a:latin typeface="Times New Roman"/>
                <a:cs typeface="Times New Roman"/>
              </a:rPr>
              <a:t>for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maintenance.</a:t>
            </a:r>
            <a:endParaRPr sz="2100" dirty="0">
              <a:latin typeface="Times New Roman"/>
              <a:cs typeface="Times New Roman"/>
            </a:endParaRPr>
          </a:p>
          <a:p>
            <a:pPr marL="12700" marR="146050" lvl="1" indent="132080">
              <a:lnSpc>
                <a:spcPct val="144300"/>
              </a:lnSpc>
              <a:spcBef>
                <a:spcPts val="795"/>
              </a:spcBef>
              <a:buChar char="-"/>
              <a:tabLst>
                <a:tab pos="248920" algn="l"/>
              </a:tabLst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should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have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mechanisms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place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recover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from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failures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ensure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 </a:t>
            </a:r>
            <a:r>
              <a:rPr sz="2100" spc="-15" dirty="0">
                <a:latin typeface="Times New Roman"/>
                <a:cs typeface="Times New Roman"/>
              </a:rPr>
              <a:t>integrity.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2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  <a:tabLst>
                <a:tab pos="191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Security:</a:t>
            </a:r>
            <a:endParaRPr sz="2100" dirty="0">
              <a:latin typeface="Times New Roman"/>
              <a:cs typeface="Times New Roman"/>
            </a:endParaRPr>
          </a:p>
          <a:p>
            <a:pPr marL="12700" marR="370205" lvl="1" indent="132080">
              <a:lnSpc>
                <a:spcPct val="144300"/>
              </a:lnSpc>
              <a:spcBef>
                <a:spcPts val="790"/>
              </a:spcBef>
              <a:buChar char="-"/>
              <a:tabLst>
                <a:tab pos="248920" algn="l"/>
              </a:tabLst>
            </a:pPr>
            <a:r>
              <a:rPr sz="2100" dirty="0">
                <a:latin typeface="Times New Roman"/>
                <a:cs typeface="Times New Roman"/>
              </a:rPr>
              <a:t>Ensure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security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privacy,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adhering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industry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standards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regulations.</a:t>
            </a:r>
            <a:endParaRPr sz="2100" dirty="0">
              <a:latin typeface="Times New Roman"/>
              <a:cs typeface="Times New Roman"/>
            </a:endParaRPr>
          </a:p>
          <a:p>
            <a:pPr marL="12700" marR="363855" lvl="1" indent="132080">
              <a:lnSpc>
                <a:spcPct val="143800"/>
              </a:lnSpc>
              <a:spcBef>
                <a:spcPts val="800"/>
              </a:spcBef>
              <a:buChar char="-"/>
              <a:tabLst>
                <a:tab pos="248920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access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controls,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authentication,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encryption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protect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sensitive data.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065">
              <a:tabLst>
                <a:tab pos="191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Compatibility:</a:t>
            </a:r>
            <a:endParaRPr sz="2100" dirty="0">
              <a:latin typeface="Times New Roman"/>
              <a:cs typeface="Times New Roman"/>
            </a:endParaRPr>
          </a:p>
          <a:p>
            <a:pPr marL="12700" marR="5080" lvl="1" indent="132080">
              <a:lnSpc>
                <a:spcPct val="143600"/>
              </a:lnSpc>
              <a:spcBef>
                <a:spcPts val="805"/>
              </a:spcBef>
              <a:buChar char="-"/>
              <a:tabLst>
                <a:tab pos="246379" algn="l"/>
              </a:tabLst>
            </a:pPr>
            <a:r>
              <a:rPr sz="2100" spc="-5" dirty="0">
                <a:latin typeface="Times New Roman"/>
                <a:cs typeface="Times New Roman"/>
              </a:rPr>
              <a:t>The EDA </a:t>
            </a:r>
            <a:r>
              <a:rPr sz="2100" dirty="0">
                <a:latin typeface="Times New Roman"/>
                <a:cs typeface="Times New Roman"/>
              </a:rPr>
              <a:t>system </a:t>
            </a:r>
            <a:r>
              <a:rPr sz="2100" spc="-5" dirty="0">
                <a:latin typeface="Times New Roman"/>
                <a:cs typeface="Times New Roman"/>
              </a:rPr>
              <a:t>should be compatible with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wide range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data formats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48285" lvl="1" indent="-104139">
              <a:buChar char="-"/>
              <a:tabLst>
                <a:tab pos="248920" algn="l"/>
              </a:tabLst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should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support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various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web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browsers</a:t>
            </a:r>
            <a:r>
              <a:rPr sz="2100" dirty="0">
                <a:latin typeface="Times New Roman"/>
                <a:cs typeface="Times New Roman"/>
              </a:rPr>
              <a:t> 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devices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ED79-C1F4-DD16-53EB-96C660F103B9}"/>
              </a:ext>
            </a:extLst>
          </p:cNvPr>
          <p:cNvSpPr txBox="1"/>
          <p:nvPr/>
        </p:nvSpPr>
        <p:spPr>
          <a:xfrm>
            <a:off x="423069" y="5279962"/>
            <a:ext cx="13335000" cy="527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spcBef>
                <a:spcPts val="100"/>
              </a:spcBef>
              <a:buSzPct val="92857"/>
              <a:tabLst>
                <a:tab pos="147955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Usability: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AutoNum type="arabicPeriod" startAt="6"/>
            </a:pPr>
            <a:endParaRPr lang="en-US" sz="2100" dirty="0">
              <a:latin typeface="Times New Roman"/>
              <a:cs typeface="Times New Roman"/>
            </a:endParaRPr>
          </a:p>
          <a:p>
            <a:pPr marL="245745" lvl="1" indent="-101600">
              <a:buChar char="-"/>
              <a:tabLst>
                <a:tab pos="24637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system should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have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intuitive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user-friendly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interface.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629285" lvl="1" indent="132080">
              <a:lnSpc>
                <a:spcPct val="143600"/>
              </a:lnSpc>
              <a:spcBef>
                <a:spcPts val="800"/>
              </a:spcBef>
              <a:buChar char="-"/>
              <a:tabLst>
                <a:tab pos="24892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Provide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clear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documentation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training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materials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for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users </a:t>
            </a:r>
            <a:r>
              <a:rPr lang="en-US" sz="2100" dirty="0">
                <a:latin typeface="Times New Roman"/>
                <a:cs typeface="Times New Roman"/>
              </a:rPr>
              <a:t>to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understand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navigate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EDA</a:t>
            </a:r>
            <a:r>
              <a:rPr lang="en-US" sz="2100" spc="-8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platform.</a:t>
            </a:r>
            <a:endParaRPr lang="en-US" sz="2100" dirty="0"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  <a:buSzPct val="92857"/>
              <a:tabLst>
                <a:tab pos="19113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  <a:buSzPct val="92857"/>
              <a:tabLst>
                <a:tab pos="191135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Data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Integrity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and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Quality: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575310" lvl="1" indent="132080">
              <a:lnSpc>
                <a:spcPct val="143800"/>
              </a:lnSpc>
              <a:spcBef>
                <a:spcPts val="800"/>
              </a:spcBef>
              <a:buChar char="-"/>
              <a:tabLst>
                <a:tab pos="248920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Ensure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that data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stored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processed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by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system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accurate,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complete,</a:t>
            </a:r>
            <a:r>
              <a:rPr lang="en-US" sz="2100" spc="-10" dirty="0">
                <a:latin typeface="Times New Roman"/>
                <a:cs typeface="Times New Roman"/>
              </a:rPr>
              <a:t> 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up-to-date.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102235" lvl="1" indent="132080">
              <a:lnSpc>
                <a:spcPct val="143600"/>
              </a:lnSpc>
              <a:spcBef>
                <a:spcPts val="800"/>
              </a:spcBef>
              <a:buChar char="-"/>
              <a:tabLst>
                <a:tab pos="24892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Implement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validation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error-handling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mechanisms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maintain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 </a:t>
            </a:r>
            <a:r>
              <a:rPr lang="en-US" sz="2100" spc="-15" dirty="0">
                <a:latin typeface="Times New Roman"/>
                <a:cs typeface="Times New Roman"/>
              </a:rPr>
              <a:t>quality.</a:t>
            </a:r>
            <a:endParaRPr lang="en-US" sz="2100" dirty="0"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  <a:buSzPct val="92857"/>
              <a:tabLst>
                <a:tab pos="19113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  <a:buSzPct val="92857"/>
              <a:tabLst>
                <a:tab pos="191135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Data</a:t>
            </a:r>
            <a:r>
              <a:rPr lang="en-US" sz="2100" b="1" spc="-3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Storage: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5080" lvl="1" indent="132080">
              <a:lnSpc>
                <a:spcPct val="143600"/>
              </a:lnSpc>
              <a:spcBef>
                <a:spcPts val="800"/>
              </a:spcBef>
              <a:buChar char="-"/>
              <a:tabLst>
                <a:tab pos="248920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Choose </a:t>
            </a:r>
            <a:r>
              <a:rPr lang="en-US" sz="2100" spc="-10" dirty="0">
                <a:latin typeface="Times New Roman"/>
                <a:cs typeface="Times New Roman"/>
              </a:rPr>
              <a:t>appropriate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storage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solutions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manage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store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large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datasets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latin typeface="Times New Roman"/>
                <a:cs typeface="Times New Roman"/>
              </a:rPr>
              <a:t>efficiently.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48285" lvl="1" indent="-104139">
              <a:spcBef>
                <a:spcPts val="5"/>
              </a:spcBef>
              <a:buChar char="-"/>
              <a:tabLst>
                <a:tab pos="24892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Optimize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storage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performance and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cost-effectiveness.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69" y="88900"/>
            <a:ext cx="13411200" cy="10644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just">
              <a:buSzPct val="92857"/>
              <a:tabLst>
                <a:tab pos="191135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   </a:t>
            </a:r>
            <a:r>
              <a:rPr sz="2100" b="1" spc="-5" dirty="0">
                <a:latin typeface="Times New Roman"/>
                <a:cs typeface="Times New Roman"/>
              </a:rPr>
              <a:t>Compliance:</a:t>
            </a:r>
            <a:endParaRPr sz="2100" dirty="0">
              <a:latin typeface="Times New Roman"/>
              <a:cs typeface="Times New Roman"/>
            </a:endParaRPr>
          </a:p>
          <a:p>
            <a:pPr marL="355600" marR="111125" lvl="1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sz="2100" spc="-5" dirty="0">
                <a:latin typeface="Times New Roman"/>
                <a:cs typeface="Times New Roman"/>
              </a:rPr>
              <a:t>Adhere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legal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regulatory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requirements,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especially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regarding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privacy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security.</a:t>
            </a:r>
            <a:endParaRPr sz="2100" dirty="0">
              <a:latin typeface="Times New Roman"/>
              <a:cs typeface="Times New Roman"/>
            </a:endParaRPr>
          </a:p>
          <a:p>
            <a:pPr marL="355600" marR="201295" lvl="1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248920" algn="l"/>
              </a:tabLst>
            </a:pPr>
            <a:r>
              <a:rPr sz="2100" dirty="0">
                <a:latin typeface="Times New Roman"/>
                <a:cs typeface="Times New Roman"/>
              </a:rPr>
              <a:t>Ensure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collection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 methods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comply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with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ethical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guidelines.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just"/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lang="en-US" sz="2100" b="1" spc="-60" dirty="0">
                <a:latin typeface="Times New Roman"/>
                <a:cs typeface="Times New Roman"/>
              </a:rPr>
              <a:t>   </a:t>
            </a:r>
            <a:r>
              <a:rPr sz="2100" b="1" spc="-5" dirty="0">
                <a:latin typeface="Times New Roman"/>
                <a:cs typeface="Times New Roman"/>
              </a:rPr>
              <a:t>Interoperability:</a:t>
            </a:r>
            <a:endParaRPr lang="en-US" sz="2100" dirty="0">
              <a:latin typeface="Times New Roman"/>
              <a:cs typeface="Times New Roman"/>
            </a:endParaRPr>
          </a:p>
          <a:p>
            <a:pPr marL="355600" marR="208279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29019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The EDA </a:t>
            </a:r>
            <a:r>
              <a:rPr lang="en-US" sz="2100" dirty="0">
                <a:latin typeface="Times New Roman"/>
                <a:cs typeface="Times New Roman"/>
              </a:rPr>
              <a:t>system </a:t>
            </a:r>
            <a:r>
              <a:rPr lang="en-US" sz="2100" spc="-5" dirty="0">
                <a:latin typeface="Times New Roman"/>
                <a:cs typeface="Times New Roman"/>
              </a:rPr>
              <a:t>should be able to integrate with other data analysis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tools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software commonly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used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the</a:t>
            </a:r>
            <a:r>
              <a:rPr lang="en-US" sz="2100" spc="-15" dirty="0">
                <a:latin typeface="Times New Roman"/>
                <a:cs typeface="Times New Roman"/>
              </a:rPr>
              <a:t> industry.</a:t>
            </a:r>
            <a:endParaRPr lang="en-US" sz="2100" dirty="0">
              <a:latin typeface="Times New Roman"/>
              <a:cs typeface="Times New Roman"/>
            </a:endParaRPr>
          </a:p>
          <a:p>
            <a:pPr marL="342900" indent="-342900" algn="just"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531496" indent="-342900" algn="just">
              <a:buFont typeface="Arial" panose="020B0604020202020204" pitchFamily="34" charset="0"/>
              <a:buChar char="•"/>
              <a:tabLst>
                <a:tab pos="293370" algn="l"/>
              </a:tabLst>
            </a:pPr>
            <a:r>
              <a:rPr sz="2100" dirty="0">
                <a:latin typeface="Times New Roman"/>
                <a:cs typeface="Times New Roman"/>
              </a:rPr>
              <a:t>It </a:t>
            </a:r>
            <a:r>
              <a:rPr sz="2100" spc="-5" dirty="0">
                <a:latin typeface="Times New Roman"/>
                <a:cs typeface="Times New Roman"/>
              </a:rPr>
              <a:t>should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support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exchange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protocols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formats.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241300" algn="just">
              <a:spcBef>
                <a:spcPts val="100"/>
              </a:spcBef>
            </a:pPr>
            <a:endParaRPr lang="en-US" sz="2100" spc="-5" dirty="0">
              <a:latin typeface="Times New Roman"/>
              <a:cs typeface="Times New Roman"/>
            </a:endParaRPr>
          </a:p>
          <a:p>
            <a:pPr marL="241300" algn="just">
              <a:spcBef>
                <a:spcPts val="100"/>
              </a:spcBef>
            </a:pPr>
            <a:r>
              <a:rPr lang="en-US" sz="2100" b="1" spc="-10" dirty="0">
                <a:latin typeface="Times New Roman"/>
                <a:cs typeface="Times New Roman"/>
              </a:rPr>
              <a:t>A</a:t>
            </a:r>
            <a:r>
              <a:rPr lang="en-US" sz="2100" b="1" spc="-5" dirty="0">
                <a:latin typeface="Times New Roman"/>
                <a:cs typeface="Times New Roman"/>
              </a:rPr>
              <a:t>ud</a:t>
            </a:r>
            <a:r>
              <a:rPr lang="en-US" sz="2100" b="1" spc="-10" dirty="0">
                <a:latin typeface="Times New Roman"/>
                <a:cs typeface="Times New Roman"/>
              </a:rPr>
              <a:t>i</a:t>
            </a:r>
            <a:r>
              <a:rPr lang="en-US" sz="2100" b="1" dirty="0">
                <a:latin typeface="Times New Roman"/>
                <a:cs typeface="Times New Roman"/>
              </a:rPr>
              <a:t>t</a:t>
            </a:r>
            <a:r>
              <a:rPr lang="en-US" sz="2100" b="1" spc="5" dirty="0">
                <a:latin typeface="Times New Roman"/>
                <a:cs typeface="Times New Roman"/>
              </a:rPr>
              <a:t>a</a:t>
            </a:r>
            <a:r>
              <a:rPr lang="en-US" sz="2100" b="1" spc="-15" dirty="0">
                <a:latin typeface="Times New Roman"/>
                <a:cs typeface="Times New Roman"/>
              </a:rPr>
              <a:t>b</a:t>
            </a:r>
            <a:r>
              <a:rPr lang="en-US" sz="2100" b="1" dirty="0">
                <a:latin typeface="Times New Roman"/>
                <a:cs typeface="Times New Roman"/>
              </a:rPr>
              <a:t>i</a:t>
            </a:r>
            <a:r>
              <a:rPr lang="en-US" sz="2100" b="1" spc="-10" dirty="0">
                <a:latin typeface="Times New Roman"/>
                <a:cs typeface="Times New Roman"/>
              </a:rPr>
              <a:t>l</a:t>
            </a:r>
            <a:r>
              <a:rPr lang="en-US" sz="2100" b="1" dirty="0">
                <a:latin typeface="Times New Roman"/>
                <a:cs typeface="Times New Roman"/>
              </a:rPr>
              <a:t>i</a:t>
            </a:r>
            <a:r>
              <a:rPr lang="en-US" sz="2100" b="1" spc="-15" dirty="0">
                <a:latin typeface="Times New Roman"/>
                <a:cs typeface="Times New Roman"/>
              </a:rPr>
              <a:t>t</a:t>
            </a:r>
            <a:r>
              <a:rPr lang="en-US" sz="2100" b="1" dirty="0">
                <a:latin typeface="Times New Roman"/>
                <a:cs typeface="Times New Roman"/>
              </a:rPr>
              <a:t>y:</a:t>
            </a:r>
            <a:endParaRPr lang="en-US" sz="2100" dirty="0">
              <a:latin typeface="Times New Roman"/>
              <a:cs typeface="Times New Roman"/>
            </a:endParaRPr>
          </a:p>
          <a:p>
            <a:pPr marL="584200" marR="909319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Implement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auditing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capabilities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track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user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activities, data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modifications,</a:t>
            </a:r>
            <a:r>
              <a:rPr lang="en-US" sz="2100" spc="-10" dirty="0">
                <a:latin typeface="Times New Roman"/>
                <a:cs typeface="Times New Roman"/>
              </a:rPr>
              <a:t> 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system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changes.</a:t>
            </a:r>
            <a:endParaRPr lang="en-US" sz="2100" dirty="0">
              <a:latin typeface="Times New Roman"/>
              <a:cs typeface="Times New Roman"/>
            </a:endParaRPr>
          </a:p>
          <a:p>
            <a:pPr marL="584200" marR="909319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Maintain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audit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logs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compliance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troubleshooting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purposes.</a:t>
            </a:r>
            <a:endParaRPr lang="en-US" sz="2100" dirty="0">
              <a:latin typeface="Times New Roman"/>
              <a:cs typeface="Times New Roman"/>
            </a:endParaRPr>
          </a:p>
          <a:p>
            <a:pPr algn="just"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241300" algn="just">
              <a:spcBef>
                <a:spcPts val="5"/>
              </a:spcBef>
            </a:pPr>
            <a:r>
              <a:rPr lang="en-US" sz="2100" b="1" spc="-10" dirty="0">
                <a:latin typeface="Times New Roman"/>
                <a:cs typeface="Times New Roman"/>
              </a:rPr>
              <a:t>Resource</a:t>
            </a:r>
            <a:r>
              <a:rPr lang="en-US" sz="2100" b="1" spc="-1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Efficiency:</a:t>
            </a:r>
            <a:endParaRPr lang="en-US" sz="2100" dirty="0">
              <a:latin typeface="Times New Roman"/>
              <a:cs typeface="Times New Roman"/>
            </a:endParaRPr>
          </a:p>
          <a:p>
            <a:pPr marL="584200" marR="130810" indent="-342900" algn="just">
              <a:lnSpc>
                <a:spcPct val="1438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Optimize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resource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utilization,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including</a:t>
            </a:r>
            <a:r>
              <a:rPr lang="en-US" sz="2100" spc="2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CPU,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latin typeface="Times New Roman"/>
                <a:cs typeface="Times New Roman"/>
              </a:rPr>
              <a:t>memory,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 storage,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reduce</a:t>
            </a:r>
            <a:r>
              <a:rPr lang="en-US" sz="2100" spc="-2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operational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costs.</a:t>
            </a:r>
            <a:endParaRPr lang="en-US" sz="2100" dirty="0">
              <a:latin typeface="Times New Roman"/>
              <a:cs typeface="Times New Roman"/>
            </a:endParaRPr>
          </a:p>
          <a:p>
            <a:pPr marL="584200" marR="130810" indent="-342900" algn="just">
              <a:lnSpc>
                <a:spcPct val="1438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Minimize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unnecessary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resource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consumption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during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processing.</a:t>
            </a:r>
            <a:endParaRPr lang="en-US" sz="2100" dirty="0">
              <a:latin typeface="Times New Roman"/>
              <a:cs typeface="Times New Roman"/>
            </a:endParaRPr>
          </a:p>
          <a:p>
            <a:pPr algn="just"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241300" algn="just"/>
            <a:r>
              <a:rPr lang="en-US" sz="2100" b="1" spc="-5" dirty="0">
                <a:latin typeface="Times New Roman"/>
                <a:cs typeface="Times New Roman"/>
              </a:rPr>
              <a:t>Response</a:t>
            </a:r>
            <a:r>
              <a:rPr lang="en-US" sz="2100" b="1" spc="-50" dirty="0">
                <a:latin typeface="Times New Roman"/>
                <a:cs typeface="Times New Roman"/>
              </a:rPr>
              <a:t> </a:t>
            </a:r>
            <a:r>
              <a:rPr lang="en-US" sz="2100" b="1" spc="-10" dirty="0">
                <a:latin typeface="Times New Roman"/>
                <a:cs typeface="Times New Roman"/>
              </a:rPr>
              <a:t>Time:</a:t>
            </a:r>
            <a:endParaRPr lang="en-US" sz="2100" dirty="0">
              <a:latin typeface="Times New Roman"/>
              <a:cs typeface="Times New Roman"/>
            </a:endParaRPr>
          </a:p>
          <a:p>
            <a:pPr marL="584200" marR="819785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Specify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acceptable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response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time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thresholds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for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queries,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visualizations,</a:t>
            </a:r>
            <a:r>
              <a:rPr lang="en-US" sz="2100" spc="-10" dirty="0">
                <a:latin typeface="Times New Roman"/>
                <a:cs typeface="Times New Roman"/>
              </a:rPr>
              <a:t> 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report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generation.</a:t>
            </a:r>
          </a:p>
          <a:p>
            <a:pPr marL="584200" marR="819785" indent="-342900" algn="just">
              <a:lnSpc>
                <a:spcPct val="1436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Ensure</a:t>
            </a:r>
            <a:r>
              <a:rPr lang="en-US" sz="2100" spc="-2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that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system meets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these </a:t>
            </a:r>
            <a:r>
              <a:rPr lang="en-US" sz="2100" spc="-5" dirty="0">
                <a:latin typeface="Times New Roman"/>
                <a:cs typeface="Times New Roman"/>
              </a:rPr>
              <a:t>response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time expectations.</a:t>
            </a:r>
            <a:endParaRPr lang="en-US" sz="2100" dirty="0">
              <a:latin typeface="Times New Roman"/>
              <a:cs typeface="Times New Roman"/>
            </a:endParaRPr>
          </a:p>
          <a:p>
            <a:pPr marL="241300" algn="just"/>
            <a:endParaRPr lang="en-US" sz="2100" dirty="0">
              <a:latin typeface="Times New Roman"/>
              <a:cs typeface="Times New Roman"/>
            </a:endParaRPr>
          </a:p>
          <a:p>
            <a:pPr marL="241300" algn="just"/>
            <a:r>
              <a:rPr lang="en-US" sz="2100" b="1" spc="-5" dirty="0">
                <a:latin typeface="Times New Roman"/>
                <a:cs typeface="Times New Roman"/>
              </a:rPr>
              <a:t>Disaster</a:t>
            </a:r>
            <a:r>
              <a:rPr lang="en-US" sz="2100" b="1" spc="-5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Recovery:</a:t>
            </a:r>
          </a:p>
          <a:p>
            <a:pPr marL="241300" algn="just"/>
            <a:endParaRPr lang="en-US" sz="2100" b="1" dirty="0">
              <a:latin typeface="Times New Roman"/>
              <a:cs typeface="Times New Roman"/>
            </a:endParaRPr>
          </a:p>
          <a:p>
            <a:pPr marL="584200" indent="-342900" algn="just">
              <a:buFont typeface="Arial" panose="020B0604020202020204" pitchFamily="34" charset="0"/>
              <a:buChar char="•"/>
            </a:pPr>
            <a:r>
              <a:rPr lang="en-US" sz="2100" spc="-5" dirty="0">
                <a:latin typeface="Times New Roman"/>
                <a:cs typeface="Times New Roman"/>
              </a:rPr>
              <a:t>Develop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implement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 </a:t>
            </a:r>
            <a:r>
              <a:rPr lang="en-US" sz="2100" spc="-5" dirty="0">
                <a:latin typeface="Times New Roman"/>
                <a:cs typeface="Times New Roman"/>
              </a:rPr>
              <a:t>disaster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recovery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plan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minimize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loss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downtime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case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-5" dirty="0">
                <a:latin typeface="Times New Roman"/>
                <a:cs typeface="Times New Roman"/>
              </a:rPr>
              <a:t>system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failures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or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disasters.</a:t>
            </a:r>
            <a:endParaRPr lang="en-US" sz="2100" dirty="0">
              <a:latin typeface="Times New Roman"/>
              <a:cs typeface="Times New Roman"/>
            </a:endParaRPr>
          </a:p>
          <a:p>
            <a:pPr marL="188596" algn="just">
              <a:tabLst>
                <a:tab pos="293370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9" y="88900"/>
            <a:ext cx="13411200" cy="4126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500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Documentation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Training:</a:t>
            </a:r>
            <a:endParaRPr lang="en-US" sz="2100" b="1" dirty="0">
              <a:latin typeface="Times New Roman"/>
              <a:cs typeface="Times New Roman"/>
            </a:endParaRPr>
          </a:p>
          <a:p>
            <a:pPr marL="584200" indent="-3429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100" spc="-5" dirty="0">
                <a:latin typeface="Times New Roman"/>
                <a:cs typeface="Times New Roman"/>
              </a:rPr>
              <a:t>Provide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comprehensive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documentation</a:t>
            </a:r>
            <a:r>
              <a:rPr sz="2100" dirty="0">
                <a:latin typeface="Times New Roman"/>
                <a:cs typeface="Times New Roman"/>
              </a:rPr>
              <a:t> for </a:t>
            </a:r>
            <a:r>
              <a:rPr sz="2100" spc="-5" dirty="0">
                <a:latin typeface="Times New Roman"/>
                <a:cs typeface="Times New Roman"/>
              </a:rPr>
              <a:t>system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administrators,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analysts,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end-users.</a:t>
            </a:r>
            <a:endParaRPr lang="en-US" sz="2100" dirty="0">
              <a:latin typeface="Times New Roman"/>
              <a:cs typeface="Times New Roman"/>
            </a:endParaRPr>
          </a:p>
          <a:p>
            <a:pPr marL="584200" indent="-3429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100" spc="-10" dirty="0">
                <a:latin typeface="Times New Roman"/>
                <a:cs typeface="Times New Roman"/>
              </a:rPr>
              <a:t>Offer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training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onboarding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resources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make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effective.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90500" indent="-178435">
              <a:buAutoNum type="arabicPeriod" startAt="5"/>
              <a:tabLst>
                <a:tab pos="19113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PROJECT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DESIGN</a:t>
            </a:r>
            <a:endParaRPr sz="2100" dirty="0">
              <a:latin typeface="Times New Roman"/>
              <a:cs typeface="Times New Roman"/>
            </a:endParaRPr>
          </a:p>
          <a:p>
            <a:pPr marL="12700" marR="5080" lvl="1">
              <a:lnSpc>
                <a:spcPct val="143600"/>
              </a:lnSpc>
              <a:spcBef>
                <a:spcPts val="805"/>
              </a:spcBef>
              <a:buAutoNum type="arabicPeriod"/>
              <a:tabLst>
                <a:tab pos="32575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USER </a:t>
            </a:r>
            <a:r>
              <a:rPr sz="2100" b="1" dirty="0">
                <a:latin typeface="Times New Roman"/>
                <a:cs typeface="Times New Roman"/>
              </a:rPr>
              <a:t>FLOW </a:t>
            </a:r>
            <a:r>
              <a:rPr sz="2100" b="1" spc="-10" dirty="0">
                <a:latin typeface="Times New Roman"/>
                <a:cs typeface="Times New Roman"/>
              </a:rPr>
              <a:t>DIAGRAMS </a:t>
            </a:r>
            <a:r>
              <a:rPr sz="2100" b="1" spc="-5" dirty="0">
                <a:latin typeface="Times New Roman"/>
                <a:cs typeface="Times New Roman"/>
              </a:rPr>
              <a:t>AND </a:t>
            </a:r>
            <a:r>
              <a:rPr sz="2100" b="1" dirty="0">
                <a:latin typeface="Times New Roman"/>
                <a:cs typeface="Times New Roman"/>
              </a:rPr>
              <a:t>USER </a:t>
            </a:r>
            <a:r>
              <a:rPr sz="2100" b="1" spc="-5" dirty="0">
                <a:latin typeface="Times New Roman"/>
                <a:cs typeface="Times New Roman"/>
              </a:rPr>
              <a:t>STORIES: </a:t>
            </a:r>
            <a:r>
              <a:rPr sz="2100" spc="-5" dirty="0">
                <a:latin typeface="Times New Roman"/>
                <a:cs typeface="Times New Roman"/>
              </a:rPr>
              <a:t>User </a:t>
            </a:r>
            <a:r>
              <a:rPr sz="2100" dirty="0">
                <a:latin typeface="Times New Roman"/>
                <a:cs typeface="Times New Roman"/>
              </a:rPr>
              <a:t>flow </a:t>
            </a:r>
            <a:r>
              <a:rPr sz="2100" spc="-5" dirty="0">
                <a:latin typeface="Times New Roman"/>
                <a:cs typeface="Times New Roman"/>
              </a:rPr>
              <a:t>diagrams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 </a:t>
            </a: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Indian food Exploratory Data Analysis (EDA) </a:t>
            </a:r>
            <a:r>
              <a:rPr sz="2100" dirty="0">
                <a:latin typeface="Times New Roman"/>
                <a:cs typeface="Times New Roman"/>
              </a:rPr>
              <a:t>can </a:t>
            </a:r>
            <a:r>
              <a:rPr sz="2100" spc="-5" dirty="0">
                <a:latin typeface="Times New Roman"/>
                <a:cs typeface="Times New Roman"/>
              </a:rPr>
              <a:t>help visualize </a:t>
            </a:r>
            <a:r>
              <a:rPr sz="2100" dirty="0">
                <a:latin typeface="Times New Roman"/>
                <a:cs typeface="Times New Roman"/>
              </a:rPr>
              <a:t>how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personas interact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with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system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navigate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through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various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stages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exploration.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12700" marR="5080" lvl="1">
              <a:lnSpc>
                <a:spcPct val="143600"/>
              </a:lnSpc>
              <a:spcBef>
                <a:spcPts val="805"/>
              </a:spcBef>
              <a:tabLst>
                <a:tab pos="325755" algn="l"/>
              </a:tabLst>
            </a:pPr>
            <a:endParaRPr sz="2100" dirty="0">
              <a:latin typeface="Times New Roman"/>
              <a:cs typeface="Times New Roman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F476B596-6BFF-448F-221E-19590E2BFC80}"/>
              </a:ext>
            </a:extLst>
          </p:cNvPr>
          <p:cNvGrpSpPr/>
          <p:nvPr/>
        </p:nvGrpSpPr>
        <p:grpSpPr>
          <a:xfrm>
            <a:off x="3471069" y="3746500"/>
            <a:ext cx="6952615" cy="6642099"/>
            <a:chOff x="304800" y="304799"/>
            <a:chExt cx="6952615" cy="1008443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0033BCD3-3749-B581-478B-46CF38E9CFE6}"/>
                </a:ext>
              </a:extLst>
            </p:cNvPr>
            <p:cNvSpPr/>
            <p:nvPr/>
          </p:nvSpPr>
          <p:spPr>
            <a:xfrm>
              <a:off x="304800" y="304799"/>
              <a:ext cx="6952615" cy="10066020"/>
            </a:xfrm>
            <a:custGeom>
              <a:avLst/>
              <a:gdLst/>
              <a:ahLst/>
              <a:cxnLst/>
              <a:rect l="l" t="t" r="r" b="b"/>
              <a:pathLst>
                <a:path w="6952615" h="10066020">
                  <a:moveTo>
                    <a:pt x="6952488" y="0"/>
                  </a:moveTo>
                  <a:lnTo>
                    <a:pt x="6934200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66020"/>
                  </a:lnTo>
                  <a:lnTo>
                    <a:pt x="18288" y="10066020"/>
                  </a:lnTo>
                  <a:lnTo>
                    <a:pt x="18288" y="18288"/>
                  </a:lnTo>
                  <a:lnTo>
                    <a:pt x="6934200" y="18288"/>
                  </a:lnTo>
                  <a:lnTo>
                    <a:pt x="6952488" y="18288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4B05A84B-6950-7C13-E3D5-D35ECC5ED4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437"/>
              <a:ext cx="5946775" cy="9338437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5402537-2200-3C2A-65ED-EDC4841D5C88}"/>
                </a:ext>
              </a:extLst>
            </p:cNvPr>
            <p:cNvSpPr/>
            <p:nvPr/>
          </p:nvSpPr>
          <p:spPr>
            <a:xfrm>
              <a:off x="304800" y="323087"/>
              <a:ext cx="6952615" cy="10066020"/>
            </a:xfrm>
            <a:custGeom>
              <a:avLst/>
              <a:gdLst/>
              <a:ahLst/>
              <a:cxnLst/>
              <a:rect l="l" t="t" r="r" b="b"/>
              <a:pathLst>
                <a:path w="6952615" h="10066020">
                  <a:moveTo>
                    <a:pt x="6952488" y="10047745"/>
                  </a:moveTo>
                  <a:lnTo>
                    <a:pt x="6934200" y="10047745"/>
                  </a:lnTo>
                  <a:lnTo>
                    <a:pt x="18288" y="10047745"/>
                  </a:lnTo>
                  <a:lnTo>
                    <a:pt x="0" y="10047745"/>
                  </a:lnTo>
                  <a:lnTo>
                    <a:pt x="0" y="10066020"/>
                  </a:lnTo>
                  <a:lnTo>
                    <a:pt x="18288" y="10066020"/>
                  </a:lnTo>
                  <a:lnTo>
                    <a:pt x="6934200" y="10066020"/>
                  </a:lnTo>
                  <a:lnTo>
                    <a:pt x="6952488" y="10066020"/>
                  </a:lnTo>
                  <a:lnTo>
                    <a:pt x="6952488" y="10047745"/>
                  </a:lnTo>
                  <a:close/>
                </a:path>
                <a:path w="6952615" h="10066020">
                  <a:moveTo>
                    <a:pt x="6952488" y="0"/>
                  </a:moveTo>
                  <a:lnTo>
                    <a:pt x="6934200" y="0"/>
                  </a:lnTo>
                  <a:lnTo>
                    <a:pt x="6934200" y="10047732"/>
                  </a:lnTo>
                  <a:lnTo>
                    <a:pt x="6952488" y="10047732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304" y="1369267"/>
            <a:ext cx="5622677" cy="810076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55220" y="304800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698" y="974768"/>
            <a:ext cx="5996020" cy="87171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55220" y="304800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165100"/>
            <a:ext cx="13411200" cy="23880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75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 </a:t>
            </a:r>
            <a:r>
              <a:rPr sz="2100" spc="-5" dirty="0">
                <a:latin typeface="Times New Roman"/>
                <a:cs typeface="Times New Roman"/>
              </a:rPr>
              <a:t>story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way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presenting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narrative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format, with </a:t>
            </a:r>
            <a:r>
              <a:rPr sz="2100" dirty="0">
                <a:latin typeface="Times New Roman"/>
                <a:cs typeface="Times New Roman"/>
              </a:rPr>
              <a:t> the </a:t>
            </a:r>
            <a:r>
              <a:rPr sz="2100" spc="-5" dirty="0">
                <a:latin typeface="Times New Roman"/>
                <a:cs typeface="Times New Roman"/>
              </a:rPr>
              <a:t>goal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making the information more engaging and </a:t>
            </a:r>
            <a:r>
              <a:rPr sz="2100" dirty="0">
                <a:latin typeface="Times New Roman"/>
                <a:cs typeface="Times New Roman"/>
              </a:rPr>
              <a:t>easier to </a:t>
            </a:r>
            <a:r>
              <a:rPr sz="2100" spc="-5" dirty="0">
                <a:latin typeface="Times New Roman"/>
                <a:cs typeface="Times New Roman"/>
              </a:rPr>
              <a:t>understand.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story typically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includes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clear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introduction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stage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explains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context for the data,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body that presents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data and analysis </a:t>
            </a:r>
            <a:r>
              <a:rPr sz="2100" dirty="0">
                <a:latin typeface="Times New Roman"/>
                <a:cs typeface="Times New Roman"/>
              </a:rPr>
              <a:t>in a </a:t>
            </a:r>
            <a:r>
              <a:rPr sz="2100" spc="-5" dirty="0">
                <a:latin typeface="Times New Roman"/>
                <a:cs typeface="Times New Roman"/>
              </a:rPr>
              <a:t>logical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systematic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way,</a:t>
            </a:r>
            <a:r>
              <a:rPr sz="2100" spc="-5" dirty="0">
                <a:latin typeface="Times New Roman"/>
                <a:cs typeface="Times New Roman"/>
              </a:rPr>
              <a:t> 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10" dirty="0">
                <a:latin typeface="Times New Roman"/>
                <a:cs typeface="Times New Roman"/>
              </a:rPr>
              <a:t>conclusion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summarizes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key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findings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highlights their implications. Data stories </a:t>
            </a:r>
            <a:r>
              <a:rPr sz="2100" dirty="0">
                <a:latin typeface="Times New Roman"/>
                <a:cs typeface="Times New Roman"/>
              </a:rPr>
              <a:t>can be </a:t>
            </a:r>
            <a:r>
              <a:rPr sz="2100" spc="-5" dirty="0">
                <a:latin typeface="Times New Roman"/>
                <a:cs typeface="Times New Roman"/>
              </a:rPr>
              <a:t>told using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variety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mediums,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such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reports,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presentations,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interactive visualizations,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videos.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369" y="3060700"/>
            <a:ext cx="101346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AF92B0E5-30D1-DD2F-6A4D-8C1DC35469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669" y="1460500"/>
            <a:ext cx="10972800" cy="75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069" y="1003300"/>
            <a:ext cx="12649199" cy="861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704D5609-66D1-E833-FFE6-F4DADDD9A3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669" y="1003300"/>
            <a:ext cx="11734800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9" y="317500"/>
            <a:ext cx="13639799" cy="1003172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69265" indent="-228600">
              <a:spcBef>
                <a:spcPts val="830"/>
              </a:spcBef>
              <a:buAutoNum type="arabicPeriod"/>
              <a:tabLst>
                <a:tab pos="469900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INTRODUCTION</a:t>
            </a:r>
            <a:endParaRPr sz="2100" dirty="0">
              <a:latin typeface="Times New Roman"/>
              <a:cs typeface="Times New Roman"/>
            </a:endParaRPr>
          </a:p>
          <a:p>
            <a:pPr marL="697865" lvl="1" indent="-457200">
              <a:spcBef>
                <a:spcPts val="73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PROJECT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OVERVIEW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55"/>
              </a:spcBef>
              <a:buFont typeface="Times New Roman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12700" marR="12700">
              <a:lnSpc>
                <a:spcPct val="95900"/>
              </a:lnSpc>
            </a:pP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aim of </a:t>
            </a:r>
            <a:r>
              <a:rPr sz="2100" spc="-5" dirty="0">
                <a:latin typeface="Times New Roman"/>
                <a:cs typeface="Times New Roman"/>
              </a:rPr>
              <a:t>this project is to perform Exploratory Data Analysis (EDA) </a:t>
            </a:r>
            <a:r>
              <a:rPr sz="2100" dirty="0">
                <a:latin typeface="Times New Roman"/>
                <a:cs typeface="Times New Roman"/>
              </a:rPr>
              <a:t>on a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related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Exploratory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crucial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step 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helps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dataset, discovering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patterns, and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extracting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this</a:t>
            </a:r>
            <a:r>
              <a:rPr sz="2100" spc="-5" dirty="0">
                <a:latin typeface="Times New Roman"/>
                <a:cs typeface="Times New Roman"/>
              </a:rPr>
              <a:t> project,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will explore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various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aspects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cuisine, such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ingredients, recipes,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regional variations,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popularity.</a:t>
            </a:r>
            <a:endParaRPr sz="2100" dirty="0">
              <a:latin typeface="Times New Roman"/>
              <a:cs typeface="Times New Roman"/>
            </a:endParaRPr>
          </a:p>
          <a:p>
            <a:pPr marL="697865" lvl="1" indent="-457200">
              <a:spcBef>
                <a:spcPts val="730"/>
              </a:spcBef>
              <a:buAutoNum type="arabicPeriod" startAt="2"/>
              <a:tabLst>
                <a:tab pos="697865" algn="l"/>
                <a:tab pos="698500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PURPOSE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22860">
              <a:lnSpc>
                <a:spcPct val="96000"/>
              </a:lnSpc>
              <a:spcBef>
                <a:spcPts val="5"/>
              </a:spcBef>
            </a:pP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aims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different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infer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about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time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taken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 preparing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each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with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help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Exploratory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 </a:t>
            </a:r>
            <a:r>
              <a:rPr sz="2100" dirty="0">
                <a:latin typeface="Times New Roman"/>
                <a:cs typeface="Times New Roman"/>
              </a:rPr>
              <a:t> 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created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based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varieties,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thus pictorially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representing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preparation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process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slow,</a:t>
            </a:r>
            <a:r>
              <a:rPr sz="2100" spc="-5" dirty="0">
                <a:latin typeface="Times New Roman"/>
                <a:cs typeface="Times New Roman"/>
              </a:rPr>
              <a:t> medium, 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fast.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buAutoNum type="arabicPeriod" startAt="2"/>
              <a:tabLst>
                <a:tab pos="469900" algn="l"/>
              </a:tabLst>
            </a:pPr>
            <a:r>
              <a:rPr sz="2100" b="1" spc="-15" dirty="0">
                <a:latin typeface="Times New Roman"/>
                <a:cs typeface="Times New Roman"/>
              </a:rPr>
              <a:t>LITERATURE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Times New Roman"/>
                <a:cs typeface="Times New Roman"/>
              </a:rPr>
              <a:t>SURVEY</a:t>
            </a:r>
            <a:endParaRPr sz="2100" dirty="0">
              <a:latin typeface="Times New Roman"/>
              <a:cs typeface="Times New Roman"/>
            </a:endParaRPr>
          </a:p>
          <a:p>
            <a:pPr marL="697865" lvl="1" indent="-457200">
              <a:spcBef>
                <a:spcPts val="73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EXISTING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PROBLEM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12700" marR="25400">
              <a:lnSpc>
                <a:spcPct val="110200"/>
              </a:lnSpc>
            </a:pPr>
            <a:r>
              <a:rPr sz="2100" spc="-5" dirty="0">
                <a:latin typeface="Times New Roman"/>
                <a:cs typeface="Times New Roman"/>
              </a:rPr>
              <a:t>Despite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growing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worldwide, there</a:t>
            </a:r>
            <a:r>
              <a:rPr sz="2100" dirty="0">
                <a:latin typeface="Times New Roman"/>
                <a:cs typeface="Times New Roman"/>
              </a:rPr>
              <a:t> 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lack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comprehensive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data-driven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consumption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both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domestically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internationally.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existing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often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fragmented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outdated,</a:t>
            </a:r>
            <a:r>
              <a:rPr sz="2100" spc="-5" dirty="0">
                <a:latin typeface="Times New Roman"/>
                <a:cs typeface="Times New Roman"/>
              </a:rPr>
              <a:t> making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challenging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restaurants, food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businesses,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culinary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enthusiasts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make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informed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decisions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about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menu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planning, marketing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strategies,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 sourcing.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knowledge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gap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hinders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ability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cater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diverse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tastes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consumers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who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enjoy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food.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Therefore,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problem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conduct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bridge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information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gap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provide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actionable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industry.</a:t>
            </a:r>
            <a:endParaRPr sz="2100" dirty="0">
              <a:latin typeface="Times New Roman"/>
              <a:cs typeface="Times New Roman"/>
            </a:endParaRPr>
          </a:p>
          <a:p>
            <a:pPr marL="12700" marR="3846829" lvl="1" indent="228600">
              <a:lnSpc>
                <a:spcPct val="220000"/>
              </a:lnSpc>
              <a:spcBef>
                <a:spcPts val="15"/>
              </a:spcBef>
              <a:buAutoNum type="arabicPeriod" startAt="2"/>
              <a:tabLst>
                <a:tab pos="697865" algn="l"/>
                <a:tab pos="698500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F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NC</a:t>
            </a:r>
            <a:r>
              <a:rPr sz="2100" b="1" dirty="0">
                <a:latin typeface="Times New Roman"/>
                <a:cs typeface="Times New Roman"/>
              </a:rPr>
              <a:t>ES  </a:t>
            </a:r>
            <a:r>
              <a:rPr sz="2100" b="1" spc="-5" dirty="0">
                <a:latin typeface="Times New Roman"/>
                <a:cs typeface="Times New Roman"/>
              </a:rPr>
              <a:t>INTRODUCTION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0"/>
              </a:spcBef>
            </a:pPr>
            <a:r>
              <a:rPr sz="2100" spc="-5" dirty="0">
                <a:latin typeface="Times New Roman"/>
                <a:cs typeface="Times New Roman"/>
              </a:rPr>
              <a:t>Exploratory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become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essential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tool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understanding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extracting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from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large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datasets.</a:t>
            </a:r>
            <a:r>
              <a:rPr sz="2100" dirty="0">
                <a:latin typeface="Times New Roman"/>
                <a:cs typeface="Times New Roman"/>
              </a:rPr>
              <a:t> 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context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plays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 crucial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role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unraveling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complexities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diverse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rich </a:t>
            </a:r>
            <a:r>
              <a:rPr sz="2100" spc="-5" dirty="0">
                <a:latin typeface="Times New Roman"/>
                <a:cs typeface="Times New Roman"/>
              </a:rPr>
              <a:t> culinary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heritage.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literature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review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existing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research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studies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have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employed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techniques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analyze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datasets, shedding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2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269" y="469900"/>
            <a:ext cx="52578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dirty="0">
                <a:latin typeface="Times New Roman"/>
                <a:cs typeface="Times New Roman"/>
              </a:rPr>
              <a:t>5.2. </a:t>
            </a:r>
            <a:r>
              <a:rPr sz="2100" b="1" spc="-5" dirty="0">
                <a:latin typeface="Times New Roman"/>
                <a:cs typeface="Times New Roman"/>
              </a:rPr>
              <a:t>SOL</a:t>
            </a:r>
            <a:r>
              <a:rPr sz="2100" b="1" spc="-10" dirty="0">
                <a:latin typeface="Times New Roman"/>
                <a:cs typeface="Times New Roman"/>
              </a:rPr>
              <a:t>U</a:t>
            </a:r>
            <a:r>
              <a:rPr sz="2100" b="1" spc="-15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ION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spc="-20" dirty="0">
                <a:latin typeface="Times New Roman"/>
                <a:cs typeface="Times New Roman"/>
              </a:rPr>
              <a:t>R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HITE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-10" dirty="0">
                <a:latin typeface="Times New Roman"/>
                <a:cs typeface="Times New Roman"/>
              </a:rPr>
              <a:t>UR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69" y="1322832"/>
            <a:ext cx="12039599" cy="8519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47770" y="9917379"/>
            <a:ext cx="1689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9269" y="469900"/>
            <a:ext cx="7543800" cy="982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320" indent="-135255">
              <a:spcBef>
                <a:spcPts val="105"/>
              </a:spcBef>
              <a:buSzPct val="92857"/>
              <a:buAutoNum type="arabicPeriod" startAt="6"/>
              <a:tabLst>
                <a:tab pos="14795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PROJECT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PLANNING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SCHEDULING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AutoNum type="arabicPeriod" startAt="6"/>
            </a:pPr>
            <a:endParaRPr sz="2100" dirty="0">
              <a:latin typeface="Times New Roman"/>
              <a:cs typeface="Times New Roman"/>
            </a:endParaRPr>
          </a:p>
          <a:p>
            <a:pPr marL="321310" lvl="1" indent="-309245">
              <a:buAutoNum type="arabicPeriod"/>
              <a:tabLst>
                <a:tab pos="321945" algn="l"/>
              </a:tabLst>
            </a:pPr>
            <a:r>
              <a:rPr sz="2100" b="1" dirty="0">
                <a:latin typeface="Times New Roman"/>
                <a:cs typeface="Times New Roman"/>
              </a:rPr>
              <a:t>TE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H</a:t>
            </a:r>
            <a:r>
              <a:rPr sz="2100" b="1" spc="-2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CA</a:t>
            </a:r>
            <a:r>
              <a:rPr sz="2100" b="1" dirty="0">
                <a:latin typeface="Times New Roman"/>
                <a:cs typeface="Times New Roman"/>
              </a:rPr>
              <a:t>L</a:t>
            </a:r>
            <a:r>
              <a:rPr sz="2100" b="1" spc="-150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A</a:t>
            </a:r>
            <a:r>
              <a:rPr sz="2100" b="1" spc="-10" dirty="0">
                <a:latin typeface="Times New Roman"/>
                <a:cs typeface="Times New Roman"/>
              </a:rPr>
              <a:t>RC</a:t>
            </a:r>
            <a:r>
              <a:rPr sz="2100" b="1" dirty="0">
                <a:latin typeface="Times New Roman"/>
                <a:cs typeface="Times New Roman"/>
              </a:rPr>
              <a:t>HITE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-10" dirty="0">
                <a:latin typeface="Times New Roman"/>
                <a:cs typeface="Times New Roman"/>
              </a:rPr>
              <a:t>UR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890" y="1841500"/>
            <a:ext cx="1238758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9" y="241300"/>
            <a:ext cx="13487400" cy="123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dirty="0">
                <a:latin typeface="Times New Roman"/>
                <a:cs typeface="Times New Roman"/>
              </a:rPr>
              <a:t>6.2.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SPRINT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PLANNING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SCHEDULING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805"/>
              </a:spcBef>
            </a:pPr>
            <a:r>
              <a:rPr sz="2100" spc="-5" dirty="0">
                <a:latin typeface="Times New Roman"/>
                <a:cs typeface="Times New Roman"/>
              </a:rPr>
              <a:t>Sprint planning </a:t>
            </a:r>
            <a:r>
              <a:rPr sz="2100" spc="-10" dirty="0">
                <a:latin typeface="Times New Roman"/>
                <a:cs typeface="Times New Roman"/>
              </a:rPr>
              <a:t>and </a:t>
            </a:r>
            <a:r>
              <a:rPr sz="2100" spc="-5" dirty="0">
                <a:latin typeface="Times New Roman"/>
                <a:cs typeface="Times New Roman"/>
              </a:rPr>
              <a:t>estimation </a:t>
            </a:r>
            <a:r>
              <a:rPr sz="2100" dirty="0">
                <a:latin typeface="Times New Roman"/>
                <a:cs typeface="Times New Roman"/>
              </a:rPr>
              <a:t>for an </a:t>
            </a:r>
            <a:r>
              <a:rPr sz="2100" spc="-5" dirty="0">
                <a:latin typeface="Times New Roman"/>
                <a:cs typeface="Times New Roman"/>
              </a:rPr>
              <a:t>Indian food Exploratory Data Analysis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dirty="0">
                <a:latin typeface="Times New Roman"/>
                <a:cs typeface="Times New Roman"/>
              </a:rPr>
              <a:t> project</a:t>
            </a:r>
            <a:r>
              <a:rPr sz="2100" spc="-5" dirty="0">
                <a:latin typeface="Times New Roman"/>
                <a:cs typeface="Times New Roman"/>
              </a:rPr>
              <a:t> typically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involves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breaking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down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smaller,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time-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bound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iterations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sprints.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spc="-5" dirty="0">
                <a:latin typeface="Times New Roman"/>
                <a:cs typeface="Times New Roman"/>
              </a:rPr>
              <a:t>Project: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-10" dirty="0">
                <a:latin typeface="Times New Roman"/>
                <a:cs typeface="Times New Roman"/>
              </a:rPr>
              <a:t> Food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spc="-30" dirty="0">
                <a:latin typeface="Times New Roman"/>
                <a:cs typeface="Times New Roman"/>
              </a:rPr>
              <a:t>Total</a:t>
            </a:r>
            <a:r>
              <a:rPr sz="2100" b="1" spc="-5" dirty="0">
                <a:latin typeface="Times New Roman"/>
                <a:cs typeface="Times New Roman"/>
              </a:rPr>
              <a:t> Project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Duration: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months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spc="-5" dirty="0">
                <a:latin typeface="Times New Roman"/>
                <a:cs typeface="Times New Roman"/>
              </a:rPr>
              <a:t>Number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of</a:t>
            </a:r>
            <a:r>
              <a:rPr sz="2100" b="1" spc="-5" dirty="0">
                <a:latin typeface="Times New Roman"/>
                <a:cs typeface="Times New Roman"/>
              </a:rPr>
              <a:t> Sprints: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12 </a:t>
            </a:r>
            <a:r>
              <a:rPr sz="2100" spc="-10" dirty="0">
                <a:latin typeface="Times New Roman"/>
                <a:cs typeface="Times New Roman"/>
              </a:rPr>
              <a:t>(2</a:t>
            </a:r>
            <a:r>
              <a:rPr sz="2100" spc="-5" dirty="0">
                <a:latin typeface="Times New Roman"/>
                <a:cs typeface="Times New Roman"/>
              </a:rPr>
              <a:t> weeks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</a:t>
            </a:r>
            <a:r>
              <a:rPr sz="2100" spc="-5" dirty="0">
                <a:latin typeface="Times New Roman"/>
                <a:cs typeface="Times New Roman"/>
              </a:rPr>
              <a:t> sprint)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Initiation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Define project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objectives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scope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(3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06680" indent="-94615">
              <a:buChar char="-"/>
              <a:tabLst>
                <a:tab pos="107314" algn="l"/>
              </a:tabLst>
            </a:pPr>
            <a:r>
              <a:rPr sz="2100" spc="-5" dirty="0">
                <a:latin typeface="Times New Roman"/>
                <a:cs typeface="Times New Roman"/>
              </a:rPr>
              <a:t>Assemble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team</a:t>
            </a:r>
            <a:r>
              <a:rPr sz="2100" dirty="0">
                <a:latin typeface="Times New Roman"/>
                <a:cs typeface="Times New Roman"/>
              </a:rPr>
              <a:t> (4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Identify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gather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initial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(5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Data Preparation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Ingest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integrate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(6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Data cleansing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preprocessing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(7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Establish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storage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indexing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strategies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(5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3: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sz="21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Design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interfaces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dashboards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(9</a:t>
            </a:r>
            <a:r>
              <a:rPr sz="2100" spc="-5" dirty="0">
                <a:latin typeface="Times New Roman"/>
                <a:cs typeface="Times New Roman"/>
              </a:rPr>
              <a:t> 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basic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authentication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authorization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controls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(3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4: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Data</a:t>
            </a:r>
            <a:r>
              <a:rPr sz="21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Foundations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Develop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visualization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components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(8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basic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statistical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features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(6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E9B851-56F4-11E6-46B5-609F327F66A0}"/>
              </a:ext>
            </a:extLst>
          </p:cNvPr>
          <p:cNvSpPr txBox="1"/>
          <p:nvPr/>
        </p:nvSpPr>
        <p:spPr>
          <a:xfrm>
            <a:off x="270669" y="317500"/>
            <a:ext cx="13487400" cy="10757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/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4: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Data</a:t>
            </a:r>
            <a:r>
              <a:rPr lang="en-US" sz="21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Foundations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lang="en-US"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Develop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analysis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visualization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components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(8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days).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Implement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basic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statistical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analysis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features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(6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days).</a:t>
            </a:r>
          </a:p>
          <a:p>
            <a:pPr marL="116205" indent="-104139">
              <a:buChar char="-"/>
              <a:tabLst>
                <a:tab pos="116839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5: 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Security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Compliance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Strengthen data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security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measures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implement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access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controls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(8</a:t>
            </a:r>
            <a:r>
              <a:rPr lang="en-US" sz="2400" spc="-5" dirty="0">
                <a:latin typeface="Times New Roman"/>
                <a:cs typeface="Times New Roman"/>
              </a:rPr>
              <a:t> 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Ensure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compliance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with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privacy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regulations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(6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2700"/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6: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Reporting</a:t>
            </a:r>
            <a:r>
              <a:rPr lang="en-US"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Export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Develop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reporting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features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with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customizable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templates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(8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Implement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export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functionalities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various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formats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(6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2700"/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7: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Recommendation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 </a:t>
            </a:r>
            <a:r>
              <a:rPr lang="en-US"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lang="en-US"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266065">
              <a:lnSpc>
                <a:spcPct val="144300"/>
              </a:lnSpc>
              <a:spcBef>
                <a:spcPts val="790"/>
              </a:spcBef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Develop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recommendation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engine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using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machine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learning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algorithms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(8 </a:t>
            </a:r>
            <a:r>
              <a:rPr lang="en-US" sz="2400" spc="-3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Begin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integration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recommendation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engine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(6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2700"/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8: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Scalability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Performance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lang="en-US"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spcBef>
                <a:spcPts val="5"/>
              </a:spcBef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Optimize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system</a:t>
            </a:r>
            <a:r>
              <a:rPr lang="en-US" sz="2400" dirty="0">
                <a:latin typeface="Times New Roman"/>
                <a:cs typeface="Times New Roman"/>
              </a:rPr>
              <a:t> for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scalability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latin typeface="Times New Roman"/>
                <a:cs typeface="Times New Roman"/>
              </a:rPr>
              <a:t>performance</a:t>
            </a:r>
            <a:r>
              <a:rPr lang="en-US" sz="2400" dirty="0">
                <a:latin typeface="Times New Roman"/>
                <a:cs typeface="Times New Roman"/>
              </a:rPr>
              <a:t> (8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4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Implement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load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balancing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caching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mechanisms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(6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days).</a:t>
            </a:r>
            <a:endParaRPr lang="en-US" sz="2400" dirty="0">
              <a:latin typeface="Times New Roman"/>
              <a:cs typeface="Times New Roman"/>
            </a:endParaRPr>
          </a:p>
          <a:p>
            <a:pPr marL="12066">
              <a:tabLst>
                <a:tab pos="116839" algn="l"/>
              </a:tabLst>
            </a:pPr>
            <a:endParaRPr lang="en-US"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343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269" y="317500"/>
            <a:ext cx="13258800" cy="984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9: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Documentation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1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dirty="0">
                <a:latin typeface="Times New Roman"/>
                <a:cs typeface="Times New Roman"/>
              </a:rPr>
              <a:t>Create </a:t>
            </a:r>
            <a:r>
              <a:rPr sz="2100" spc="-5" dirty="0">
                <a:latin typeface="Times New Roman"/>
                <a:cs typeface="Times New Roman"/>
              </a:rPr>
              <a:t>comprehensive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documentation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administrators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(8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Develop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training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materials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resources </a:t>
            </a:r>
            <a:r>
              <a:rPr sz="2100" dirty="0">
                <a:latin typeface="Times New Roman"/>
                <a:cs typeface="Times New Roman"/>
              </a:rPr>
              <a:t>(6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10: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Monitoring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and</a:t>
            </a:r>
            <a:r>
              <a:rPr sz="21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Analytics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810"/>
              </a:spcBef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up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monitoring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tools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performance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activity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tracking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(9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analytics </a:t>
            </a:r>
            <a:r>
              <a:rPr sz="2100" dirty="0">
                <a:latin typeface="Times New Roman"/>
                <a:cs typeface="Times New Roman"/>
              </a:rPr>
              <a:t>tools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gaining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behavior</a:t>
            </a:r>
            <a:r>
              <a:rPr sz="2100" dirty="0">
                <a:latin typeface="Times New Roman"/>
                <a:cs typeface="Times New Roman"/>
              </a:rPr>
              <a:t> (5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 </a:t>
            </a:r>
            <a:r>
              <a:rPr sz="21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1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cc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pt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nc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Invite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representative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participate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acceptance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testing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(8 </a:t>
            </a:r>
            <a:r>
              <a:rPr sz="2100" spc="-5" dirty="0">
                <a:latin typeface="Times New Roman"/>
                <a:cs typeface="Times New Roman"/>
              </a:rPr>
              <a:t>days).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12066">
              <a:tabLst>
                <a:tab pos="116839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  <a:p>
            <a:pPr marL="116205" indent="-104139">
              <a:spcBef>
                <a:spcPts val="100"/>
              </a:spcBef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Gather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feedback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make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necessary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adjustments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(6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days).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2700"/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12: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Deployment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and 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Launch </a:t>
            </a:r>
            <a:r>
              <a:rPr lang="en-US"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lang="en-US"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Deploy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EDA</a:t>
            </a:r>
            <a:r>
              <a:rPr lang="en-US" sz="2100" spc="-8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system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-5" dirty="0">
                <a:latin typeface="Times New Roman"/>
                <a:cs typeface="Times New Roman"/>
              </a:rPr>
              <a:t> production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environment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(6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days).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Perform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final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checks,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security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assessments,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launch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system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(8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days).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/>
            <a:r>
              <a:rPr lang="en-US" sz="2100" b="1" dirty="0">
                <a:latin typeface="Times New Roman"/>
                <a:cs typeface="Times New Roman"/>
              </a:rPr>
              <a:t>6.3.</a:t>
            </a:r>
            <a:r>
              <a:rPr lang="en-US" sz="2100" b="1" spc="-1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SPRINT</a:t>
            </a:r>
            <a:r>
              <a:rPr lang="en-US" sz="2100" b="1" spc="-40" dirty="0">
                <a:latin typeface="Times New Roman"/>
                <a:cs typeface="Times New Roman"/>
              </a:rPr>
              <a:t> </a:t>
            </a:r>
            <a:r>
              <a:rPr lang="en-US" sz="2100" b="1" spc="-10" dirty="0">
                <a:latin typeface="Times New Roman"/>
                <a:cs typeface="Times New Roman"/>
              </a:rPr>
              <a:t>DELIVERY</a:t>
            </a:r>
            <a:r>
              <a:rPr lang="en-US" sz="2100" b="1" spc="-6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SCHEDULE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  <a:spcBef>
                <a:spcPts val="790"/>
              </a:spcBef>
            </a:pPr>
            <a:r>
              <a:rPr lang="en-US" sz="2100" dirty="0">
                <a:latin typeface="Times New Roman"/>
                <a:cs typeface="Times New Roman"/>
              </a:rPr>
              <a:t>A </a:t>
            </a:r>
            <a:r>
              <a:rPr lang="en-US" sz="2100" spc="-5" dirty="0">
                <a:latin typeface="Times New Roman"/>
                <a:cs typeface="Times New Roman"/>
              </a:rPr>
              <a:t>sprint delivery schedule for </a:t>
            </a:r>
            <a:r>
              <a:rPr lang="en-US" sz="2100" spc="-10" dirty="0">
                <a:latin typeface="Times New Roman"/>
                <a:cs typeface="Times New Roman"/>
              </a:rPr>
              <a:t>an </a:t>
            </a:r>
            <a:r>
              <a:rPr lang="en-US" sz="2100" spc="-5" dirty="0">
                <a:latin typeface="Times New Roman"/>
                <a:cs typeface="Times New Roman"/>
              </a:rPr>
              <a:t>Indian </a:t>
            </a:r>
            <a:r>
              <a:rPr lang="en-US" sz="2100" spc="-10" dirty="0">
                <a:latin typeface="Times New Roman"/>
                <a:cs typeface="Times New Roman"/>
              </a:rPr>
              <a:t>food </a:t>
            </a:r>
            <a:r>
              <a:rPr lang="en-US" sz="2100" spc="-5" dirty="0">
                <a:latin typeface="Times New Roman"/>
                <a:cs typeface="Times New Roman"/>
              </a:rPr>
              <a:t>Exploratory Data Analysis (EDA)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project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outlines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when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specific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features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functionalities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will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be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delivered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stakeholders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at</a:t>
            </a:r>
            <a:r>
              <a:rPr lang="en-US" sz="2100" spc="-5" dirty="0">
                <a:latin typeface="Times New Roman"/>
                <a:cs typeface="Times New Roman"/>
              </a:rPr>
              <a:t> 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each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sprint.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Below </a:t>
            </a:r>
            <a:r>
              <a:rPr lang="en-US" sz="2100" dirty="0">
                <a:latin typeface="Times New Roman"/>
                <a:cs typeface="Times New Roman"/>
              </a:rPr>
              <a:t>is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an</a:t>
            </a:r>
            <a:r>
              <a:rPr lang="en-US" sz="2100" spc="-5" dirty="0">
                <a:latin typeface="Times New Roman"/>
                <a:cs typeface="Times New Roman"/>
              </a:rPr>
              <a:t> example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-2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sprint delivery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schedule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for</a:t>
            </a:r>
            <a:r>
              <a:rPr lang="en-US" sz="2100" dirty="0">
                <a:latin typeface="Times New Roman"/>
                <a:cs typeface="Times New Roman"/>
              </a:rPr>
              <a:t> a</a:t>
            </a:r>
            <a:r>
              <a:rPr lang="en-US" sz="2100" spc="-5" dirty="0">
                <a:latin typeface="Times New Roman"/>
                <a:cs typeface="Times New Roman"/>
              </a:rPr>
              <a:t> 6-month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food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EDA</a:t>
            </a:r>
            <a:r>
              <a:rPr lang="en-US" sz="2100" spc="-8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project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with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12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sprints:</a:t>
            </a:r>
            <a:endParaRPr lang="en-US" sz="2100" dirty="0">
              <a:latin typeface="Times New Roman"/>
              <a:cs typeface="Times New Roman"/>
            </a:endParaRPr>
          </a:p>
          <a:p>
            <a:pPr marL="12066">
              <a:tabLst>
                <a:tab pos="116839" algn="l"/>
              </a:tabLst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9" y="927100"/>
            <a:ext cx="13411200" cy="809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Initiation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1,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14</a:t>
            </a: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Definition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project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objectives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scope.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95580" lvl="1" indent="-94615">
              <a:buChar char="-"/>
              <a:tabLst>
                <a:tab pos="195580" algn="l"/>
              </a:tabLst>
            </a:pPr>
            <a:r>
              <a:rPr sz="2100" spc="-5" dirty="0">
                <a:latin typeface="Times New Roman"/>
                <a:cs typeface="Times New Roman"/>
              </a:rPr>
              <a:t>Assembled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team.</a:t>
            </a:r>
          </a:p>
          <a:p>
            <a:pPr lvl="1">
              <a:spcBef>
                <a:spcPts val="3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Initial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 identified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gathered.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Data Preparation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15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spcBef>
                <a:spcPts val="5"/>
              </a:spcBef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1,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28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ingested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integrated.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Data cleansing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preprocessing.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8" y="393700"/>
            <a:ext cx="13487401" cy="10030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-</a:t>
            </a:r>
            <a:r>
              <a:rPr sz="2100" spc="-5" dirty="0">
                <a:latin typeface="Times New Roman"/>
                <a:cs typeface="Times New Roman"/>
              </a:rPr>
              <a:t> 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storage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indexing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strategies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established.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3: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sz="21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2,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14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Designed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interfaces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dashboards.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dirty="0">
                <a:latin typeface="Times New Roman"/>
                <a:cs typeface="Times New Roman"/>
              </a:rPr>
              <a:t>Basic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authentication 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authorization controls.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4: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Data</a:t>
            </a:r>
            <a:r>
              <a:rPr sz="21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Foundations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spcBef>
                <a:spcPts val="5"/>
              </a:spcBef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15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2,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28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Data analysis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visualization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components.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dirty="0">
                <a:latin typeface="Times New Roman"/>
                <a:cs typeface="Times New Roman"/>
              </a:rPr>
              <a:t>Basic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statistical analysis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features.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5: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Security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Compliance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3,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3,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8F8AF-E703-9167-5712-B1CEB8F2C155}"/>
              </a:ext>
            </a:extLst>
          </p:cNvPr>
          <p:cNvSpPr txBox="1"/>
          <p:nvPr/>
        </p:nvSpPr>
        <p:spPr>
          <a:xfrm>
            <a:off x="308769" y="241300"/>
            <a:ext cx="13639800" cy="980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Delivery: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Strengthened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security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measures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access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controls.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Compliance with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privacy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regulations.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6: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Reporting</a:t>
            </a:r>
            <a:r>
              <a:rPr lang="en-US"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Export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weeks)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Sprint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Start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Date: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Month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3,</a:t>
            </a:r>
            <a:r>
              <a:rPr lang="en-US" sz="2100" spc="-5" dirty="0">
                <a:latin typeface="Times New Roman"/>
                <a:cs typeface="Times New Roman"/>
              </a:rPr>
              <a:t> Day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15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Sprint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End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Date: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Month</a:t>
            </a:r>
            <a:r>
              <a:rPr lang="en-US" sz="2100" dirty="0">
                <a:latin typeface="Times New Roman"/>
                <a:cs typeface="Times New Roman"/>
              </a:rPr>
              <a:t> 3,</a:t>
            </a:r>
            <a:r>
              <a:rPr lang="en-US" sz="2100" spc="-5" dirty="0">
                <a:latin typeface="Times New Roman"/>
                <a:cs typeface="Times New Roman"/>
              </a:rPr>
              <a:t> Day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28</a:t>
            </a:r>
          </a:p>
          <a:p>
            <a:pPr marL="116205" indent="-104139">
              <a:buChar char="-"/>
              <a:tabLst>
                <a:tab pos="116839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spcBef>
                <a:spcPts val="100"/>
              </a:spcBef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Delivery: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Reporting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features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with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customizable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templates.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Data export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functionalities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various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formats.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2700"/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lang="en-US"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7: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Recommendation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 </a:t>
            </a:r>
            <a:r>
              <a:rPr lang="en-US"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lang="en-US"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Sprint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Start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Date: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Month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4,</a:t>
            </a:r>
            <a:r>
              <a:rPr lang="en-US" sz="2100" spc="-5" dirty="0">
                <a:latin typeface="Times New Roman"/>
                <a:cs typeface="Times New Roman"/>
              </a:rPr>
              <a:t> Day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ts val="3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Sprint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End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Date: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Month</a:t>
            </a:r>
            <a:r>
              <a:rPr lang="en-US" sz="2100" dirty="0">
                <a:latin typeface="Times New Roman"/>
                <a:cs typeface="Times New Roman"/>
              </a:rPr>
              <a:t> 4,</a:t>
            </a:r>
            <a:r>
              <a:rPr lang="en-US" sz="2100" spc="-5" dirty="0">
                <a:latin typeface="Times New Roman"/>
                <a:cs typeface="Times New Roman"/>
              </a:rPr>
              <a:t> Day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14</a:t>
            </a:r>
          </a:p>
          <a:p>
            <a:pPr>
              <a:spcBef>
                <a:spcPts val="45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Delivery: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Development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recommendation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engine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using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machine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learning.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04470" lvl="1" indent="-104139">
              <a:spcBef>
                <a:spcPts val="5"/>
              </a:spcBef>
              <a:buChar char="-"/>
              <a:tabLst>
                <a:tab pos="20510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Integration</a:t>
            </a:r>
            <a:r>
              <a:rPr lang="en-US" sz="2100" dirty="0">
                <a:latin typeface="Times New Roman"/>
                <a:cs typeface="Times New Roman"/>
              </a:rPr>
              <a:t> of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 recommendation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engine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begins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191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546100"/>
            <a:ext cx="13639800" cy="7445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8: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Scalability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Performance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(2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4,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15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4,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28</a:t>
            </a: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Optimized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scalability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performance.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load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balancing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caching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mechanisms.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3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9: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Documentation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1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5,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5,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14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spcBef>
                <a:spcPts val="5"/>
              </a:spcBef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Comprehensive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documentation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users</a:t>
            </a:r>
            <a:r>
              <a:rPr sz="2100" dirty="0">
                <a:latin typeface="Times New Roman"/>
                <a:cs typeface="Times New Roman"/>
              </a:rPr>
              <a:t> 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administrators.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Development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training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materials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resources.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669" y="393700"/>
            <a:ext cx="13030200" cy="10677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10: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Monitoring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and</a:t>
            </a:r>
            <a:r>
              <a:rPr sz="21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Analytics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5,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15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5,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28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Monitoring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tools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performance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activity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tracking.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3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analytics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tools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behavior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 </a:t>
            </a:r>
            <a:r>
              <a:rPr sz="21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1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cc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pt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nc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spcBef>
                <a:spcPts val="5"/>
              </a:spcBef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6,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14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User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acceptance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testing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gathered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feedback.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Sprint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12: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Deployment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and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Launch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weeks)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15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Sprint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Date: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Month</a:t>
            </a:r>
            <a:r>
              <a:rPr sz="2100" dirty="0">
                <a:latin typeface="Times New Roman"/>
                <a:cs typeface="Times New Roman"/>
              </a:rPr>
              <a:t> 6,</a:t>
            </a:r>
            <a:r>
              <a:rPr sz="2100" spc="-5" dirty="0">
                <a:latin typeface="Times New Roman"/>
                <a:cs typeface="Times New Roman"/>
              </a:rPr>
              <a:t> Day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28</a:t>
            </a:r>
          </a:p>
          <a:p>
            <a:pPr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16205" indent="-104139">
              <a:buChar char="-"/>
              <a:tabLst>
                <a:tab pos="116839" algn="l"/>
              </a:tabLst>
            </a:pPr>
            <a:r>
              <a:rPr sz="2100" spc="-5" dirty="0">
                <a:latin typeface="Times New Roman"/>
                <a:cs typeface="Times New Roman"/>
              </a:rPr>
              <a:t>Delivery:</a:t>
            </a: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Deployment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production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environment.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04470" lvl="1" indent="-104139">
              <a:buChar char="-"/>
              <a:tabLst>
                <a:tab pos="205104" algn="l"/>
              </a:tabLst>
            </a:pPr>
            <a:r>
              <a:rPr sz="2100" spc="-5" dirty="0">
                <a:latin typeface="Times New Roman"/>
                <a:cs typeface="Times New Roman"/>
              </a:rPr>
              <a:t>Final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checks, security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assessments, 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launch.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9" y="241300"/>
            <a:ext cx="13639800" cy="9862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285">
              <a:lnSpc>
                <a:spcPct val="11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light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ingredients, regional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variations, popularity, 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nutritional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aspects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DIETARY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ASSESSMENT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INDIAN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CUISINE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ANALYSIS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USING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2100" b="1" spc="-5" dirty="0">
                <a:latin typeface="Times New Roman"/>
                <a:cs typeface="Times New Roman"/>
              </a:rPr>
              <a:t>KNN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</a:t>
            </a:r>
            <a:r>
              <a:rPr sz="2100" b="1" spc="1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EDA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by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Pearl Ahuja,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Diksha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Solani,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Amita</a:t>
            </a:r>
            <a:r>
              <a:rPr sz="2100" b="1" spc="1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Goel,</a:t>
            </a:r>
            <a:r>
              <a:rPr sz="2100" b="1" spc="-5" dirty="0">
                <a:latin typeface="Times New Roman"/>
                <a:cs typeface="Times New Roman"/>
              </a:rPr>
              <a:t> Nidhi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Sengar, </a:t>
            </a:r>
            <a:r>
              <a:rPr sz="2100" b="1" spc="-33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Vasudha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Bahl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(2021)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259079">
              <a:lnSpc>
                <a:spcPct val="110300"/>
              </a:lnSpc>
            </a:pPr>
            <a:r>
              <a:rPr sz="2100" b="1" spc="-5" dirty="0">
                <a:latin typeface="Times New Roman"/>
                <a:cs typeface="Times New Roman"/>
              </a:rPr>
              <a:t>Description: </a:t>
            </a:r>
            <a:r>
              <a:rPr sz="2100" dirty="0">
                <a:latin typeface="Times New Roman"/>
                <a:cs typeface="Times New Roman"/>
              </a:rPr>
              <a:t>In </a:t>
            </a:r>
            <a:r>
              <a:rPr sz="2100" spc="-5" dirty="0">
                <a:latin typeface="Times New Roman"/>
                <a:cs typeface="Times New Roman"/>
              </a:rPr>
              <a:t>this </a:t>
            </a:r>
            <a:r>
              <a:rPr sz="2100" dirty="0">
                <a:latin typeface="Times New Roman"/>
                <a:cs typeface="Times New Roman"/>
              </a:rPr>
              <a:t>paper, </a:t>
            </a: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exertion has been made to </a:t>
            </a:r>
            <a:r>
              <a:rPr sz="2100" dirty="0">
                <a:latin typeface="Times New Roman"/>
                <a:cs typeface="Times New Roman"/>
              </a:rPr>
              <a:t>analyse the </a:t>
            </a:r>
            <a:r>
              <a:rPr sz="2100" spc="-5" dirty="0">
                <a:latin typeface="Times New Roman"/>
                <a:cs typeface="Times New Roman"/>
              </a:rPr>
              <a:t>various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food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items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assessment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most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favoured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every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along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recommendation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various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preferable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using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KNN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203835">
              <a:lnSpc>
                <a:spcPct val="110000"/>
              </a:lnSpc>
            </a:pPr>
            <a:r>
              <a:rPr sz="2100" b="1" spc="-10" dirty="0">
                <a:latin typeface="Times New Roman"/>
                <a:cs typeface="Times New Roman"/>
              </a:rPr>
              <a:t>F</a:t>
            </a:r>
            <a:r>
              <a:rPr sz="2100" b="1" dirty="0">
                <a:latin typeface="Times New Roman"/>
                <a:cs typeface="Times New Roman"/>
              </a:rPr>
              <a:t>OOD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NU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ITI</a:t>
            </a:r>
            <a:r>
              <a:rPr sz="2100" b="1" spc="-15" dirty="0">
                <a:latin typeface="Times New Roman"/>
                <a:cs typeface="Times New Roman"/>
              </a:rPr>
              <a:t>O</a:t>
            </a:r>
            <a:r>
              <a:rPr sz="2100" b="1" spc="-10" dirty="0">
                <a:latin typeface="Times New Roman"/>
                <a:cs typeface="Times New Roman"/>
              </a:rPr>
              <a:t>NA</a:t>
            </a:r>
            <a:r>
              <a:rPr sz="2100" b="1" dirty="0">
                <a:latin typeface="Times New Roman"/>
                <a:cs typeface="Times New Roman"/>
              </a:rPr>
              <a:t>L</a:t>
            </a:r>
            <a:r>
              <a:rPr sz="2100" b="1" spc="-15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ANA</a:t>
            </a:r>
            <a:r>
              <a:rPr sz="2100" b="1" spc="-135" dirty="0">
                <a:latin typeface="Times New Roman"/>
                <a:cs typeface="Times New Roman"/>
              </a:rPr>
              <a:t>L</a:t>
            </a:r>
            <a:r>
              <a:rPr sz="2100" b="1" spc="-10" dirty="0">
                <a:latin typeface="Times New Roman"/>
                <a:cs typeface="Times New Roman"/>
              </a:rPr>
              <a:t>Y</a:t>
            </a:r>
            <a:r>
              <a:rPr sz="2100" b="1" spc="-5" dirty="0">
                <a:latin typeface="Times New Roman"/>
                <a:cs typeface="Times New Roman"/>
              </a:rPr>
              <a:t>S</a:t>
            </a:r>
            <a:r>
              <a:rPr sz="2100" b="1" dirty="0">
                <a:latin typeface="Times New Roman"/>
                <a:cs typeface="Times New Roman"/>
              </a:rPr>
              <a:t>IS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AN</a:t>
            </a:r>
            <a:r>
              <a:rPr sz="2100" b="1" dirty="0">
                <a:latin typeface="Times New Roman"/>
                <a:cs typeface="Times New Roman"/>
              </a:rPr>
              <a:t>D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D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b</a:t>
            </a:r>
            <a:r>
              <a:rPr sz="2100" b="1" dirty="0">
                <a:latin typeface="Times New Roman"/>
                <a:cs typeface="Times New Roman"/>
              </a:rPr>
              <a:t>y</a:t>
            </a:r>
            <a:r>
              <a:rPr sz="2100" b="1" spc="-7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dirty="0">
                <a:latin typeface="Times New Roman"/>
                <a:cs typeface="Times New Roman"/>
              </a:rPr>
              <a:t>tis</a:t>
            </a:r>
            <a:r>
              <a:rPr sz="2100" b="1" spc="-15" dirty="0">
                <a:latin typeface="Times New Roman"/>
                <a:cs typeface="Times New Roman"/>
              </a:rPr>
              <a:t>h</a:t>
            </a:r>
            <a:r>
              <a:rPr sz="2100" b="1" spc="-10" dirty="0">
                <a:latin typeface="Times New Roman"/>
                <a:cs typeface="Times New Roman"/>
              </a:rPr>
              <a:t>y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M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5" dirty="0">
                <a:latin typeface="Times New Roman"/>
                <a:cs typeface="Times New Roman"/>
              </a:rPr>
              <a:t>he</a:t>
            </a:r>
            <a:r>
              <a:rPr sz="2100" b="1" dirty="0">
                <a:latin typeface="Times New Roman"/>
                <a:cs typeface="Times New Roman"/>
              </a:rPr>
              <a:t>sh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J</a:t>
            </a:r>
            <a:r>
              <a:rPr sz="2100" b="1" dirty="0">
                <a:latin typeface="Times New Roman"/>
                <a:cs typeface="Times New Roman"/>
              </a:rPr>
              <a:t>ai</a:t>
            </a:r>
            <a:r>
              <a:rPr sz="2100" b="1" spc="-5" dirty="0">
                <a:latin typeface="Times New Roman"/>
                <a:cs typeface="Times New Roman"/>
              </a:rPr>
              <a:t>n,  KrishnaPriya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B,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Seno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Sunil, Helen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Grace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Jikku, Sheethal</a:t>
            </a:r>
            <a:r>
              <a:rPr sz="2100" b="1" spc="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Kj</a:t>
            </a:r>
            <a:r>
              <a:rPr sz="2100" b="1" spc="1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(2022)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 marR="248285">
              <a:lnSpc>
                <a:spcPct val="1104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Description: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 deals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with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usage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Exploratory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dirty="0">
                <a:latin typeface="Times New Roman"/>
                <a:cs typeface="Times New Roman"/>
              </a:rPr>
              <a:t> 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order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carry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out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nutritional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thus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finding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nutrient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composition, </a:t>
            </a:r>
            <a:r>
              <a:rPr sz="2100" spc="-15" dirty="0">
                <a:latin typeface="Times New Roman"/>
                <a:cs typeface="Times New Roman"/>
              </a:rPr>
              <a:t>quality,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contamination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dirty="0">
                <a:latin typeface="Times New Roman"/>
                <a:cs typeface="Times New Roman"/>
              </a:rPr>
              <a:t> a</a:t>
            </a:r>
            <a:r>
              <a:rPr sz="2100" spc="-5" dirty="0">
                <a:latin typeface="Times New Roman"/>
                <a:cs typeface="Times New Roman"/>
              </a:rPr>
              <a:t> food</a:t>
            </a:r>
            <a:r>
              <a:rPr sz="2100" spc="-15" dirty="0">
                <a:latin typeface="Times New Roman"/>
                <a:cs typeface="Times New Roman"/>
              </a:rPr>
              <a:t> variety.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spc="-25" dirty="0">
                <a:latin typeface="Times New Roman"/>
                <a:cs typeface="Times New Roman"/>
              </a:rPr>
              <a:t>ZOMATO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5" dirty="0">
                <a:latin typeface="Times New Roman"/>
                <a:cs typeface="Times New Roman"/>
              </a:rPr>
              <a:t>DATA</a:t>
            </a:r>
            <a:r>
              <a:rPr sz="2100" b="1" spc="-10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WITH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EDA, </a:t>
            </a:r>
            <a:r>
              <a:rPr sz="2100" b="1" spc="-25" dirty="0">
                <a:latin typeface="Times New Roman"/>
                <a:cs typeface="Times New Roman"/>
              </a:rPr>
              <a:t>GEOSPATIAL</a:t>
            </a:r>
            <a:r>
              <a:rPr sz="2100" b="1" spc="-15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 SENTIMENT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sz="2100" b="1" spc="-20" dirty="0">
                <a:latin typeface="Times New Roman"/>
                <a:cs typeface="Times New Roman"/>
              </a:rPr>
              <a:t>ANALYSIS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by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Priyadharshini </a:t>
            </a:r>
            <a:r>
              <a:rPr sz="2100" b="1" dirty="0">
                <a:latin typeface="Times New Roman"/>
                <a:cs typeface="Times New Roman"/>
              </a:rPr>
              <a:t>R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(2021)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46355">
              <a:lnSpc>
                <a:spcPct val="110000"/>
              </a:lnSpc>
            </a:pPr>
            <a:r>
              <a:rPr sz="2100" b="1" spc="-5" dirty="0">
                <a:latin typeface="Times New Roman"/>
                <a:cs typeface="Times New Roman"/>
              </a:rPr>
              <a:t>Description: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objective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find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get some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idea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about 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restaurants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Bangalore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using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techniques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like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EDA, </a:t>
            </a:r>
            <a:r>
              <a:rPr sz="2100" spc="-5" dirty="0">
                <a:latin typeface="Times New Roman"/>
                <a:cs typeface="Times New Roman"/>
              </a:rPr>
              <a:t> Geospatial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Sentiment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EDA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VISUALIZATION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OF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INDIAN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STREET FOOD: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DATA-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sz="2100" b="1" spc="-5" dirty="0">
                <a:latin typeface="Times New Roman"/>
                <a:cs typeface="Times New Roman"/>
              </a:rPr>
              <a:t>DRIVEN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PERSPECTIVE</a:t>
            </a:r>
            <a:r>
              <a:rPr sz="2100" b="1" dirty="0">
                <a:latin typeface="Times New Roman"/>
                <a:cs typeface="Times New Roman"/>
              </a:rPr>
              <a:t> by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Das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r>
              <a:rPr sz="2100" b="1" spc="-5" dirty="0">
                <a:latin typeface="Times New Roman"/>
                <a:cs typeface="Times New Roman"/>
              </a:rPr>
              <a:t> Mohanty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(2022)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20320">
              <a:lnSpc>
                <a:spcPct val="110200"/>
              </a:lnSpc>
            </a:pPr>
            <a:r>
              <a:rPr sz="2100" b="1" spc="-5" dirty="0">
                <a:latin typeface="Times New Roman"/>
                <a:cs typeface="Times New Roman"/>
              </a:rPr>
              <a:t>Description: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study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employs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visualization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techniques 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analyze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street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food. 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authors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variations,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street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across different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cities.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Through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visualizations,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they highlight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street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culture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unique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culinary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offerings, uncovering </a:t>
            </a:r>
            <a:r>
              <a:rPr sz="2100" dirty="0">
                <a:latin typeface="Times New Roman"/>
                <a:cs typeface="Times New Roman"/>
              </a:rPr>
              <a:t>hidden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gems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3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269" y="317500"/>
            <a:ext cx="22098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dirty="0">
                <a:latin typeface="Times New Roman"/>
                <a:cs typeface="Times New Roman"/>
              </a:rPr>
              <a:t>7.</a:t>
            </a:r>
            <a:r>
              <a:rPr sz="2100" b="1" spc="-70" dirty="0">
                <a:latin typeface="Times New Roman"/>
                <a:cs typeface="Times New Roman"/>
              </a:rPr>
              <a:t> </a:t>
            </a:r>
            <a:r>
              <a:rPr sz="2100" b="1" spc="-25" dirty="0">
                <a:latin typeface="Times New Roman"/>
                <a:cs typeface="Times New Roman"/>
              </a:rPr>
              <a:t>RESULT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469" y="1044664"/>
            <a:ext cx="12039600" cy="82644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EC1F3EAE-D8BA-5BDD-1342-363BA67D8E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69" y="469900"/>
            <a:ext cx="11811000" cy="9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7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069" y="962424"/>
            <a:ext cx="12268200" cy="865147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69" y="1079500"/>
            <a:ext cx="121920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9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69" y="850900"/>
            <a:ext cx="11811000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69" y="1079500"/>
            <a:ext cx="117348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35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069" y="914400"/>
            <a:ext cx="11734799" cy="83155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469" y="1308100"/>
            <a:ext cx="117348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6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069" y="914400"/>
            <a:ext cx="12115799" cy="8623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069" y="1308100"/>
            <a:ext cx="11353799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317500"/>
            <a:ext cx="13716000" cy="9535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">
              <a:lnSpc>
                <a:spcPct val="110000"/>
              </a:lnSpc>
              <a:spcBef>
                <a:spcPts val="100"/>
              </a:spcBef>
            </a:pPr>
            <a:r>
              <a:rPr sz="2100" b="1" spc="-5" dirty="0">
                <a:latin typeface="Times New Roman"/>
                <a:cs typeface="Times New Roman"/>
              </a:rPr>
              <a:t>EDA </a:t>
            </a:r>
            <a:r>
              <a:rPr sz="2100" b="1" dirty="0">
                <a:latin typeface="Times New Roman"/>
                <a:cs typeface="Times New Roman"/>
              </a:rPr>
              <a:t>OF </a:t>
            </a:r>
            <a:r>
              <a:rPr sz="2100" b="1" spc="-5" dirty="0">
                <a:latin typeface="Times New Roman"/>
                <a:cs typeface="Times New Roman"/>
              </a:rPr>
              <a:t>POPULAR INDIAN DISHES </a:t>
            </a:r>
            <a:r>
              <a:rPr sz="2100" b="1" dirty="0">
                <a:latin typeface="Times New Roman"/>
                <a:cs typeface="Times New Roman"/>
              </a:rPr>
              <a:t>ON </a:t>
            </a:r>
            <a:r>
              <a:rPr sz="2100" b="1" spc="-5" dirty="0">
                <a:latin typeface="Times New Roman"/>
                <a:cs typeface="Times New Roman"/>
              </a:rPr>
              <a:t>SOCIAL MEDIA </a:t>
            </a:r>
            <a:r>
              <a:rPr sz="2100" b="1" dirty="0">
                <a:latin typeface="Times New Roman"/>
                <a:cs typeface="Times New Roman"/>
              </a:rPr>
              <a:t>by </a:t>
            </a:r>
            <a:r>
              <a:rPr sz="2100" b="1" spc="-5" dirty="0">
                <a:latin typeface="Times New Roman"/>
                <a:cs typeface="Times New Roman"/>
              </a:rPr>
              <a:t>Patel </a:t>
            </a:r>
            <a:r>
              <a:rPr sz="2100" b="1" dirty="0">
                <a:latin typeface="Times New Roman"/>
                <a:cs typeface="Times New Roman"/>
              </a:rPr>
              <a:t>and </a:t>
            </a:r>
            <a:r>
              <a:rPr sz="2100" b="1" spc="-33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Shah</a:t>
            </a:r>
            <a:r>
              <a:rPr sz="2100" b="1" spc="-5" dirty="0">
                <a:latin typeface="Times New Roman"/>
                <a:cs typeface="Times New Roman"/>
              </a:rPr>
              <a:t> (2020)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sz="2100" b="1" spc="-5" dirty="0">
                <a:latin typeface="Times New Roman"/>
                <a:cs typeface="Times New Roman"/>
              </a:rPr>
              <a:t>Description: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study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utilizes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EDA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analyze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 </a:t>
            </a:r>
            <a:r>
              <a:rPr sz="2100" dirty="0">
                <a:latin typeface="Times New Roman"/>
                <a:cs typeface="Times New Roman"/>
              </a:rPr>
              <a:t> on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social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media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platforms.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authors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collect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from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various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social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media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metrics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5" dirty="0">
                <a:latin typeface="Times New Roman"/>
                <a:cs typeface="Times New Roman"/>
              </a:rPr>
              <a:t> user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ratings,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reviews,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mentions.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They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identify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emerging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flavors,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providing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changing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consumers.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41300">
              <a:tabLst>
                <a:tab pos="697865" algn="l"/>
              </a:tabLst>
            </a:pPr>
            <a:r>
              <a:rPr sz="2100" b="1" dirty="0">
                <a:latin typeface="Times New Roman"/>
                <a:cs typeface="Times New Roman"/>
              </a:rPr>
              <a:t>2.3.	PROBLEM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30" dirty="0">
                <a:latin typeface="Times New Roman"/>
                <a:cs typeface="Times New Roman"/>
              </a:rPr>
              <a:t>STATEMENT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DEFINITION</a:t>
            </a:r>
            <a:endParaRPr sz="2100" dirty="0">
              <a:latin typeface="Times New Roman"/>
              <a:cs typeface="Times New Roman"/>
            </a:endParaRPr>
          </a:p>
          <a:p>
            <a:pPr marL="12700" marR="46990">
              <a:lnSpc>
                <a:spcPct val="143700"/>
              </a:lnSpc>
              <a:spcBef>
                <a:spcPts val="805"/>
              </a:spcBef>
            </a:pPr>
            <a:r>
              <a:rPr sz="2100" spc="-5" dirty="0">
                <a:latin typeface="Times New Roman"/>
                <a:cs typeface="Times New Roman"/>
              </a:rPr>
              <a:t>Conduct</a:t>
            </a:r>
            <a:r>
              <a:rPr sz="2100" dirty="0">
                <a:latin typeface="Times New Roman"/>
                <a:cs typeface="Times New Roman"/>
              </a:rPr>
              <a:t> an </a:t>
            </a:r>
            <a:r>
              <a:rPr sz="2100" spc="-5" dirty="0">
                <a:latin typeface="Times New Roman"/>
                <a:cs typeface="Times New Roman"/>
              </a:rPr>
              <a:t>exploratory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(EDA)</a:t>
            </a:r>
            <a:r>
              <a:rPr sz="2100" dirty="0">
                <a:latin typeface="Times New Roman"/>
                <a:cs typeface="Times New Roman"/>
              </a:rPr>
              <a:t> 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gain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consumption,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related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specific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geographic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across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particular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demographic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group.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This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aims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provide</a:t>
            </a:r>
            <a:r>
              <a:rPr sz="2100" dirty="0">
                <a:latin typeface="Times New Roman"/>
                <a:cs typeface="Times New Roman"/>
              </a:rPr>
              <a:t> a </a:t>
            </a:r>
            <a:r>
              <a:rPr sz="2100" spc="-5" dirty="0">
                <a:latin typeface="Times New Roman"/>
                <a:cs typeface="Times New Roman"/>
              </a:rPr>
              <a:t>comprehensive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patterns,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factors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influencing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consumption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ultimately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informing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decisions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related 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restaurant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menus,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marketing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strategies,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culinary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innovation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context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buAutoNum type="arabicPeriod" startAt="3"/>
              <a:tabLst>
                <a:tab pos="469900" algn="l"/>
              </a:tabLst>
            </a:pP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D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5" dirty="0">
                <a:latin typeface="Times New Roman"/>
                <a:cs typeface="Times New Roman"/>
              </a:rPr>
              <a:t>A</a:t>
            </a:r>
            <a:r>
              <a:rPr sz="2100" b="1" spc="-15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ION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AN</a:t>
            </a:r>
            <a:r>
              <a:rPr sz="2100" b="1" dirty="0">
                <a:latin typeface="Times New Roman"/>
                <a:cs typeface="Times New Roman"/>
              </a:rPr>
              <a:t>D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PR</a:t>
            </a:r>
            <a:r>
              <a:rPr sz="2100" b="1" dirty="0">
                <a:latin typeface="Times New Roman"/>
                <a:cs typeface="Times New Roman"/>
              </a:rPr>
              <a:t>O</a:t>
            </a:r>
            <a:r>
              <a:rPr sz="2100" b="1" spc="-10" dirty="0">
                <a:latin typeface="Times New Roman"/>
                <a:cs typeface="Times New Roman"/>
              </a:rPr>
              <a:t>P</a:t>
            </a:r>
            <a:r>
              <a:rPr sz="2100" b="1" dirty="0">
                <a:latin typeface="Times New Roman"/>
                <a:cs typeface="Times New Roman"/>
              </a:rPr>
              <a:t>OSED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SOL</a:t>
            </a:r>
            <a:r>
              <a:rPr sz="2100" b="1" spc="-10" dirty="0">
                <a:latin typeface="Times New Roman"/>
                <a:cs typeface="Times New Roman"/>
              </a:rPr>
              <a:t>U</a:t>
            </a:r>
            <a:r>
              <a:rPr sz="2100" b="1" dirty="0">
                <a:latin typeface="Times New Roman"/>
                <a:cs typeface="Times New Roman"/>
              </a:rPr>
              <a:t>TION</a:t>
            </a:r>
            <a:endParaRPr sz="2100" dirty="0">
              <a:latin typeface="Times New Roman"/>
              <a:cs typeface="Times New Roman"/>
            </a:endParaRPr>
          </a:p>
          <a:p>
            <a:pPr marL="697865" lvl="1" indent="-457200">
              <a:spcBef>
                <a:spcPts val="74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M</a:t>
            </a:r>
            <a:r>
              <a:rPr sz="2100" b="1" spc="-105" dirty="0">
                <a:latin typeface="Times New Roman"/>
                <a:cs typeface="Times New Roman"/>
              </a:rPr>
              <a:t>PA</a:t>
            </a:r>
            <a:r>
              <a:rPr sz="2100" b="1" dirty="0">
                <a:latin typeface="Times New Roman"/>
                <a:cs typeface="Times New Roman"/>
              </a:rPr>
              <a:t>THY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MA</a:t>
            </a:r>
            <a:r>
              <a:rPr sz="2100" b="1" dirty="0">
                <a:latin typeface="Times New Roman"/>
                <a:cs typeface="Times New Roman"/>
              </a:rPr>
              <a:t>P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25" dirty="0">
                <a:latin typeface="Times New Roman"/>
                <a:cs typeface="Times New Roman"/>
              </a:rPr>
              <a:t>C</a:t>
            </a:r>
            <a:r>
              <a:rPr sz="2100" b="1" spc="-10" dirty="0">
                <a:latin typeface="Times New Roman"/>
                <a:cs typeface="Times New Roman"/>
              </a:rPr>
              <a:t>AN</a:t>
            </a:r>
            <a:r>
              <a:rPr sz="2100" b="1" spc="-190" dirty="0">
                <a:latin typeface="Times New Roman"/>
                <a:cs typeface="Times New Roman"/>
              </a:rPr>
              <a:t>V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dirty="0">
                <a:latin typeface="Times New Roman"/>
                <a:cs typeface="Times New Roman"/>
              </a:rPr>
              <a:t>S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DEFINITION:</a:t>
            </a:r>
            <a:endParaRPr sz="2100" dirty="0">
              <a:latin typeface="Times New Roman"/>
              <a:cs typeface="Times New Roman"/>
            </a:endParaRPr>
          </a:p>
          <a:p>
            <a:pPr marL="12700" marR="78105">
              <a:lnSpc>
                <a:spcPct val="143900"/>
              </a:lnSpc>
              <a:spcBef>
                <a:spcPts val="795"/>
              </a:spcBef>
            </a:pPr>
            <a:r>
              <a:rPr sz="2100" spc="-5" dirty="0">
                <a:latin typeface="Times New Roman"/>
                <a:cs typeface="Times New Roman"/>
              </a:rPr>
              <a:t>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empathy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map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canvas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exploratory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dirty="0">
                <a:latin typeface="Times New Roman"/>
                <a:cs typeface="Times New Roman"/>
              </a:rPr>
              <a:t> 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help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you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perspectives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needs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stakeholders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involved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project.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Here</a:t>
            </a:r>
            <a:r>
              <a:rPr sz="2100" dirty="0">
                <a:latin typeface="Times New Roman"/>
                <a:cs typeface="Times New Roman"/>
              </a:rPr>
              <a:t> 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template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</a:t>
            </a:r>
            <a:r>
              <a:rPr sz="2100" spc="-5" dirty="0">
                <a:latin typeface="Times New Roman"/>
                <a:cs typeface="Times New Roman"/>
              </a:rPr>
              <a:t> empathy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map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canvas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tailored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 </a:t>
            </a:r>
            <a:r>
              <a:rPr sz="2100" dirty="0">
                <a:latin typeface="Times New Roman"/>
                <a:cs typeface="Times New Roman"/>
              </a:rPr>
              <a:t> food </a:t>
            </a:r>
            <a:r>
              <a:rPr sz="2100" spc="-10" dirty="0">
                <a:latin typeface="Times New Roman"/>
                <a:cs typeface="Times New Roman"/>
              </a:rPr>
              <a:t>EDA: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spc="-5" dirty="0">
                <a:latin typeface="Times New Roman"/>
                <a:cs typeface="Times New Roman"/>
              </a:rPr>
              <a:t>Stakeholder:</a:t>
            </a:r>
            <a:endParaRPr sz="2100" dirty="0">
              <a:latin typeface="Times New Roman"/>
              <a:cs typeface="Times New Roman"/>
            </a:endParaRPr>
          </a:p>
          <a:p>
            <a:pPr marL="12700" marR="340360">
              <a:lnSpc>
                <a:spcPct val="143600"/>
              </a:lnSpc>
              <a:spcBef>
                <a:spcPts val="805"/>
              </a:spcBef>
            </a:pPr>
            <a:r>
              <a:rPr sz="2100" spc="-5" dirty="0">
                <a:latin typeface="Times New Roman"/>
                <a:cs typeface="Times New Roman"/>
              </a:rPr>
              <a:t>List the primary stakeholders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-5" dirty="0">
                <a:latin typeface="Times New Roman"/>
                <a:cs typeface="Times New Roman"/>
              </a:rPr>
              <a:t>personas involved </a:t>
            </a:r>
            <a:r>
              <a:rPr sz="2100" dirty="0">
                <a:latin typeface="Times New Roman"/>
                <a:cs typeface="Times New Roman"/>
              </a:rPr>
              <a:t>in the </a:t>
            </a:r>
            <a:r>
              <a:rPr sz="2100" spc="-5" dirty="0">
                <a:latin typeface="Times New Roman"/>
                <a:cs typeface="Times New Roman"/>
              </a:rPr>
              <a:t>EDA </a:t>
            </a:r>
            <a:r>
              <a:rPr sz="2100" dirty="0">
                <a:latin typeface="Times New Roman"/>
                <a:cs typeface="Times New Roman"/>
              </a:rPr>
              <a:t>project, </a:t>
            </a:r>
            <a:r>
              <a:rPr sz="2100" spc="-5" dirty="0">
                <a:latin typeface="Times New Roman"/>
                <a:cs typeface="Times New Roman"/>
              </a:rPr>
              <a:t>e.g.,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Restaurant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Owners,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Distributors,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Enthusiasts,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Consumers.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4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869" y="1035050"/>
            <a:ext cx="11506200" cy="8623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669" y="1155700"/>
            <a:ext cx="117348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470" y="914400"/>
            <a:ext cx="11811000" cy="89281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69" y="927100"/>
            <a:ext cx="11887199" cy="9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75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70" y="914400"/>
            <a:ext cx="12039600" cy="8851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469" y="1003300"/>
            <a:ext cx="11811000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0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7EBFEB-9D87-D083-2D9F-866BFEEFE406}"/>
              </a:ext>
            </a:extLst>
          </p:cNvPr>
          <p:cNvSpPr txBox="1"/>
          <p:nvPr/>
        </p:nvSpPr>
        <p:spPr>
          <a:xfrm>
            <a:off x="575469" y="2603500"/>
            <a:ext cx="12877800" cy="5343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indent="-178435">
              <a:spcBef>
                <a:spcPts val="105"/>
              </a:spcBef>
              <a:buAutoNum type="arabicPeriod" startAt="8"/>
              <a:tabLst>
                <a:tab pos="19113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CONCLUSION</a:t>
            </a:r>
            <a:endParaRPr sz="36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AutoNum type="arabicPeriod" startAt="8"/>
            </a:pP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sz="3600" spc="-5" dirty="0">
                <a:latin typeface="Times New Roman"/>
                <a:cs typeface="Times New Roman"/>
              </a:rPr>
              <a:t>The EDA </a:t>
            </a:r>
            <a:r>
              <a:rPr sz="3600" dirty="0">
                <a:latin typeface="Times New Roman"/>
                <a:cs typeface="Times New Roman"/>
              </a:rPr>
              <a:t>on </a:t>
            </a:r>
            <a:r>
              <a:rPr sz="3600" spc="-5" dirty="0">
                <a:latin typeface="Times New Roman"/>
                <a:cs typeface="Times New Roman"/>
              </a:rPr>
              <a:t>Indian food dataset provides valuable insights into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characteristics,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variations,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popularity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Indian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cuisine.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analysis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helps </a:t>
            </a:r>
            <a:r>
              <a:rPr sz="3600" dirty="0">
                <a:latin typeface="Times New Roman"/>
                <a:cs typeface="Times New Roman"/>
              </a:rPr>
              <a:t> in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understanding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diversity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Indian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food,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identifying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key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ingredients,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regional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variations,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popular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dishes.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These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useful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culinary </a:t>
            </a:r>
            <a:r>
              <a:rPr sz="3600" spc="-3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enthusiasts,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food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researchers,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nutritionists,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even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restaurant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owners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looking </a:t>
            </a:r>
            <a:r>
              <a:rPr sz="3600" dirty="0">
                <a:latin typeface="Times New Roman"/>
                <a:cs typeface="Times New Roman"/>
              </a:rPr>
              <a:t> 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understand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Indian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cuisine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better</a:t>
            </a:r>
            <a:r>
              <a:rPr sz="3600" dirty="0">
                <a:latin typeface="Times New Roman"/>
                <a:cs typeface="Times New Roman"/>
              </a:rPr>
              <a:t> or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develop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new recipes.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77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241300"/>
            <a:ext cx="13639800" cy="10397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dirty="0">
                <a:latin typeface="Times New Roman"/>
                <a:cs typeface="Times New Roman"/>
              </a:rPr>
              <a:t>What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They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Say: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40" dirty="0">
                <a:latin typeface="Times New Roman"/>
                <a:cs typeface="Times New Roman"/>
              </a:rPr>
              <a:t>"We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need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emerging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dirty="0">
                <a:latin typeface="Times New Roman"/>
                <a:cs typeface="Times New Roman"/>
              </a:rPr>
              <a:t> trends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cuisine."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"It's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crucial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identify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most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among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consumers."</a:t>
            </a:r>
            <a:endParaRPr sz="2100" dirty="0">
              <a:latin typeface="Times New Roman"/>
              <a:cs typeface="Times New Roman"/>
            </a:endParaRPr>
          </a:p>
          <a:p>
            <a:pPr marL="469265" marR="202565" indent="-228600">
              <a:lnSpc>
                <a:spcPct val="1436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"Access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reliable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variations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help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tailor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our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menus."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40" dirty="0">
                <a:latin typeface="Times New Roman"/>
                <a:cs typeface="Times New Roman"/>
              </a:rPr>
              <a:t>"We</a:t>
            </a:r>
            <a:r>
              <a:rPr sz="2100" spc="-5" dirty="0">
                <a:latin typeface="Times New Roman"/>
                <a:cs typeface="Times New Roman"/>
              </a:rPr>
              <a:t> want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know which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-5" dirty="0">
                <a:latin typeface="Times New Roman"/>
                <a:cs typeface="Times New Roman"/>
              </a:rPr>
              <a:t> gaining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popularity."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Symbol"/>
              <a:buChar char="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dirty="0">
                <a:latin typeface="Times New Roman"/>
                <a:cs typeface="Times New Roman"/>
              </a:rPr>
              <a:t>What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They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Think: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"I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wonder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our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menu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needs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updated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cater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evolving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tastes."</a:t>
            </a:r>
          </a:p>
          <a:p>
            <a:pPr marL="469265" indent="-228600">
              <a:spcBef>
                <a:spcPts val="8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"Are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untapped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opportunities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market?"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"Can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optimize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our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supply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chain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based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data-driven insights?"</a:t>
            </a:r>
            <a:endParaRPr sz="2100" dirty="0">
              <a:latin typeface="Times New Roman"/>
              <a:cs typeface="Times New Roman"/>
            </a:endParaRPr>
          </a:p>
          <a:p>
            <a:pPr marL="469265" marR="198120" indent="-228600">
              <a:lnSpc>
                <a:spcPct val="1436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"What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key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factors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influence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choices 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food?"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Symbol"/>
              <a:buChar char="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dirty="0">
                <a:latin typeface="Times New Roman"/>
                <a:cs typeface="Times New Roman"/>
              </a:rPr>
              <a:t>What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They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Do: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Conduct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market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research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gather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Experiment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menu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items.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Collaborate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 analysts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researchers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insights.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Adjust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marketing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strategies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based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customer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feedback.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Symbol"/>
              <a:buChar char=""/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100" b="1" dirty="0">
                <a:latin typeface="Times New Roman"/>
                <a:cs typeface="Times New Roman"/>
              </a:rPr>
              <a:t>What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They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See: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dirty="0">
                <a:latin typeface="Times New Roman"/>
                <a:cs typeface="Times New Roman"/>
              </a:rPr>
              <a:t>Increased</a:t>
            </a:r>
            <a:r>
              <a:rPr sz="2100" spc="-5" dirty="0">
                <a:latin typeface="Times New Roman"/>
                <a:cs typeface="Times New Roman"/>
              </a:rPr>
              <a:t> competition in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 food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industry.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Changing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demographics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30" dirty="0">
                <a:latin typeface="Times New Roman"/>
                <a:cs typeface="Times New Roman"/>
              </a:rPr>
              <a:t>Varied</a:t>
            </a:r>
            <a:r>
              <a:rPr sz="2100" spc="-5" dirty="0">
                <a:latin typeface="Times New Roman"/>
                <a:cs typeface="Times New Roman"/>
              </a:rPr>
              <a:t> restaurant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food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business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models.</a:t>
            </a: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influence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social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media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online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reviews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choices.</a:t>
            </a:r>
            <a:endParaRPr lang="en-IN" sz="2100" spc="-5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Symbol"/>
              <a:buChar char=""/>
            </a:pPr>
            <a:endParaRPr lang="en-IN"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5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69" y="101313"/>
            <a:ext cx="13106399" cy="296901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sz="2100" b="1" dirty="0">
                <a:latin typeface="Times New Roman"/>
                <a:cs typeface="Times New Roman"/>
              </a:rPr>
              <a:t>What</a:t>
            </a:r>
            <a:r>
              <a:rPr lang="en-US" sz="2100" b="1" spc="-5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They</a:t>
            </a:r>
            <a:r>
              <a:rPr lang="en-US" sz="2100" b="1" spc="-1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Hear: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Feedback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from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customers </a:t>
            </a:r>
            <a:r>
              <a:rPr lang="en-US" sz="2100" dirty="0">
                <a:latin typeface="Times New Roman"/>
                <a:cs typeface="Times New Roman"/>
              </a:rPr>
              <a:t>on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their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dining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experiences.</a:t>
            </a:r>
            <a:endParaRPr lang="en-US" sz="21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Reports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-5" dirty="0">
                <a:latin typeface="Times New Roman"/>
                <a:cs typeface="Times New Roman"/>
              </a:rPr>
              <a:t>food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trends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innovations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in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cuisine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latin typeface="Times New Roman"/>
                <a:cs typeface="Times New Roman"/>
              </a:rPr>
              <a:t>sector.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Insights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from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researchers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regarding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market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dynamics.</a:t>
            </a:r>
            <a:endParaRPr lang="en-US" sz="21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5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spc="-5" dirty="0">
                <a:latin typeface="Times New Roman"/>
                <a:cs typeface="Times New Roman"/>
              </a:rPr>
              <a:t>Success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stories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restaurants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adapting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demands.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4469" y="3599247"/>
            <a:ext cx="61722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100" b="1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THY</a:t>
            </a:r>
            <a:r>
              <a:rPr sz="21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1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OOD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869" y="4584700"/>
            <a:ext cx="7010400" cy="54865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6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269" y="3898900"/>
            <a:ext cx="13487400" cy="551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Ingredient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Popularity:</a:t>
            </a:r>
            <a:endParaRPr sz="2100" dirty="0">
              <a:latin typeface="Times New Roman"/>
              <a:cs typeface="Times New Roman"/>
            </a:endParaRPr>
          </a:p>
          <a:p>
            <a:pPr marL="12700" marR="128270" lvl="1" indent="132080">
              <a:lnSpc>
                <a:spcPct val="144300"/>
              </a:lnSpc>
              <a:spcBef>
                <a:spcPts val="795"/>
              </a:spcBef>
              <a:buChar char="-"/>
              <a:tabLst>
                <a:tab pos="248920" algn="l"/>
              </a:tabLst>
            </a:pPr>
            <a:r>
              <a:rPr sz="2100" spc="-5" dirty="0">
                <a:latin typeface="Times New Roman"/>
                <a:cs typeface="Times New Roman"/>
              </a:rPr>
              <a:t>Investigate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popularity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individual spices,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herbs, 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recipes.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2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48285" lvl="1" indent="-104139">
              <a:spcBef>
                <a:spcPts val="5"/>
              </a:spcBef>
              <a:buChar char="-"/>
              <a:tabLst>
                <a:tab pos="248920" algn="l"/>
              </a:tabLst>
            </a:pPr>
            <a:r>
              <a:rPr sz="2100" spc="-5" dirty="0">
                <a:latin typeface="Times New Roman"/>
                <a:cs typeface="Times New Roman"/>
              </a:rPr>
              <a:t>Identify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usage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over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time.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2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40665" indent="-228600"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Consumer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Preferences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r>
              <a:rPr sz="2100" b="1" spc="-5" dirty="0">
                <a:latin typeface="Times New Roman"/>
                <a:cs typeface="Times New Roman"/>
              </a:rPr>
              <a:t> Demographics: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Symbol"/>
              <a:buChar char=""/>
            </a:pPr>
            <a:endParaRPr sz="2100" dirty="0">
              <a:latin typeface="Times New Roman"/>
              <a:cs typeface="Times New Roman"/>
            </a:endParaRPr>
          </a:p>
          <a:p>
            <a:pPr marL="248285" lvl="1" indent="-104139">
              <a:buChar char="-"/>
              <a:tabLst>
                <a:tab pos="248920" algn="l"/>
              </a:tabLst>
            </a:pPr>
            <a:r>
              <a:rPr sz="2100" spc="-5" dirty="0">
                <a:latin typeface="Times New Roman"/>
                <a:cs typeface="Times New Roman"/>
              </a:rPr>
              <a:t>Understand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consumer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preferences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cuisine.</a:t>
            </a:r>
            <a:endParaRPr sz="2100" dirty="0">
              <a:latin typeface="Times New Roman"/>
              <a:cs typeface="Times New Roman"/>
            </a:endParaRPr>
          </a:p>
          <a:p>
            <a:pPr marL="12700" marR="441325" lvl="1" indent="132080">
              <a:lnSpc>
                <a:spcPct val="144300"/>
              </a:lnSpc>
              <a:spcBef>
                <a:spcPts val="780"/>
              </a:spcBef>
              <a:buChar char="-"/>
              <a:tabLst>
                <a:tab pos="240029" algn="l"/>
              </a:tabLst>
            </a:pPr>
            <a:r>
              <a:rPr sz="2100" spc="-5" dirty="0">
                <a:latin typeface="Times New Roman"/>
                <a:cs typeface="Times New Roman"/>
              </a:rPr>
              <a:t>Analyze </a:t>
            </a:r>
            <a:r>
              <a:rPr sz="2100" dirty="0">
                <a:latin typeface="Times New Roman"/>
                <a:cs typeface="Times New Roman"/>
              </a:rPr>
              <a:t>how </a:t>
            </a:r>
            <a:r>
              <a:rPr sz="2100" spc="-5" dirty="0">
                <a:latin typeface="Times New Roman"/>
                <a:cs typeface="Times New Roman"/>
              </a:rPr>
              <a:t>age, location, and cultural background influence </a:t>
            </a:r>
            <a:r>
              <a:rPr sz="2100" dirty="0">
                <a:latin typeface="Times New Roman"/>
                <a:cs typeface="Times New Roman"/>
              </a:rPr>
              <a:t>food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choices.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25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40665" indent="-228600"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100" b="1" dirty="0">
                <a:latin typeface="Times New Roman"/>
                <a:cs typeface="Times New Roman"/>
              </a:rPr>
              <a:t>Health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and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Dietary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Trends:</a:t>
            </a:r>
            <a:endParaRPr sz="2100" dirty="0">
              <a:latin typeface="Times New Roman"/>
              <a:cs typeface="Times New Roman"/>
            </a:endParaRPr>
          </a:p>
          <a:p>
            <a:pPr marL="12700" marR="568960" lvl="1" indent="132080">
              <a:lnSpc>
                <a:spcPct val="143600"/>
              </a:lnSpc>
              <a:spcBef>
                <a:spcPts val="800"/>
              </a:spcBef>
              <a:buChar char="-"/>
              <a:tabLst>
                <a:tab pos="248920" algn="l"/>
              </a:tabLst>
            </a:pPr>
            <a:r>
              <a:rPr sz="2100" spc="-5" dirty="0">
                <a:latin typeface="Times New Roman"/>
                <a:cs typeface="Times New Roman"/>
              </a:rPr>
              <a:t>Investigate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impact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health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dietary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food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choices.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48285" lvl="1" indent="-104139">
              <a:spcBef>
                <a:spcPts val="5"/>
              </a:spcBef>
              <a:buChar char="-"/>
              <a:tabLst>
                <a:tab pos="248920" algn="l"/>
              </a:tabLst>
            </a:pPr>
            <a:r>
              <a:rPr sz="2100" spc="-5" dirty="0">
                <a:latin typeface="Times New Roman"/>
                <a:cs typeface="Times New Roman"/>
              </a:rPr>
              <a:t>Examine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rise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vegetarian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vegan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options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20"/>
              </a:spcBef>
              <a:buFont typeface="Times New Roman"/>
              <a:buChar char="-"/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7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5CA34F2-5B97-85FD-5E7B-5496293928F8}"/>
              </a:ext>
            </a:extLst>
          </p:cNvPr>
          <p:cNvSpPr txBox="1"/>
          <p:nvPr/>
        </p:nvSpPr>
        <p:spPr>
          <a:xfrm>
            <a:off x="270669" y="317500"/>
            <a:ext cx="13601700" cy="33218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spcBef>
                <a:spcPts val="105"/>
              </a:spcBef>
              <a:tabLst>
                <a:tab pos="697865" algn="l"/>
              </a:tabLst>
            </a:pPr>
            <a:r>
              <a:rPr sz="2100" b="1" dirty="0">
                <a:latin typeface="Times New Roman"/>
                <a:cs typeface="Times New Roman"/>
              </a:rPr>
              <a:t>3.2.	I</a:t>
            </a:r>
            <a:r>
              <a:rPr sz="2100" b="1" spc="-10" dirty="0">
                <a:latin typeface="Times New Roman"/>
                <a:cs typeface="Times New Roman"/>
              </a:rPr>
              <a:t>D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5" dirty="0">
                <a:latin typeface="Times New Roman"/>
                <a:cs typeface="Times New Roman"/>
              </a:rPr>
              <a:t>A</a:t>
            </a:r>
            <a:r>
              <a:rPr sz="2100" b="1" spc="-15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ION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AN</a:t>
            </a:r>
            <a:r>
              <a:rPr sz="2100" b="1" dirty="0">
                <a:latin typeface="Times New Roman"/>
                <a:cs typeface="Times New Roman"/>
              </a:rPr>
              <a:t>D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B</a:t>
            </a:r>
            <a:r>
              <a:rPr sz="2100" b="1" spc="-10" dirty="0">
                <a:latin typeface="Times New Roman"/>
                <a:cs typeface="Times New Roman"/>
              </a:rPr>
              <a:t>RA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spc="-5" dirty="0">
                <a:latin typeface="Times New Roman"/>
                <a:cs typeface="Times New Roman"/>
              </a:rPr>
              <a:t>S</a:t>
            </a:r>
            <a:r>
              <a:rPr sz="2100" b="1" spc="-30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O</a:t>
            </a:r>
            <a:r>
              <a:rPr sz="2100" b="1" spc="-10" dirty="0">
                <a:latin typeface="Times New Roman"/>
                <a:cs typeface="Times New Roman"/>
              </a:rPr>
              <a:t>RM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G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805"/>
              </a:spcBef>
            </a:pPr>
            <a:r>
              <a:rPr sz="2100" spc="-5" dirty="0">
                <a:latin typeface="Times New Roman"/>
                <a:cs typeface="Times New Roman"/>
              </a:rPr>
              <a:t>Ideation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brainstorming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exploratory 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(EDA)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food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help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generate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ideas,</a:t>
            </a:r>
            <a:r>
              <a:rPr sz="2100" spc="-5" dirty="0">
                <a:latin typeface="Times New Roman"/>
                <a:cs typeface="Times New Roman"/>
              </a:rPr>
              <a:t> concepts,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potential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research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directions.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265" indent="-228600"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spc="-5" dirty="0">
                <a:latin typeface="Times New Roman"/>
                <a:cs typeface="Times New Roman"/>
              </a:rPr>
              <a:t>u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s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5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e 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gi</a:t>
            </a:r>
            <a:r>
              <a:rPr sz="2100" b="1" dirty="0">
                <a:latin typeface="Times New Roman"/>
                <a:cs typeface="Times New Roman"/>
              </a:rPr>
              <a:t>o</a:t>
            </a:r>
            <a:r>
              <a:rPr sz="2100" b="1" spc="-5" dirty="0">
                <a:latin typeface="Times New Roman"/>
                <a:cs typeface="Times New Roman"/>
              </a:rPr>
              <a:t>n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dirty="0">
                <a:latin typeface="Times New Roman"/>
                <a:cs typeface="Times New Roman"/>
              </a:rPr>
              <a:t>l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140" dirty="0">
                <a:latin typeface="Times New Roman"/>
                <a:cs typeface="Times New Roman"/>
              </a:rPr>
              <a:t>V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dirty="0">
                <a:latin typeface="Times New Roman"/>
                <a:cs typeface="Times New Roman"/>
              </a:rPr>
              <a:t>ri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-10" dirty="0">
                <a:latin typeface="Times New Roman"/>
                <a:cs typeface="Times New Roman"/>
              </a:rPr>
              <a:t>i</a:t>
            </a:r>
            <a:r>
              <a:rPr sz="2100" b="1" dirty="0">
                <a:latin typeface="Times New Roman"/>
                <a:cs typeface="Times New Roman"/>
              </a:rPr>
              <a:t>on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</a:t>
            </a:r>
            <a:r>
              <a:rPr sz="2100" b="1" spc="-15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10" dirty="0">
                <a:latin typeface="Times New Roman"/>
                <a:cs typeface="Times New Roman"/>
              </a:rPr>
              <a:t>ly</a:t>
            </a:r>
            <a:r>
              <a:rPr sz="2100" b="1" dirty="0">
                <a:latin typeface="Times New Roman"/>
                <a:cs typeface="Times New Roman"/>
              </a:rPr>
              <a:t>s</a:t>
            </a:r>
            <a:r>
              <a:rPr sz="2100" b="1" spc="-10" dirty="0">
                <a:latin typeface="Times New Roman"/>
                <a:cs typeface="Times New Roman"/>
              </a:rPr>
              <a:t>i</a:t>
            </a:r>
            <a:r>
              <a:rPr sz="2100" b="1" dirty="0">
                <a:latin typeface="Times New Roman"/>
                <a:cs typeface="Times New Roman"/>
              </a:rPr>
              <a:t>s: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Symbol"/>
              <a:buChar char=""/>
            </a:pPr>
            <a:endParaRPr sz="2100" dirty="0">
              <a:latin typeface="Times New Roman"/>
              <a:cs typeface="Times New Roman"/>
            </a:endParaRPr>
          </a:p>
          <a:p>
            <a:pPr marL="476884" lvl="1" indent="-104139">
              <a:buChar char="-"/>
              <a:tabLst>
                <a:tab pos="477520" algn="l"/>
              </a:tabLst>
            </a:pPr>
            <a:r>
              <a:rPr sz="2100" spc="-5" dirty="0">
                <a:latin typeface="Times New Roman"/>
                <a:cs typeface="Times New Roman"/>
              </a:rPr>
              <a:t>Explore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regional variations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cuisine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their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popularity.</a:t>
            </a:r>
            <a:endParaRPr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467995" lvl="1" indent="-95250">
              <a:buChar char="-"/>
              <a:tabLst>
                <a:tab pos="468630" algn="l"/>
              </a:tabLst>
            </a:pPr>
            <a:r>
              <a:rPr sz="2100" spc="-5" dirty="0">
                <a:latin typeface="Times New Roman"/>
                <a:cs typeface="Times New Roman"/>
              </a:rPr>
              <a:t>Analyze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which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known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specific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57422" y="9917379"/>
            <a:ext cx="147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alibri"/>
                <a:cs typeface="Calibri"/>
              </a:rPr>
              <a:pPr marL="38100">
                <a:lnSpc>
                  <a:spcPts val="1150"/>
                </a:lnSpc>
              </a:pPr>
              <a:t>8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A35F8-FD2E-A8A8-3B37-08B3ECA6160F}"/>
              </a:ext>
            </a:extLst>
          </p:cNvPr>
          <p:cNvSpPr txBox="1"/>
          <p:nvPr/>
        </p:nvSpPr>
        <p:spPr>
          <a:xfrm>
            <a:off x="346869" y="393700"/>
            <a:ext cx="13335000" cy="538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665" indent="-228600"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Ingredient</a:t>
            </a:r>
            <a:r>
              <a:rPr lang="en-US" sz="2100" b="1" spc="-10" dirty="0">
                <a:latin typeface="Times New Roman"/>
                <a:cs typeface="Times New Roman"/>
              </a:rPr>
              <a:t> Sourcing</a:t>
            </a:r>
            <a:r>
              <a:rPr lang="en-US" sz="2100" b="1" spc="-15" dirty="0">
                <a:latin typeface="Times New Roman"/>
                <a:cs typeface="Times New Roman"/>
              </a:rPr>
              <a:t> </a:t>
            </a:r>
            <a:r>
              <a:rPr lang="en-US" sz="2100" b="1" dirty="0">
                <a:latin typeface="Times New Roman"/>
                <a:cs typeface="Times New Roman"/>
              </a:rPr>
              <a:t>and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Supply Chain: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45085" lvl="1" indent="132080">
              <a:lnSpc>
                <a:spcPct val="143600"/>
              </a:lnSpc>
              <a:spcBef>
                <a:spcPts val="805"/>
              </a:spcBef>
              <a:buChar char="-"/>
              <a:tabLst>
                <a:tab pos="24892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Study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supply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chain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sourcing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ingredients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restaurants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products.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39395" lvl="1" indent="-95250">
              <a:buChar char="-"/>
              <a:tabLst>
                <a:tab pos="240029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Analyze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impact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global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events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on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ingredient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availability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prices.</a:t>
            </a:r>
          </a:p>
          <a:p>
            <a:pPr lvl="1">
              <a:spcBef>
                <a:spcPts val="25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40665" indent="-228600"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Food </a:t>
            </a:r>
            <a:r>
              <a:rPr lang="en-US" sz="2100" b="1" spc="-10" dirty="0">
                <a:latin typeface="Times New Roman"/>
                <a:cs typeface="Times New Roman"/>
              </a:rPr>
              <a:t>Pairing</a:t>
            </a:r>
            <a:r>
              <a:rPr lang="en-US" sz="2100" b="1" spc="5" dirty="0">
                <a:latin typeface="Times New Roman"/>
                <a:cs typeface="Times New Roman"/>
              </a:rPr>
              <a:t> </a:t>
            </a:r>
            <a:r>
              <a:rPr lang="en-US" sz="2100" b="1" dirty="0">
                <a:latin typeface="Times New Roman"/>
                <a:cs typeface="Times New Roman"/>
              </a:rPr>
              <a:t>and </a:t>
            </a:r>
            <a:r>
              <a:rPr lang="en-US" sz="2100" b="1" spc="-5" dirty="0">
                <a:latin typeface="Times New Roman"/>
                <a:cs typeface="Times New Roman"/>
              </a:rPr>
              <a:t>Flavor</a:t>
            </a:r>
            <a:r>
              <a:rPr lang="en-US" sz="2100" b="1" spc="-25" dirty="0">
                <a:latin typeface="Times New Roman"/>
                <a:cs typeface="Times New Roman"/>
              </a:rPr>
              <a:t> </a:t>
            </a:r>
            <a:r>
              <a:rPr lang="en-US" sz="2100" b="1" spc="-10" dirty="0">
                <a:latin typeface="Times New Roman"/>
                <a:cs typeface="Times New Roman"/>
              </a:rPr>
              <a:t>Profiles: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Symbol"/>
              <a:buChar char=""/>
            </a:pPr>
            <a:endParaRPr lang="en-US" sz="2100" dirty="0">
              <a:latin typeface="Times New Roman"/>
              <a:cs typeface="Times New Roman"/>
            </a:endParaRPr>
          </a:p>
          <a:p>
            <a:pPr marL="248285" lvl="1" indent="-104139">
              <a:buChar char="-"/>
              <a:tabLst>
                <a:tab pos="24892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Explore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which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flavors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ingredients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pair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well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dishes.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5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48285" lvl="1" indent="-104139">
              <a:buChar char="-"/>
              <a:tabLst>
                <a:tab pos="248920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Create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data-driven </a:t>
            </a:r>
            <a:r>
              <a:rPr lang="en-US" sz="2100" dirty="0">
                <a:latin typeface="Times New Roman"/>
                <a:cs typeface="Times New Roman"/>
              </a:rPr>
              <a:t>flavor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profiles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for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different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types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 </a:t>
            </a:r>
            <a:r>
              <a:rPr lang="en-US" sz="2100" dirty="0">
                <a:latin typeface="Times New Roman"/>
                <a:cs typeface="Times New Roman"/>
              </a:rPr>
              <a:t>cuisine.</a:t>
            </a:r>
          </a:p>
          <a:p>
            <a:pPr lvl="1">
              <a:spcBef>
                <a:spcPts val="2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240665" indent="-228600"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Innovation</a:t>
            </a:r>
            <a:r>
              <a:rPr lang="en-US" sz="2100" b="1" spc="-40" dirty="0">
                <a:latin typeface="Times New Roman"/>
                <a:cs typeface="Times New Roman"/>
              </a:rPr>
              <a:t> </a:t>
            </a:r>
            <a:r>
              <a:rPr lang="en-US" sz="2100" b="1" dirty="0">
                <a:latin typeface="Times New Roman"/>
                <a:cs typeface="Times New Roman"/>
              </a:rPr>
              <a:t>and</a:t>
            </a:r>
            <a:r>
              <a:rPr lang="en-US" sz="2100" b="1" spc="-2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Fusion: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Symbol"/>
              <a:buChar char=""/>
            </a:pPr>
            <a:endParaRPr lang="en-US" sz="2100" dirty="0">
              <a:latin typeface="Times New Roman"/>
              <a:cs typeface="Times New Roman"/>
            </a:endParaRPr>
          </a:p>
          <a:p>
            <a:pPr marL="292735" lvl="1" indent="-104139">
              <a:buChar char="-"/>
              <a:tabLst>
                <a:tab pos="2933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Investigate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innovative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fusion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dishes</a:t>
            </a:r>
            <a:r>
              <a:rPr lang="en-US" sz="2100" dirty="0">
                <a:latin typeface="Times New Roman"/>
                <a:cs typeface="Times New Roman"/>
              </a:rPr>
              <a:t> in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cuisine.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5080" lvl="1" indent="176530">
              <a:lnSpc>
                <a:spcPct val="144300"/>
              </a:lnSpc>
              <a:spcBef>
                <a:spcPts val="780"/>
              </a:spcBef>
              <a:buChar char="-"/>
              <a:tabLst>
                <a:tab pos="28448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Analyze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adoption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modern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cooking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techniques </a:t>
            </a:r>
            <a:r>
              <a:rPr lang="en-US" sz="2100" dirty="0">
                <a:latin typeface="Times New Roman"/>
                <a:cs typeface="Times New Roman"/>
              </a:rPr>
              <a:t>in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traditional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recipes.</a:t>
            </a:r>
            <a:endParaRPr lang="en-US" sz="21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C58B9-A3E1-E94F-783A-15636B969D82}"/>
              </a:ext>
            </a:extLst>
          </p:cNvPr>
          <p:cNvSpPr txBox="1"/>
          <p:nvPr/>
        </p:nvSpPr>
        <p:spPr>
          <a:xfrm>
            <a:off x="118269" y="5956300"/>
            <a:ext cx="13563600" cy="3568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indent="-228600"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100" b="1" dirty="0">
                <a:latin typeface="Times New Roman"/>
                <a:cs typeface="Times New Roman"/>
              </a:rPr>
              <a:t>Recipe</a:t>
            </a:r>
            <a:r>
              <a:rPr lang="en-US" sz="2100" b="1" spc="-35" dirty="0">
                <a:latin typeface="Times New Roman"/>
                <a:cs typeface="Times New Roman"/>
              </a:rPr>
              <a:t> </a:t>
            </a:r>
            <a:r>
              <a:rPr lang="en-US" sz="2100" b="1" dirty="0">
                <a:latin typeface="Times New Roman"/>
                <a:cs typeface="Times New Roman"/>
              </a:rPr>
              <a:t>and</a:t>
            </a:r>
            <a:r>
              <a:rPr lang="en-US" sz="2100" b="1" spc="-2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Cooking</a:t>
            </a:r>
            <a:r>
              <a:rPr lang="en-US" sz="2100" b="1" spc="-50" dirty="0">
                <a:latin typeface="Times New Roman"/>
                <a:cs typeface="Times New Roman"/>
              </a:rPr>
              <a:t> </a:t>
            </a:r>
            <a:r>
              <a:rPr lang="en-US" sz="2100" b="1" spc="-20" dirty="0">
                <a:latin typeface="Times New Roman"/>
                <a:cs typeface="Times New Roman"/>
              </a:rPr>
              <a:t>Trends: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512445" lvl="1" indent="-95250">
              <a:buChar char="-"/>
              <a:tabLst>
                <a:tab pos="51308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Analyze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popularity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specific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recipes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cooking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methods.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521334" lvl="1" indent="-104139">
              <a:buChar char="-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Identify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emerging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cooking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trends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cuisine.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2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469265" indent="-228600"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Cultural</a:t>
            </a:r>
            <a:r>
              <a:rPr lang="en-US" sz="2100" b="1" spc="-25" dirty="0">
                <a:latin typeface="Times New Roman"/>
                <a:cs typeface="Times New Roman"/>
              </a:rPr>
              <a:t> </a:t>
            </a:r>
            <a:r>
              <a:rPr lang="en-US" sz="2100" b="1" dirty="0">
                <a:latin typeface="Times New Roman"/>
                <a:cs typeface="Times New Roman"/>
              </a:rPr>
              <a:t>and</a:t>
            </a:r>
            <a:r>
              <a:rPr lang="en-US" sz="2100" b="1" spc="-1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Culinary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History:</a:t>
            </a:r>
            <a:endParaRPr lang="en-US" sz="2100" dirty="0">
              <a:latin typeface="Times New Roman"/>
              <a:cs typeface="Times New Roman"/>
            </a:endParaRPr>
          </a:p>
          <a:p>
            <a:pPr marL="241300" marR="59055" lvl="1" indent="176530">
              <a:lnSpc>
                <a:spcPct val="144300"/>
              </a:lnSpc>
              <a:spcBef>
                <a:spcPts val="795"/>
              </a:spcBef>
              <a:buChar char="-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Explore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 historical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cultural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significance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different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 dishes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cooking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styles.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3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512445" lvl="1" indent="-95250">
              <a:buChar char="-"/>
              <a:tabLst>
                <a:tab pos="51308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Analyze </a:t>
            </a:r>
            <a:r>
              <a:rPr lang="en-US" sz="2100" dirty="0">
                <a:latin typeface="Times New Roman"/>
                <a:cs typeface="Times New Roman"/>
              </a:rPr>
              <a:t>how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these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aspects influence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present-day</a:t>
            </a:r>
            <a:r>
              <a:rPr lang="en-US" sz="2100" spc="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preferences.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96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670" y="2222500"/>
            <a:ext cx="13030200" cy="8494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19100" indent="-178435">
              <a:buAutoNum type="arabicPeriod" startAt="4"/>
              <a:tabLst>
                <a:tab pos="419734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REQUIREMENTS</a:t>
            </a:r>
            <a:endParaRPr sz="2100" dirty="0">
              <a:latin typeface="Times New Roman"/>
              <a:cs typeface="Times New Roman"/>
            </a:endParaRPr>
          </a:p>
          <a:p>
            <a:pPr marL="12700" marR="2490470" lvl="1" indent="228600">
              <a:lnSpc>
                <a:spcPct val="190700"/>
              </a:lnSpc>
              <a:spcBef>
                <a:spcPts val="15"/>
              </a:spcBef>
              <a:buAutoNum type="arabicPeriod"/>
              <a:tabLst>
                <a:tab pos="554355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FUNC</a:t>
            </a:r>
            <a:r>
              <a:rPr sz="2100" b="1" dirty="0">
                <a:latin typeface="Times New Roman"/>
                <a:cs typeface="Times New Roman"/>
              </a:rPr>
              <a:t>TIO</a:t>
            </a:r>
            <a:r>
              <a:rPr sz="2100" b="1" spc="-10" dirty="0">
                <a:latin typeface="Times New Roman"/>
                <a:cs typeface="Times New Roman"/>
              </a:rPr>
              <a:t>NA</a:t>
            </a:r>
            <a:r>
              <a:rPr sz="2100" b="1" dirty="0">
                <a:latin typeface="Times New Roman"/>
                <a:cs typeface="Times New Roman"/>
              </a:rPr>
              <a:t>L</a:t>
            </a:r>
            <a:r>
              <a:rPr sz="2100" b="1" spc="-9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EQ</a:t>
            </a:r>
            <a:r>
              <a:rPr sz="2100" b="1" spc="-10" dirty="0">
                <a:latin typeface="Times New Roman"/>
                <a:cs typeface="Times New Roman"/>
              </a:rPr>
              <a:t>U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R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M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TS  </a:t>
            </a:r>
            <a:r>
              <a:rPr sz="2100" b="1" spc="-10" dirty="0">
                <a:latin typeface="Times New Roman"/>
                <a:cs typeface="Times New Roman"/>
              </a:rPr>
              <a:t>D</a:t>
            </a:r>
            <a:r>
              <a:rPr sz="2100" b="1" spc="-105" dirty="0">
                <a:latin typeface="Times New Roman"/>
                <a:cs typeface="Times New Roman"/>
              </a:rPr>
              <a:t>A</a:t>
            </a:r>
            <a:r>
              <a:rPr sz="2100" b="1" spc="-110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OLLE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-10" dirty="0">
                <a:latin typeface="Times New Roman"/>
                <a:cs typeface="Times New Roman"/>
              </a:rPr>
              <a:t>I</a:t>
            </a:r>
            <a:r>
              <a:rPr sz="2100" b="1" dirty="0">
                <a:latin typeface="Times New Roman"/>
                <a:cs typeface="Times New Roman"/>
              </a:rPr>
              <a:t>ON</a:t>
            </a:r>
            <a:endParaRPr sz="2100" dirty="0">
              <a:latin typeface="Times New Roman"/>
              <a:cs typeface="Times New Roman"/>
            </a:endParaRPr>
          </a:p>
          <a:p>
            <a:pPr marL="12700" marR="62230">
              <a:lnSpc>
                <a:spcPct val="95900"/>
              </a:lnSpc>
              <a:spcBef>
                <a:spcPts val="800"/>
              </a:spcBef>
            </a:pP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first step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collect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comprehensive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Indian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food.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 </a:t>
            </a:r>
            <a:r>
              <a:rPr sz="2100" dirty="0">
                <a:latin typeface="Times New Roman"/>
                <a:cs typeface="Times New Roman"/>
              </a:rPr>
              <a:t> can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</a:t>
            </a:r>
            <a:r>
              <a:rPr sz="2100" spc="-5" dirty="0">
                <a:latin typeface="Times New Roman"/>
                <a:cs typeface="Times New Roman"/>
              </a:rPr>
              <a:t>obtained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from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various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such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recipe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websites, food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blogs,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culinary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books,</a:t>
            </a:r>
            <a:r>
              <a:rPr sz="2100" dirty="0">
                <a:latin typeface="Times New Roman"/>
                <a:cs typeface="Times New Roman"/>
              </a:rPr>
              <a:t> 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public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repositories.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should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ideally include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information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name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dish,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ingredients,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cooking methods,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region,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popularity,</a:t>
            </a:r>
            <a:r>
              <a:rPr sz="2100" spc="-5" dirty="0">
                <a:latin typeface="Times New Roman"/>
                <a:cs typeface="Times New Roman"/>
              </a:rPr>
              <a:t> 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other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relevant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attributes.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100" b="1" spc="-10" dirty="0">
                <a:latin typeface="Times New Roman"/>
                <a:cs typeface="Times New Roman"/>
              </a:rPr>
              <a:t>D</a:t>
            </a:r>
            <a:r>
              <a:rPr sz="2100" b="1" spc="-105" dirty="0">
                <a:latin typeface="Times New Roman"/>
                <a:cs typeface="Times New Roman"/>
              </a:rPr>
              <a:t>A</a:t>
            </a:r>
            <a:r>
              <a:rPr sz="2100" b="1" spc="-110" dirty="0">
                <a:latin typeface="Times New Roman"/>
                <a:cs typeface="Times New Roman"/>
              </a:rPr>
              <a:t>T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LE</a:t>
            </a:r>
            <a:r>
              <a:rPr sz="2100" b="1" spc="-10" dirty="0">
                <a:latin typeface="Times New Roman"/>
                <a:cs typeface="Times New Roman"/>
              </a:rPr>
              <a:t>AN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G</a:t>
            </a:r>
            <a:r>
              <a:rPr sz="2100" b="1" spc="-7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AN</a:t>
            </a:r>
            <a:r>
              <a:rPr sz="2100" b="1" dirty="0">
                <a:latin typeface="Times New Roman"/>
                <a:cs typeface="Times New Roman"/>
              </a:rPr>
              <a:t>D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PR</a:t>
            </a:r>
            <a:r>
              <a:rPr sz="2100" b="1" spc="5" dirty="0">
                <a:latin typeface="Times New Roman"/>
                <a:cs typeface="Times New Roman"/>
              </a:rPr>
              <a:t>E</a:t>
            </a:r>
            <a:r>
              <a:rPr sz="2100" b="1" spc="-10" dirty="0">
                <a:latin typeface="Times New Roman"/>
                <a:cs typeface="Times New Roman"/>
              </a:rPr>
              <a:t>PR</a:t>
            </a:r>
            <a:r>
              <a:rPr sz="2100" b="1" dirty="0">
                <a:latin typeface="Times New Roman"/>
                <a:cs typeface="Times New Roman"/>
              </a:rPr>
              <a:t>O</a:t>
            </a:r>
            <a:r>
              <a:rPr sz="2100" b="1" spc="-10" dirty="0">
                <a:latin typeface="Times New Roman"/>
                <a:cs typeface="Times New Roman"/>
              </a:rPr>
              <a:t>C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r>
              <a:rPr sz="2100" b="1" spc="5" dirty="0">
                <a:latin typeface="Times New Roman"/>
                <a:cs typeface="Times New Roman"/>
              </a:rPr>
              <a:t>S</a:t>
            </a:r>
            <a:r>
              <a:rPr sz="2100" b="1" spc="-5" dirty="0">
                <a:latin typeface="Times New Roman"/>
                <a:cs typeface="Times New Roman"/>
              </a:rPr>
              <a:t>S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-10" dirty="0">
                <a:latin typeface="Times New Roman"/>
                <a:cs typeface="Times New Roman"/>
              </a:rPr>
              <a:t>N</a:t>
            </a:r>
            <a:r>
              <a:rPr sz="2100" b="1" dirty="0">
                <a:latin typeface="Times New Roman"/>
                <a:cs typeface="Times New Roman"/>
              </a:rPr>
              <a:t>G</a:t>
            </a:r>
            <a:endParaRPr sz="2100" dirty="0">
              <a:latin typeface="Times New Roman"/>
              <a:cs typeface="Times New Roman"/>
            </a:endParaRPr>
          </a:p>
          <a:p>
            <a:pPr marL="12700" marR="263525">
              <a:lnSpc>
                <a:spcPct val="95900"/>
              </a:lnSpc>
              <a:spcBef>
                <a:spcPts val="785"/>
              </a:spcBef>
            </a:pPr>
            <a:r>
              <a:rPr sz="2100" spc="-5" dirty="0">
                <a:latin typeface="Times New Roman"/>
                <a:cs typeface="Times New Roman"/>
              </a:rPr>
              <a:t>Once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dataset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 obtained,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-5" dirty="0">
                <a:latin typeface="Times New Roman"/>
                <a:cs typeface="Times New Roman"/>
              </a:rPr>
              <a:t> needs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-5" dirty="0">
                <a:latin typeface="Times New Roman"/>
                <a:cs typeface="Times New Roman"/>
              </a:rPr>
              <a:t> cleaned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pre-processed before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involves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handling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missing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values, removing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duplicates,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standardizing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formats,</a:t>
            </a:r>
            <a:r>
              <a:rPr sz="2100" dirty="0">
                <a:latin typeface="Times New Roman"/>
                <a:cs typeface="Times New Roman"/>
              </a:rPr>
              <a:t> 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transforming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suitable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structure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for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analysis. For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example, ingredient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names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measurements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might need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be 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standardized, 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textual 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require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text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cleaning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techniques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like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removing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stop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words,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punctuation, 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converting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lowercase.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12700" marR="263525">
              <a:lnSpc>
                <a:spcPct val="95900"/>
              </a:lnSpc>
              <a:spcBef>
                <a:spcPts val="785"/>
              </a:spcBef>
            </a:pPr>
            <a:endParaRPr lang="en-US" sz="2100" spc="-5" dirty="0">
              <a:latin typeface="Times New Roman"/>
              <a:cs typeface="Times New Roman"/>
            </a:endParaRPr>
          </a:p>
          <a:p>
            <a:pPr marL="12700">
              <a:spcBef>
                <a:spcPts val="830"/>
              </a:spcBef>
            </a:pPr>
            <a:r>
              <a:rPr lang="en-US" sz="2100" b="1" dirty="0">
                <a:latin typeface="Times New Roman"/>
                <a:cs typeface="Times New Roman"/>
              </a:rPr>
              <a:t>E</a:t>
            </a:r>
            <a:r>
              <a:rPr lang="en-US" sz="2100" b="1" spc="-10" dirty="0">
                <a:latin typeface="Times New Roman"/>
                <a:cs typeface="Times New Roman"/>
              </a:rPr>
              <a:t>XP</a:t>
            </a:r>
            <a:r>
              <a:rPr lang="en-US" sz="2100" b="1" dirty="0">
                <a:latin typeface="Times New Roman"/>
                <a:cs typeface="Times New Roman"/>
              </a:rPr>
              <a:t>LO</a:t>
            </a:r>
            <a:r>
              <a:rPr lang="en-US" sz="2100" b="1" spc="-10" dirty="0">
                <a:latin typeface="Times New Roman"/>
                <a:cs typeface="Times New Roman"/>
              </a:rPr>
              <a:t>R</a:t>
            </a:r>
            <a:r>
              <a:rPr lang="en-US" sz="2100" b="1" spc="-105" dirty="0">
                <a:latin typeface="Times New Roman"/>
                <a:cs typeface="Times New Roman"/>
              </a:rPr>
              <a:t>A</a:t>
            </a:r>
            <a:r>
              <a:rPr lang="en-US" sz="2100" b="1" spc="-25" dirty="0">
                <a:latin typeface="Times New Roman"/>
                <a:cs typeface="Times New Roman"/>
              </a:rPr>
              <a:t>T</a:t>
            </a:r>
            <a:r>
              <a:rPr lang="en-US" sz="2100" b="1" dirty="0">
                <a:latin typeface="Times New Roman"/>
                <a:cs typeface="Times New Roman"/>
              </a:rPr>
              <a:t>O</a:t>
            </a:r>
            <a:r>
              <a:rPr lang="en-US" sz="2100" b="1" spc="-55" dirty="0">
                <a:latin typeface="Times New Roman"/>
                <a:cs typeface="Times New Roman"/>
              </a:rPr>
              <a:t>R</a:t>
            </a:r>
            <a:r>
              <a:rPr lang="en-US" sz="2100" b="1" dirty="0">
                <a:latin typeface="Times New Roman"/>
                <a:cs typeface="Times New Roman"/>
              </a:rPr>
              <a:t>Y</a:t>
            </a:r>
            <a:r>
              <a:rPr lang="en-US" sz="2100" b="1" spc="-55" dirty="0">
                <a:latin typeface="Times New Roman"/>
                <a:cs typeface="Times New Roman"/>
              </a:rPr>
              <a:t> </a:t>
            </a:r>
            <a:r>
              <a:rPr lang="en-US" sz="2100" b="1" spc="-10" dirty="0">
                <a:latin typeface="Times New Roman"/>
                <a:cs typeface="Times New Roman"/>
              </a:rPr>
              <a:t>D</a:t>
            </a:r>
            <a:r>
              <a:rPr lang="en-US" sz="2100" b="1" spc="-105" dirty="0">
                <a:latin typeface="Times New Roman"/>
                <a:cs typeface="Times New Roman"/>
              </a:rPr>
              <a:t>A</a:t>
            </a:r>
            <a:r>
              <a:rPr lang="en-US" sz="2100" b="1" spc="-110" dirty="0">
                <a:latin typeface="Times New Roman"/>
                <a:cs typeface="Times New Roman"/>
              </a:rPr>
              <a:t>T</a:t>
            </a:r>
            <a:r>
              <a:rPr lang="en-US" sz="2100" b="1" dirty="0">
                <a:latin typeface="Times New Roman"/>
                <a:cs typeface="Times New Roman"/>
              </a:rPr>
              <a:t>A</a:t>
            </a:r>
            <a:r>
              <a:rPr lang="en-US" sz="2100" b="1" spc="-155" dirty="0">
                <a:latin typeface="Times New Roman"/>
                <a:cs typeface="Times New Roman"/>
              </a:rPr>
              <a:t> </a:t>
            </a:r>
            <a:r>
              <a:rPr lang="en-US" sz="2100" b="1" spc="-10" dirty="0">
                <a:latin typeface="Times New Roman"/>
                <a:cs typeface="Times New Roman"/>
              </a:rPr>
              <a:t>ANA</a:t>
            </a:r>
            <a:r>
              <a:rPr lang="en-US" sz="2100" b="1" spc="-135" dirty="0">
                <a:latin typeface="Times New Roman"/>
                <a:cs typeface="Times New Roman"/>
              </a:rPr>
              <a:t>L</a:t>
            </a:r>
            <a:r>
              <a:rPr lang="en-US" sz="2100" b="1" spc="-10" dirty="0">
                <a:latin typeface="Times New Roman"/>
                <a:cs typeface="Times New Roman"/>
              </a:rPr>
              <a:t>Y</a:t>
            </a:r>
            <a:r>
              <a:rPr lang="en-US" sz="2100" b="1" spc="-5" dirty="0">
                <a:latin typeface="Times New Roman"/>
                <a:cs typeface="Times New Roman"/>
              </a:rPr>
              <a:t>S</a:t>
            </a:r>
            <a:r>
              <a:rPr lang="en-US" sz="2100" b="1" dirty="0">
                <a:latin typeface="Times New Roman"/>
                <a:cs typeface="Times New Roman"/>
              </a:rPr>
              <a:t>IS (</a:t>
            </a:r>
            <a:r>
              <a:rPr lang="en-US" sz="2100" b="1" spc="-20" dirty="0">
                <a:latin typeface="Times New Roman"/>
                <a:cs typeface="Times New Roman"/>
              </a:rPr>
              <a:t>E</a:t>
            </a:r>
            <a:r>
              <a:rPr lang="en-US" sz="2100" b="1" spc="-10" dirty="0">
                <a:latin typeface="Times New Roman"/>
                <a:cs typeface="Times New Roman"/>
              </a:rPr>
              <a:t>DA</a:t>
            </a:r>
            <a:r>
              <a:rPr lang="en-US" sz="2100" b="1" dirty="0">
                <a:latin typeface="Times New Roman"/>
                <a:cs typeface="Times New Roman"/>
              </a:rPr>
              <a:t>)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234315">
              <a:spcBef>
                <a:spcPts val="844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After cleaning the dataset, the EDA process begins. The analysis </a:t>
            </a:r>
            <a:r>
              <a:rPr lang="en-US" sz="2100" dirty="0">
                <a:latin typeface="Times New Roman"/>
                <a:cs typeface="Times New Roman"/>
              </a:rPr>
              <a:t>can </a:t>
            </a:r>
            <a:r>
              <a:rPr lang="en-US" sz="2100" spc="-5" dirty="0">
                <a:latin typeface="Times New Roman"/>
                <a:cs typeface="Times New Roman"/>
              </a:rPr>
              <a:t>involve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various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steps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techniques, including: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296545">
              <a:spcBef>
                <a:spcPts val="800"/>
              </a:spcBef>
              <a:buAutoNum type="arabicPeriod"/>
              <a:tabLst>
                <a:tab pos="19113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Descriptive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Statistics: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Calculating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basic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statistics such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mean,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median, </a:t>
            </a:r>
            <a:r>
              <a:rPr lang="en-US" sz="2100" dirty="0">
                <a:latin typeface="Times New Roman"/>
                <a:cs typeface="Times New Roman"/>
              </a:rPr>
              <a:t> mode,</a:t>
            </a:r>
            <a:r>
              <a:rPr lang="en-US" sz="2100" spc="-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range,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standard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deviation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different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attributes.</a:t>
            </a:r>
            <a:r>
              <a:rPr lang="en-US" sz="2100" spc="-2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This </a:t>
            </a:r>
            <a:r>
              <a:rPr lang="en-US" sz="2100" spc="-5" dirty="0">
                <a:latin typeface="Times New Roman"/>
                <a:cs typeface="Times New Roman"/>
              </a:rPr>
              <a:t>provides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initial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overview </a:t>
            </a:r>
            <a:r>
              <a:rPr lang="en-US" sz="2100" dirty="0">
                <a:latin typeface="Times New Roman"/>
                <a:cs typeface="Times New Roman"/>
              </a:rPr>
              <a:t>of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dataset.</a:t>
            </a:r>
          </a:p>
          <a:p>
            <a:pPr marL="12700" marR="296545">
              <a:spcBef>
                <a:spcPts val="800"/>
              </a:spcBef>
              <a:tabLst>
                <a:tab pos="19113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12700" marR="263525">
              <a:lnSpc>
                <a:spcPct val="95900"/>
              </a:lnSpc>
              <a:spcBef>
                <a:spcPts val="785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2. Data Visualization: Creating visual representations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-5" dirty="0">
                <a:latin typeface="Times New Roman"/>
                <a:cs typeface="Times New Roman"/>
              </a:rPr>
              <a:t>the data </a:t>
            </a:r>
            <a:r>
              <a:rPr lang="en-US" sz="2100" dirty="0">
                <a:latin typeface="Times New Roman"/>
                <a:cs typeface="Times New Roman"/>
              </a:rPr>
              <a:t>to </a:t>
            </a:r>
            <a:r>
              <a:rPr lang="en-US" sz="2100" spc="-5" dirty="0">
                <a:latin typeface="Times New Roman"/>
                <a:cs typeface="Times New Roman"/>
              </a:rPr>
              <a:t>identify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patterns, trends, 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relationships. This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can </a:t>
            </a:r>
            <a:r>
              <a:rPr lang="en-US" sz="2100" dirty="0">
                <a:latin typeface="Times New Roman"/>
                <a:cs typeface="Times New Roman"/>
              </a:rPr>
              <a:t>be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done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using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charts,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graphs,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heatmaps,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scatter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plots,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and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geographical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maps.</a:t>
            </a:r>
            <a:r>
              <a:rPr lang="en-US" sz="2100" dirty="0">
                <a:latin typeface="Times New Roman"/>
                <a:cs typeface="Times New Roman"/>
              </a:rPr>
              <a:t> For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example,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visualizing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distribution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of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recipes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across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different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regions</a:t>
            </a:r>
            <a:r>
              <a:rPr lang="en-US" sz="2100" spc="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plotting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popularity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dishes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over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time.</a:t>
            </a:r>
            <a:endParaRPr lang="en-US" sz="2100" dirty="0">
              <a:latin typeface="Times New Roman"/>
              <a:cs typeface="Times New Roman"/>
            </a:endParaRPr>
          </a:p>
          <a:p>
            <a:pPr marL="12700" marR="263525">
              <a:lnSpc>
                <a:spcPct val="95900"/>
              </a:lnSpc>
              <a:spcBef>
                <a:spcPts val="78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770" y="9917379"/>
            <a:ext cx="1689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9C22D-11FE-1D8A-29E3-E4D2AACDED03}"/>
              </a:ext>
            </a:extLst>
          </p:cNvPr>
          <p:cNvSpPr txBox="1"/>
          <p:nvPr/>
        </p:nvSpPr>
        <p:spPr>
          <a:xfrm>
            <a:off x="194469" y="165100"/>
            <a:ext cx="13411200" cy="195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2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469265" indent="-228600"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100" b="1" spc="-5" dirty="0">
                <a:latin typeface="Times New Roman"/>
                <a:cs typeface="Times New Roman"/>
              </a:rPr>
              <a:t>Globalization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dirty="0">
                <a:latin typeface="Times New Roman"/>
                <a:cs typeface="Times New Roman"/>
              </a:rPr>
              <a:t>of</a:t>
            </a:r>
            <a:r>
              <a:rPr lang="en-US" sz="2100" b="1" spc="-2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Indian</a:t>
            </a:r>
            <a:r>
              <a:rPr lang="en-US" sz="2100" b="1" spc="-10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latin typeface="Times New Roman"/>
                <a:cs typeface="Times New Roman"/>
              </a:rPr>
              <a:t>Food:</a:t>
            </a:r>
            <a:endParaRPr lang="en-US" sz="2100" dirty="0">
              <a:latin typeface="Times New Roman"/>
              <a:cs typeface="Times New Roman"/>
            </a:endParaRPr>
          </a:p>
          <a:p>
            <a:pPr marL="241300" marR="5080" lvl="1" indent="176530">
              <a:lnSpc>
                <a:spcPct val="143600"/>
              </a:lnSpc>
              <a:spcBef>
                <a:spcPts val="815"/>
              </a:spcBef>
              <a:buChar char="-"/>
              <a:tabLst>
                <a:tab pos="52197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Investigate</a:t>
            </a:r>
            <a:r>
              <a:rPr lang="en-US" sz="2100" spc="-2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globalization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of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-1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food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and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its</a:t>
            </a:r>
            <a:r>
              <a:rPr lang="en-US" sz="2100" spc="-5" dirty="0">
                <a:latin typeface="Times New Roman"/>
                <a:cs typeface="Times New Roman"/>
              </a:rPr>
              <a:t> adaptation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different </a:t>
            </a:r>
            <a:r>
              <a:rPr lang="en-US" sz="2100" spc="-33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cultures.</a:t>
            </a:r>
            <a:endParaRPr lang="en-US" sz="21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-"/>
            </a:pPr>
            <a:endParaRPr lang="en-US" sz="2100" dirty="0">
              <a:latin typeface="Times New Roman"/>
              <a:cs typeface="Times New Roman"/>
            </a:endParaRPr>
          </a:p>
          <a:p>
            <a:pPr marL="512445" lvl="1" indent="-95250">
              <a:buChar char="-"/>
              <a:tabLst>
                <a:tab pos="513080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Analyze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international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food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trade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related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to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Indian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cuisine.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3609</Words>
  <Application>Microsoft Office PowerPoint</Application>
  <PresentationFormat>Custom</PresentationFormat>
  <Paragraphs>483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Gill Sans MT</vt:lpstr>
      <vt:lpstr>Symbol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Deebika. S</dc:creator>
  <cp:lastModifiedBy>Deebika. S</cp:lastModifiedBy>
  <cp:revision>1</cp:revision>
  <dcterms:created xsi:type="dcterms:W3CDTF">2023-10-27T13:39:44Z</dcterms:created>
  <dcterms:modified xsi:type="dcterms:W3CDTF">2023-10-27T15:40:17Z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2023-10-27T00:00:00Z</vt:filetime>
  </property>
</Properties>
</file>