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A1B7-175F-4738-8D83-7E13EBFA803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27250" y="2636630"/>
            <a:ext cx="3737499" cy="93215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HDFS</a:t>
            </a:r>
            <a:r>
              <a:rPr lang="zh-CN" altLang="en-US" sz="4000" dirty="0"/>
              <a:t>节能问题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7770" y="3957144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8894" y="669602"/>
            <a:ext cx="4281996" cy="477837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9914" y="1147438"/>
                <a:ext cx="10283302" cy="5040959"/>
              </a:xfrm>
            </p:spPr>
            <p:txBody>
              <a:bodyPr/>
              <a:lstStyle/>
              <a:p>
                <a:pPr algn="l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   </a:t>
                </a:r>
                <a:r>
                  <a:rPr lang="en-US" altLang="zh-CN" sz="2000" dirty="0"/>
                  <a:t>HDFS</a:t>
                </a:r>
                <a:r>
                  <a:rPr lang="zh-CN" altLang="en-US" sz="2000" dirty="0"/>
                  <a:t>集群中的任意文件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处于可用状态的条件是该文件数据块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状态矩阵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中的每一个行至少存在一个状态为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的数据块。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证明：反证法</a:t>
                </a:r>
                <a:endParaRPr lang="en-US" altLang="zh-CN" sz="2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9914" y="1147438"/>
                <a:ext cx="10283302" cy="5040959"/>
              </a:xfrm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8994" y="514905"/>
            <a:ext cx="3767091" cy="5681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1038" y="1240577"/>
                <a:ext cx="9821661" cy="5391042"/>
              </a:xfrm>
            </p:spPr>
            <p:txBody>
              <a:bodyPr>
                <a:normAutofit fontScale="85000" lnSpcReduction="10000"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dirty="0"/>
                  <a:t>    将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的节能问题定义为四元组</a:t>
                </a:r>
                <a:r>
                  <a:rPr lang="en-US" altLang="zh-CN" dirty="0"/>
                  <a:t>p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SD, files, flag&gt;.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集群</a:t>
                </a:r>
                <a:r>
                  <a:rPr lang="en-US" altLang="zh-CN" dirty="0" err="1"/>
                  <a:t>DataNode</a:t>
                </a:r>
                <a:r>
                  <a:rPr lang="zh-CN" altLang="en-US" dirty="0"/>
                  <a:t>节点矩阵。</a:t>
                </a:r>
                <a:r>
                  <a:rPr lang="en-US" altLang="zh-CN" dirty="0"/>
                  <a:t>SD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</m:oMath>
                </a14:m>
                <a:r>
                  <a:rPr lang="en-US" altLang="zh-CN" dirty="0"/>
                  <a:t>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表示节点处于不可用状态的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节点的集合，</a:t>
                </a:r>
                <a:r>
                  <a:rPr lang="en-US" altLang="zh-CN" dirty="0"/>
                  <a:t>u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dirty="0"/>
                  <a:t>表示不可用节点的数目（包括休眠与宕机）。在论文中不考虑宕机状态，所以认为不可用节点都为休眠状态。</a:t>
                </a:r>
                <a:r>
                  <a:rPr lang="en-US" altLang="zh-CN" dirty="0"/>
                  <a:t>files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表示集群中所有文件的集合，其中</a:t>
                </a:r>
                <a:r>
                  <a:rPr lang="en-US" altLang="zh-CN" dirty="0"/>
                  <a:t>w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𝑓𝑖𝑙𝑒𝑠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文件的个数。</a:t>
                </a:r>
                <a:r>
                  <a:rPr lang="en-US" altLang="zh-CN" dirty="0"/>
                  <a:t>flag = {0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1}</a:t>
                </a:r>
                <a:r>
                  <a:rPr lang="zh-CN" altLang="en-US" dirty="0"/>
                  <a:t>表示集群中所有文件的可用性标识，当满组定理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是，</a:t>
                </a:r>
                <a:r>
                  <a:rPr lang="en-US" altLang="zh-CN" dirty="0"/>
                  <a:t>flag = 1</a:t>
                </a:r>
                <a:r>
                  <a:rPr lang="zh-CN" altLang="en-US" dirty="0"/>
                  <a:t>，否则，</a:t>
                </a:r>
                <a:r>
                  <a:rPr lang="en-US" altLang="zh-CN" dirty="0"/>
                  <a:t>flag = 0.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将通过休眠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集群中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节点以节能的问题转化为保证四元组</a:t>
                </a:r>
                <a:r>
                  <a:rPr lang="en-US" altLang="zh-CN" dirty="0"/>
                  <a:t>p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SD, files, flag&gt;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flag = 1</a:t>
                </a:r>
                <a:r>
                  <a:rPr lang="zh-CN" altLang="en-US" dirty="0"/>
                  <a:t>的前提下，使集合</a:t>
                </a:r>
                <a:r>
                  <a:rPr lang="en-US" altLang="zh-CN" dirty="0"/>
                  <a:t>SD</a:t>
                </a:r>
                <a:r>
                  <a:rPr lang="zh-CN" altLang="en-US" dirty="0"/>
                  <a:t>最大的问题。</a:t>
                </a:r>
                <a:endParaRPr lang="en-US" altLang="zh-CN" dirty="0"/>
              </a:p>
              <a:p>
                <a:pPr algn="l">
                  <a:lnSpc>
                    <a:spcPct val="160000"/>
                  </a:lnSpc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定义</a:t>
                </a:r>
                <a:r>
                  <a:rPr lang="en-US" altLang="zh-CN" dirty="0" err="1"/>
                  <a:t>sp</a:t>
                </a:r>
                <a:r>
                  <a:rPr lang="en-US" altLang="zh-CN" dirty="0"/>
                  <a:t> = u / k</a:t>
                </a:r>
                <a:r>
                  <a:rPr lang="zh-CN" altLang="en-US" dirty="0"/>
                  <a:t>表示集群中休眠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节点所占比例，</a:t>
                </a:r>
                <a:r>
                  <a:rPr lang="en-US" altLang="zh-CN" dirty="0" err="1"/>
                  <a:t>sp</a:t>
                </a:r>
                <a:r>
                  <a:rPr lang="zh-CN" altLang="en-US" dirty="0"/>
                  <a:t>值越大，节能效率越高。</a:t>
                </a:r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1038" y="1240577"/>
                <a:ext cx="9821661" cy="5391042"/>
              </a:xfrm>
              <a:blipFill>
                <a:blip r:embed="rId2"/>
                <a:stretch>
                  <a:fillRect l="-683" r="-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9713" y="500927"/>
            <a:ext cx="4938944" cy="62653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99713" y="1464816"/>
                <a:ext cx="9144000" cy="528221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：    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000" dirty="0"/>
                  <a:t>    </a:t>
                </a:r>
                <a:r>
                  <a:rPr lang="zh-CN" altLang="en-US" sz="2000" dirty="0"/>
                  <a:t>在不改变任意数据块原始存储结构的前提下，四元组</a:t>
                </a:r>
                <a:r>
                  <a:rPr lang="en-US" altLang="zh-CN" sz="2000" dirty="0"/>
                  <a:t>p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SD, files, flag&gt;</a:t>
                </a:r>
                <a:r>
                  <a:rPr lang="zh-CN" altLang="en-US" sz="2000" dirty="0"/>
                  <a:t>中</a:t>
                </a:r>
                <a:r>
                  <a:rPr lang="en-US" altLang="zh-CN" sz="2000" dirty="0"/>
                  <a:t>flag = 1</a:t>
                </a:r>
                <a:r>
                  <a:rPr lang="zh-CN" altLang="en-US" sz="2000" dirty="0"/>
                  <a:t>的概率为：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其中（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, 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）分别表示集群中的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个文件</a:t>
                </a:r>
                <a:r>
                  <a:rPr lang="en-US" altLang="zh-CN" sz="2000" dirty="0"/>
                  <a:t>files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r>
                  <a:rPr lang="zh-CN" altLang="en-US" sz="2000" dirty="0"/>
                  <a:t>的原始分块数，（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000" dirty="0"/>
                  <a:t>……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sz="2000" dirty="0"/>
                  <a:t>）分别表示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个文件副本系数。</a:t>
                </a:r>
              </a:p>
            </p:txBody>
          </p:sp>
        </mc:Choice>
        <mc:Fallback xmlns=""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99713" y="1464816"/>
                <a:ext cx="9144000" cy="5282214"/>
              </a:xfrm>
              <a:blipFill>
                <a:blip r:embed="rId2"/>
                <a:stretch>
                  <a:fillRect l="-733" t="-1153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89" y="2530321"/>
            <a:ext cx="50101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6346" y="651847"/>
            <a:ext cx="4353018" cy="52888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9206" y="1789513"/>
                <a:ext cx="8152662" cy="3506680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回顾刚才提到的定义：</a:t>
                </a:r>
                <a:endParaRPr lang="en-US" altLang="zh-CN" sz="2000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/>
                  <a:t>    针对</a:t>
                </a:r>
                <a:r>
                  <a:rPr lang="en-US" altLang="zh-CN" sz="2000" dirty="0"/>
                  <a:t>HDFS</a:t>
                </a:r>
                <a:r>
                  <a:rPr lang="zh-CN" altLang="en-US" sz="2000" dirty="0"/>
                  <a:t>节能问题分别定义了：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,DN</a:t>
                </a:r>
                <a:r>
                  <a:rPr lang="zh-CN" altLang="en-US" sz="2000" dirty="0"/>
                  <a:t>节点状态矩阵（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DS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），文件</m:t>
                    </m:r>
                  </m:oMath>
                </a14:m>
                <a:r>
                  <a:rPr lang="zh-CN" altLang="en-US" sz="2000" dirty="0"/>
                  <a:t>分块矩阵（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数据块存储矩阵（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数据块状态矩阵（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）。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论文中</a:t>
                </a:r>
                <a:r>
                  <a:rPr lang="en-US" altLang="zh-CN" sz="2000" dirty="0"/>
                  <a:t>3.2</a:t>
                </a:r>
                <a:r>
                  <a:rPr lang="zh-CN" altLang="en-US" sz="2000" dirty="0"/>
                  <a:t>节为了对这些概念进行解释，举了具体的例子。</a:t>
                </a:r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9206" y="1789513"/>
                <a:ext cx="8152662" cy="3506680"/>
              </a:xfrm>
              <a:blipFill>
                <a:blip r:embed="rId2"/>
                <a:stretch>
                  <a:fillRect l="-747" t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5425" y="713990"/>
            <a:ext cx="2541973" cy="55551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8998" y="1269507"/>
                <a:ext cx="10783409" cy="504140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200" dirty="0">
                    <a:solidFill>
                      <a:srgbClr val="FF0000"/>
                    </a:solidFill>
                  </a:rPr>
                  <a:t>例：</a:t>
                </a:r>
                <a:endParaRPr lang="en-US" altLang="zh-CN" sz="2200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200" dirty="0"/>
                  <a:t>假设有一个</a:t>
                </a:r>
                <a:r>
                  <a:rPr lang="en-US" altLang="zh-CN" sz="2200" dirty="0"/>
                  <a:t>4</a:t>
                </a:r>
                <a:r>
                  <a:rPr lang="zh-CN" altLang="en-US" sz="2200" dirty="0"/>
                  <a:t>个</a:t>
                </a:r>
                <a:r>
                  <a:rPr lang="en-US" altLang="zh-CN" sz="2200" dirty="0"/>
                  <a:t>RACK</a:t>
                </a:r>
                <a:r>
                  <a:rPr lang="zh-CN" altLang="en-US" sz="2200" dirty="0"/>
                  <a:t>组成的集群，每个</a:t>
                </a:r>
                <a:r>
                  <a:rPr lang="en-US" altLang="zh-CN" sz="2200" dirty="0"/>
                  <a:t>RACK</a:t>
                </a:r>
                <a:r>
                  <a:rPr lang="zh-CN" altLang="en-US" sz="2200" dirty="0"/>
                  <a:t>中分别有</a:t>
                </a:r>
                <a:r>
                  <a:rPr lang="en-US" altLang="zh-CN" sz="2200" dirty="0"/>
                  <a:t>3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4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2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5</a:t>
                </a:r>
                <a:r>
                  <a:rPr lang="zh-CN" altLang="en-US" sz="2200" dirty="0"/>
                  <a:t>个</a:t>
                </a:r>
                <a:r>
                  <a:rPr lang="en-US" altLang="zh-CN" sz="2200" dirty="0"/>
                  <a:t>DN</a:t>
                </a:r>
                <a:r>
                  <a:rPr lang="zh-CN" altLang="en-US" sz="2200" dirty="0"/>
                  <a:t>节点，其中节点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dn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zh-CN" altLang="en-US" sz="22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dn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</m:oMath>
                </a14:m>
                <a:r>
                  <a:rPr lang="zh-CN" altLang="en-US" sz="2200" dirty="0"/>
                  <a:t>处于休眠状态，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dn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zh-CN" altLang="en-US" sz="22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dn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en-US" sz="2200" dirty="0"/>
                  <a:t>处于宕机状态。则根据定义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，定义</a:t>
                </a:r>
                <a:r>
                  <a:rPr lang="en-US" altLang="zh-CN" sz="2200" dirty="0"/>
                  <a:t>2</a:t>
                </a:r>
                <a:r>
                  <a:rPr lang="zh-CN" altLang="en-US" sz="2200" dirty="0"/>
                  <a:t>该集群的</a:t>
                </a:r>
                <a:r>
                  <a:rPr lang="en-US" altLang="zh-CN" sz="2200" dirty="0"/>
                  <a:t>DN</a:t>
                </a:r>
                <a:r>
                  <a:rPr lang="zh-CN" altLang="en-US" sz="2200" dirty="0"/>
                  <a:t>节点矩阵、</a:t>
                </a:r>
                <a:r>
                  <a:rPr lang="en-US" altLang="zh-CN" sz="2200" dirty="0"/>
                  <a:t>DN</a:t>
                </a:r>
                <a:r>
                  <a:rPr lang="zh-CN" altLang="en-US" sz="2200" dirty="0"/>
                  <a:t>节点状态矩阵表示为：</a:t>
                </a:r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5×4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   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42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      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       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       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200">
                                              <a:latin typeface="Cambria Math" panose="02040503050406030204" pitchFamily="18" charset="0"/>
                                            </a:rPr>
                                            <m:t>     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 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34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44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200">
                                                  <a:latin typeface="Cambria Math" panose="02040503050406030204" pitchFamily="18" charset="0"/>
                                                </a:rPr>
                                                <m:t>54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𝐷𝑆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5×4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200" dirty="0"/>
              </a:p>
              <a:p>
                <a:pPr algn="l"/>
                <a:endParaRPr lang="zh-CN" altLang="en-US" dirty="0"/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8998" y="1269507"/>
                <a:ext cx="10783409" cy="5041407"/>
              </a:xfrm>
              <a:blipFill>
                <a:blip r:embed="rId2"/>
                <a:stretch>
                  <a:fillRect l="-735" t="-605" r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0014" y="474955"/>
            <a:ext cx="2435441" cy="56439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93179" y="1331650"/>
                <a:ext cx="10567387" cy="490935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000" dirty="0"/>
                  <a:t>分块为</a:t>
                </a:r>
                <a:r>
                  <a:rPr lang="en-US" altLang="zh-CN" sz="2000" dirty="0"/>
                  <a:t>n = 2</a:t>
                </a:r>
                <a:r>
                  <a:rPr lang="zh-CN" altLang="en-US" sz="2000" dirty="0"/>
                  <a:t>、副本系数</a:t>
                </a:r>
                <a:r>
                  <a:rPr lang="en-US" altLang="zh-CN" sz="2000" dirty="0"/>
                  <a:t>m = 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是分块为</a:t>
                </a:r>
                <a:r>
                  <a:rPr lang="en-US" altLang="zh-CN" sz="2000" dirty="0"/>
                  <a:t>n = 3</a:t>
                </a:r>
                <a:r>
                  <a:rPr lang="zh-CN" altLang="en-US" sz="2000" dirty="0"/>
                  <a:t>、副本系数</a:t>
                </a:r>
                <a:r>
                  <a:rPr lang="en-US" altLang="zh-CN" sz="2000" dirty="0"/>
                  <a:t>m = 2</a:t>
                </a:r>
                <a:r>
                  <a:rPr lang="zh-CN" altLang="en-US" sz="2000" dirty="0"/>
                  <a:t>的文件存储于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5×4</m:t>
                        </m:r>
                      </m:sub>
                    </m:sSub>
                  </m:oMath>
                </a14:m>
                <a:r>
                  <a:rPr lang="zh-CN" altLang="en-US" sz="2000" dirty="0"/>
                  <a:t>集群中，则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、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文件</m:t>
                    </m:r>
                  </m:oMath>
                </a14:m>
                <a:r>
                  <a:rPr lang="zh-CN" altLang="en-US" sz="2000" dirty="0"/>
                  <a:t>分块矩阵、数据块存储矩阵、数据块状态矩阵为：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000" dirty="0"/>
                  <a:t>图见论文</a:t>
                </a:r>
                <a:r>
                  <a:rPr lang="en-US" altLang="zh-CN" sz="2000" dirty="0"/>
                  <a:t>3.2</a:t>
                </a:r>
                <a:r>
                  <a:rPr lang="zh-CN" altLang="en-US" sz="2000" dirty="0"/>
                  <a:t>节（</a:t>
                </a:r>
                <a:r>
                  <a:rPr lang="en-US" altLang="zh-CN" sz="2000" dirty="0"/>
                  <a:t>p1052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93179" y="1331650"/>
                <a:ext cx="10567387" cy="4909352"/>
              </a:xfrm>
              <a:blipFill>
                <a:blip r:embed="rId2"/>
                <a:stretch>
                  <a:fillRect l="-577" t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6648" y="474294"/>
            <a:ext cx="5116497" cy="582149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05017" y="1056443"/>
                <a:ext cx="10111666" cy="4802819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200"/>
                  <a:t>结论：</a:t>
                </a:r>
                <a:endParaRPr lang="en-US" altLang="zh-CN" sz="22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sz="2200" dirty="0"/>
                  <a:t>    当集群中处于不可用状态的节点数量大于等于文件副本系数。即</a:t>
                </a:r>
                <a:r>
                  <a:rPr lang="en-US" altLang="zh-CN" sz="2200" dirty="0"/>
                  <a:t>u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200" dirty="0"/>
                  <a:t>，该文件都有可能处于不可用状态。在不改变数据块原始存储结构的情况下，最多能休眠</a:t>
                </a:r>
                <a:r>
                  <a:rPr lang="en-US" altLang="zh-CN" sz="2200" dirty="0"/>
                  <a:t>u = m – 1</a:t>
                </a:r>
                <a:r>
                  <a:rPr lang="zh-CN" altLang="en-US" sz="2200" dirty="0"/>
                  <a:t>个</a:t>
                </a:r>
                <a:r>
                  <a:rPr lang="en-US" altLang="zh-CN" sz="2200" dirty="0"/>
                  <a:t>DN</a:t>
                </a:r>
                <a:r>
                  <a:rPr lang="zh-CN" altLang="en-US" sz="2200" dirty="0"/>
                  <a:t>节点。</a:t>
                </a:r>
                <a:endParaRPr lang="en-US" altLang="zh-CN" sz="2200" dirty="0"/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05017" y="1056443"/>
                <a:ext cx="10111666" cy="4802819"/>
              </a:xfrm>
              <a:blipFill>
                <a:blip r:embed="rId2"/>
                <a:stretch>
                  <a:fillRect l="-784" r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3992" y="518682"/>
            <a:ext cx="4924148" cy="60878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 err="1"/>
              <a:t>DataNode</a:t>
            </a:r>
            <a:r>
              <a:rPr lang="zh-CN" altLang="en-US" sz="3200" dirty="0"/>
              <a:t>节点休眠验证算法：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4605" y="1358284"/>
            <a:ext cx="9144000" cy="462526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该算法用来判断</a:t>
            </a:r>
            <a:r>
              <a:rPr lang="en-US" altLang="zh-CN" sz="2000" dirty="0"/>
              <a:t>DN</a:t>
            </a:r>
            <a:r>
              <a:rPr lang="zh-CN" altLang="en-US" sz="2000" dirty="0"/>
              <a:t>节点是否可以转为休眠状态。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输入：待验证的</a:t>
            </a:r>
            <a:r>
              <a:rPr lang="en-US" altLang="zh-CN" sz="2000" dirty="0"/>
              <a:t>DN</a:t>
            </a:r>
            <a:r>
              <a:rPr lang="zh-CN" altLang="en-US" sz="2000" dirty="0"/>
              <a:t>节点</a:t>
            </a:r>
            <a:r>
              <a:rPr lang="en-US" altLang="zh-CN" sz="2000" dirty="0"/>
              <a:t>ID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获取节点的数据块信息。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通过数据块信息得到对应的文件信息。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由文件信息更新对应的数据块状态矩阵。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根据定理</a:t>
            </a:r>
            <a:r>
              <a:rPr lang="en-US" altLang="zh-CN" sz="2000" dirty="0"/>
              <a:t>1</a:t>
            </a:r>
            <a:r>
              <a:rPr lang="zh-CN" altLang="en-US" sz="2000" dirty="0"/>
              <a:t>，判断数据块状态矩阵是否满足数据块可用性要求。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若满足要求返回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543" y="563069"/>
            <a:ext cx="5551502" cy="477837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数据块存储结构配置节能算法：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2563" y="1402672"/>
            <a:ext cx="10682796" cy="500700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该算法将</a:t>
            </a:r>
            <a:r>
              <a:rPr lang="en-US" altLang="zh-CN" sz="2000" dirty="0"/>
              <a:t>RACK</a:t>
            </a:r>
            <a:r>
              <a:rPr lang="zh-CN" altLang="en-US" sz="2000" dirty="0"/>
              <a:t>分成</a:t>
            </a:r>
            <a:r>
              <a:rPr lang="en-US" altLang="zh-CN" sz="2000" dirty="0"/>
              <a:t>Active-Zone</a:t>
            </a:r>
            <a:r>
              <a:rPr lang="zh-CN" altLang="en-US" sz="2000" dirty="0"/>
              <a:t>和</a:t>
            </a:r>
            <a:r>
              <a:rPr lang="en-US" altLang="zh-CN" sz="2000" dirty="0"/>
              <a:t>Sleep-Zone</a:t>
            </a:r>
            <a:r>
              <a:rPr lang="zh-CN" altLang="en-US" sz="2000" dirty="0"/>
              <a:t>两个区域，</a:t>
            </a:r>
            <a:r>
              <a:rPr lang="en-US" altLang="zh-CN" sz="2000" dirty="0"/>
              <a:t>Active-Zone</a:t>
            </a:r>
            <a:r>
              <a:rPr lang="zh-CN" altLang="en-US" sz="2000" dirty="0"/>
              <a:t>中</a:t>
            </a:r>
            <a:r>
              <a:rPr lang="en-US" altLang="zh-CN" sz="2000" dirty="0"/>
              <a:t>DN</a:t>
            </a:r>
            <a:r>
              <a:rPr lang="zh-CN" altLang="en-US" sz="2000" dirty="0"/>
              <a:t>节点存放状态为</a:t>
            </a:r>
            <a:r>
              <a:rPr lang="en-US" altLang="zh-CN" sz="2000" dirty="0"/>
              <a:t>1</a:t>
            </a:r>
            <a:r>
              <a:rPr lang="zh-CN" altLang="en-US" sz="2000" dirty="0"/>
              <a:t>的数据块，</a:t>
            </a:r>
            <a:r>
              <a:rPr lang="en-US" altLang="zh-CN" sz="2000" dirty="0"/>
              <a:t>Sleep-Zone</a:t>
            </a:r>
            <a:r>
              <a:rPr lang="zh-CN" altLang="en-US" sz="2000" dirty="0"/>
              <a:t>中</a:t>
            </a:r>
            <a:r>
              <a:rPr lang="en-US" altLang="zh-CN" sz="2000" dirty="0"/>
              <a:t>DN</a:t>
            </a:r>
            <a:r>
              <a:rPr lang="zh-CN" altLang="en-US" sz="2000" dirty="0"/>
              <a:t>节点存放状态为</a:t>
            </a:r>
            <a:r>
              <a:rPr lang="en-US" altLang="zh-CN" sz="2000" dirty="0"/>
              <a:t>2</a:t>
            </a:r>
            <a:r>
              <a:rPr lang="zh-CN" altLang="en-US" sz="2000" dirty="0"/>
              <a:t>的数据块。令</a:t>
            </a:r>
            <a:r>
              <a:rPr lang="en-US" altLang="zh-CN" sz="2000" dirty="0"/>
              <a:t>Sleep-Zone</a:t>
            </a:r>
            <a:r>
              <a:rPr lang="zh-CN" altLang="en-US" sz="2000" dirty="0"/>
              <a:t>中的</a:t>
            </a:r>
            <a:r>
              <a:rPr lang="en-US" altLang="zh-CN" sz="2000" dirty="0"/>
              <a:t>DN</a:t>
            </a:r>
            <a:r>
              <a:rPr lang="zh-CN" altLang="en-US" sz="2000" dirty="0"/>
              <a:t>节点处于休眠状态，以节省能耗。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输入：</a:t>
            </a:r>
            <a:r>
              <a:rPr lang="en-US" altLang="zh-CN" sz="2000" dirty="0"/>
              <a:t>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sleepCount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activeCount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根据用户输入的参数，初始化参数。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如果满足算法执行条件，唤醒所有节点。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遍历</a:t>
            </a:r>
            <a:r>
              <a:rPr lang="en-US" altLang="zh-CN" sz="2000" dirty="0"/>
              <a:t>HDFS</a:t>
            </a:r>
            <a:r>
              <a:rPr lang="zh-CN" altLang="en-US" sz="2000" dirty="0"/>
              <a:t>集群中所有文件数据块状态矩阵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根据文件的访问日志得到数据块的访问次数，与阈值参数比较。判断是否需要增加或减少活动数据块的数量。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5.</a:t>
            </a:r>
            <a:r>
              <a:rPr lang="zh-CN" altLang="en-US" sz="2000" dirty="0"/>
              <a:t>将状态改变的数据块转移到相应的区域中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6.</a:t>
            </a:r>
            <a:r>
              <a:rPr lang="zh-CN" altLang="en-US" sz="2000" dirty="0"/>
              <a:t>更新该文件数据块存储与状态矩阵。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9096" y="585926"/>
            <a:ext cx="5267417" cy="656947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RACK</a:t>
            </a:r>
            <a:r>
              <a:rPr lang="zh-CN" altLang="en-US" sz="3200" dirty="0"/>
              <a:t>区域划分算法：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1953" y="1367161"/>
            <a:ext cx="9576047" cy="508690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该算法解决了</a:t>
            </a:r>
            <a:r>
              <a:rPr lang="en-US" altLang="zh-CN" sz="2000" dirty="0"/>
              <a:t>Active-Zone</a:t>
            </a:r>
            <a:r>
              <a:rPr lang="zh-CN" altLang="en-US" sz="2000" dirty="0"/>
              <a:t>和</a:t>
            </a:r>
            <a:r>
              <a:rPr lang="en-US" altLang="zh-CN" sz="2000" dirty="0"/>
              <a:t>Sleep-Zone</a:t>
            </a:r>
            <a:r>
              <a:rPr lang="zh-CN" altLang="en-US" sz="2000" dirty="0"/>
              <a:t>区域节点分配问题。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输入：</a:t>
            </a:r>
            <a:r>
              <a:rPr lang="en-US" altLang="zh-CN" sz="2000" dirty="0"/>
              <a:t>HDFS</a:t>
            </a:r>
            <a:r>
              <a:rPr lang="zh-CN" altLang="en-US" sz="2000" dirty="0"/>
              <a:t>集群中所有的</a:t>
            </a:r>
            <a:r>
              <a:rPr lang="en-US" altLang="zh-CN" sz="2000" dirty="0"/>
              <a:t>Rack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初始化参数、变量。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遍历</a:t>
            </a:r>
            <a:r>
              <a:rPr lang="en-US" altLang="zh-CN" sz="2000" dirty="0"/>
              <a:t>RACK</a:t>
            </a:r>
            <a:r>
              <a:rPr lang="zh-CN" altLang="en-US" sz="2000" dirty="0"/>
              <a:t>中所有的</a:t>
            </a:r>
            <a:r>
              <a:rPr lang="en-US" altLang="zh-CN" sz="2000" dirty="0"/>
              <a:t>DN</a:t>
            </a:r>
            <a:r>
              <a:rPr lang="zh-CN" altLang="en-US" sz="2000" dirty="0"/>
              <a:t>节点和其中的数据块。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计算活动数据块的数量。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en-US" altLang="zh-CN" sz="2000" dirty="0"/>
              <a:t>4.</a:t>
            </a:r>
            <a:r>
              <a:rPr lang="zh-CN" altLang="en-US" sz="2000" dirty="0"/>
              <a:t>通过活动数据块与总数据块的比值计算两个区域节点的数量。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注：该算法应该在数据块存储结构配置节能算法第</a:t>
            </a:r>
            <a:r>
              <a:rPr lang="en-US" altLang="zh-CN" sz="2000" dirty="0"/>
              <a:t>13</a:t>
            </a:r>
            <a:r>
              <a:rPr lang="zh-CN" altLang="en-US" sz="2000" dirty="0"/>
              <a:t>行前执行。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8580" y="456538"/>
            <a:ext cx="3625048" cy="82184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问题描述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326" y="1648950"/>
            <a:ext cx="9410330" cy="415704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    HDFS</a:t>
            </a:r>
            <a:r>
              <a:rPr lang="zh-CN" altLang="en-US" dirty="0"/>
              <a:t>为了提高系统的容错性，保证所有数据块的可用性，采用了基于机架感知的多副本策略。但是该设计策略并没有考虑集群的负载率与能耗之间的关系，在集群利用率很低的情况下，集群中所有的节点都处在活动的状态以保证系统数据快的可用性，这么做导致了集群的高能耗低效率的情况，浪费了大量电能，增加了不必要的成本。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/>
              <a:t>    如何在不影响</a:t>
            </a:r>
            <a:r>
              <a:rPr lang="en-US" altLang="zh-CN" dirty="0"/>
              <a:t>HDFS</a:t>
            </a:r>
            <a:r>
              <a:rPr lang="zh-CN" altLang="en-US" dirty="0"/>
              <a:t>可靠性、高效性与可扩展性的前提下，解决</a:t>
            </a:r>
            <a:r>
              <a:rPr lang="en-US" altLang="zh-CN" dirty="0"/>
              <a:t>HDFS</a:t>
            </a:r>
            <a:r>
              <a:rPr lang="zh-CN" altLang="en-US" dirty="0"/>
              <a:t>分布式集群高能耗低效率的问题，成为信息与通信技术行业亟待解决的问题。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2361" y="421027"/>
            <a:ext cx="6767744" cy="61766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对称数据块存储策略下的节能算法：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9607" y="1225117"/>
            <a:ext cx="9871969" cy="521185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2000" dirty="0"/>
              <a:t>上述的算法没有改变</a:t>
            </a:r>
            <a:r>
              <a:rPr lang="en-US" altLang="zh-CN" sz="2000" dirty="0"/>
              <a:t>HDFS</a:t>
            </a:r>
            <a:r>
              <a:rPr lang="zh-CN" altLang="en-US" sz="2000" dirty="0"/>
              <a:t>默认机架感知的数据块存储策略，论文</a:t>
            </a:r>
            <a:r>
              <a:rPr lang="en-US" altLang="zh-CN" sz="2000" dirty="0"/>
              <a:t>4.3</a:t>
            </a:r>
            <a:r>
              <a:rPr lang="zh-CN" altLang="en-US" sz="2000" dirty="0"/>
              <a:t>节提出了对称数据块存储策略。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该策略假设存在两个</a:t>
            </a:r>
            <a:r>
              <a:rPr lang="en-US" altLang="zh-CN" sz="2000" dirty="0"/>
              <a:t>DN</a:t>
            </a:r>
            <a:r>
              <a:rPr lang="zh-CN" altLang="en-US" sz="2000" dirty="0"/>
              <a:t>节点存储的数据块完全相同，则两个</a:t>
            </a:r>
            <a:r>
              <a:rPr lang="en-US" altLang="zh-CN" sz="2000" dirty="0"/>
              <a:t>DN</a:t>
            </a:r>
            <a:r>
              <a:rPr lang="zh-CN" altLang="en-US" sz="2000" dirty="0"/>
              <a:t>节点的任务可以互相转移和替换。当两个节点负载都较低时，可以将其中一个休眠。该策略存储结构如下图：</a:t>
            </a:r>
            <a:endParaRPr lang="en-US" altLang="zh-CN" sz="2000" dirty="0"/>
          </a:p>
          <a:p>
            <a:pPr algn="l">
              <a:lnSpc>
                <a:spcPct val="100000"/>
              </a:lnSpc>
            </a:pPr>
            <a:endParaRPr lang="en-US" altLang="zh-CN" sz="20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53" y="3116063"/>
            <a:ext cx="5086905" cy="30879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7255" y="500927"/>
            <a:ext cx="6217328" cy="5821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 对称数据块存储策略下的节能算法：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05522" y="1464815"/>
                <a:ext cx="9762478" cy="489225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000" dirty="0"/>
                  <a:t>1.</a:t>
                </a:r>
                <a:r>
                  <a:rPr lang="zh-CN" altLang="en-US" sz="2000" dirty="0"/>
                  <a:t>初始化最大负载阈值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000" dirty="0"/>
                  <a:t>休眠负载阈值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000" dirty="0"/>
                  <a:t>，算法执行周期</a:t>
                </a:r>
                <a:r>
                  <a:rPr lang="en-US" altLang="zh-CN" sz="2000" dirty="0"/>
                  <a:t>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000" dirty="0"/>
                  <a:t>2.DN</a:t>
                </a:r>
                <a:r>
                  <a:rPr lang="zh-CN" altLang="en-US" sz="2000" dirty="0"/>
                  <a:t>节点定期向</a:t>
                </a:r>
                <a:r>
                  <a:rPr lang="en-US" altLang="zh-CN" sz="2000" dirty="0" err="1"/>
                  <a:t>NameNode</a:t>
                </a:r>
                <a:r>
                  <a:rPr lang="zh-CN" altLang="en-US" sz="2000" dirty="0"/>
                  <a:t>发送心跳信息，包括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负载状态信息。当满组执行周期</a:t>
                </a:r>
                <a:r>
                  <a:rPr lang="en-US" altLang="zh-CN" sz="2000" dirty="0"/>
                  <a:t>T</a:t>
                </a:r>
                <a:r>
                  <a:rPr lang="zh-CN" altLang="en-US" sz="2000" dirty="0"/>
                  <a:t>时，</a:t>
                </a:r>
                <a:r>
                  <a:rPr lang="en-US" altLang="zh-CN" sz="2000" dirty="0" err="1"/>
                  <a:t>NameNode</a:t>
                </a:r>
                <a:r>
                  <a:rPr lang="zh-CN" altLang="en-US" sz="2000" dirty="0"/>
                  <a:t>将负载小于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 sz="2000" dirty="0"/>
                  <a:t>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节点</m:t>
                    </m:r>
                  </m:oMath>
                </a14:m>
                <a:r>
                  <a:rPr lang="zh-CN" altLang="en-US" sz="2000" dirty="0"/>
                  <a:t>视为正常节点，大于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 sz="2000" dirty="0"/>
                  <a:t>视为高负载节点，小于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000" dirty="0"/>
                  <a:t>的节点视为空闲节点。并把该节点和与该节点同行的所有节点发送给</a:t>
                </a:r>
                <a:r>
                  <a:rPr lang="en-US" altLang="zh-CN" sz="2000" dirty="0" err="1"/>
                  <a:t>PowerController</a:t>
                </a:r>
                <a:r>
                  <a:rPr lang="zh-CN" altLang="en-US" sz="2000" dirty="0"/>
                  <a:t>节点处理</a:t>
                </a:r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000" dirty="0"/>
                  <a:t>3. </a:t>
                </a:r>
                <a:r>
                  <a:rPr lang="en-US" altLang="zh-CN" sz="2000" dirty="0" err="1"/>
                  <a:t>PowerController</a:t>
                </a:r>
                <a:r>
                  <a:rPr lang="zh-CN" altLang="en-US" sz="2000" dirty="0"/>
                  <a:t>节点根据不同的情况分配任务，并唤醒或休眠节点。</a:t>
                </a:r>
              </a:p>
            </p:txBody>
          </p:sp>
        </mc:Choice>
        <mc:Fallback xmlns=""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5522" y="1464815"/>
                <a:ext cx="9762478" cy="4892257"/>
              </a:xfrm>
              <a:blipFill>
                <a:blip r:embed="rId2"/>
                <a:stretch>
                  <a:fillRect l="-687" t="-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1142" y="319596"/>
            <a:ext cx="4654858" cy="665825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论文工作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1142" y="1302721"/>
            <a:ext cx="9144000" cy="453878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针对上述问题该文章做了如下五个方面工作：</a:t>
            </a:r>
            <a:endParaRPr lang="en-US" altLang="zh-CN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针对上述问题对</a:t>
            </a:r>
            <a:r>
              <a:rPr lang="en-US" altLang="zh-CN" dirty="0"/>
              <a:t>HDFS</a:t>
            </a:r>
            <a:r>
              <a:rPr lang="zh-CN" altLang="en-US" dirty="0"/>
              <a:t>集群建模为后续研究打下基础。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验证了休眠闲置节点节能方法是否影响数据块的可用性。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针对</a:t>
            </a:r>
            <a:r>
              <a:rPr lang="en-US" altLang="zh-CN" dirty="0"/>
              <a:t>2</a:t>
            </a:r>
            <a:r>
              <a:rPr lang="zh-CN" altLang="en-US" dirty="0"/>
              <a:t>设计了</a:t>
            </a:r>
            <a:r>
              <a:rPr lang="en-US" altLang="zh-CN" dirty="0" err="1"/>
              <a:t>DataNode</a:t>
            </a:r>
            <a:r>
              <a:rPr lang="zh-CN" altLang="en-US" dirty="0"/>
              <a:t>节点可休眠验证算法。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设计了数据块存储结构配置节能算法与</a:t>
            </a:r>
            <a:r>
              <a:rPr lang="en-US" altLang="zh-CN" dirty="0"/>
              <a:t>RACK</a:t>
            </a:r>
            <a:r>
              <a:rPr lang="zh-CN" altLang="en-US" dirty="0"/>
              <a:t>区域划分算法。</a:t>
            </a:r>
            <a:endParaRPr lang="en-US" altLang="zh-CN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设计了对称数据块存储策略，并设计了该策略下的节能算法。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问题建模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9095" y="408373"/>
            <a:ext cx="9144000" cy="603681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 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0730" y="1242873"/>
                <a:ext cx="10306975" cy="5206754"/>
              </a:xfrm>
            </p:spPr>
            <p:txBody>
              <a:bodyPr>
                <a:normAutofit fontScale="925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dirty="0"/>
                  <a:t>设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集群由集合</a:t>
                </a:r>
                <a:r>
                  <a:rPr lang="en-US" altLang="zh-CN" dirty="0"/>
                  <a:t>Cluster={&lt;rack, s1&gt;, &lt;rack, s1&gt;……&lt;rack, </a:t>
                </a:r>
                <a:r>
                  <a:rPr lang="en-US" altLang="zh-CN" dirty="0" err="1"/>
                  <a:t>si</a:t>
                </a:r>
                <a:r>
                  <a:rPr lang="en-US" altLang="zh-CN" dirty="0"/>
                  <a:t>&gt;}</a:t>
                </a:r>
                <a:r>
                  <a:rPr lang="zh-CN" altLang="en-US" dirty="0"/>
                  <a:t>组成，其中元素</a:t>
                </a:r>
                <a:r>
                  <a:rPr lang="en-US" altLang="zh-CN" dirty="0"/>
                  <a:t>&lt;rack, s1&gt;, </a:t>
                </a:r>
                <a:r>
                  <a:rPr lang="zh-CN" altLang="en-US" dirty="0"/>
                  <a:t>表示编号为</a:t>
                </a:r>
                <a:r>
                  <a:rPr lang="en-US" altLang="zh-CN" dirty="0"/>
                  <a:t>rack1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RACK</a:t>
                </a:r>
                <a:r>
                  <a:rPr lang="zh-CN" altLang="en-US" dirty="0"/>
                  <a:t>机架中有</a:t>
                </a:r>
                <a:r>
                  <a:rPr lang="en-US" altLang="zh-CN" dirty="0"/>
                  <a:t>s1</a:t>
                </a:r>
                <a:r>
                  <a:rPr lang="zh-CN" altLang="en-US" dirty="0"/>
                  <a:t>台</a:t>
                </a:r>
                <a:r>
                  <a:rPr lang="en-US" altLang="zh-CN" dirty="0" err="1"/>
                  <a:t>DataNode</a:t>
                </a:r>
                <a:r>
                  <a:rPr lang="zh-CN" altLang="en-US" dirty="0"/>
                  <a:t>服务器，该集群由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RACK</a:t>
                </a:r>
                <a:r>
                  <a:rPr lang="zh-CN" altLang="en-US" dirty="0"/>
                  <a:t>组成，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Cluster</m:t>
                        </m:r>
                      </m:e>
                    </m:d>
                    <m:r>
                      <a:rPr lang="en-US" altLang="zh-CN"/>
                      <m:t> </m:t>
                    </m:r>
                    <m:r>
                      <a:rPr lang="en-US" altLang="zh-CN"/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用</a:t>
                </a:r>
                <a:r>
                  <a:rPr lang="en-US" altLang="zh-CN" dirty="0" err="1"/>
                  <a:t>dn</a:t>
                </a:r>
                <a:r>
                  <a:rPr lang="zh-CN" altLang="en-US" dirty="0"/>
                  <a:t>表示</a:t>
                </a:r>
                <a:r>
                  <a:rPr lang="en-US" altLang="zh-CN" dirty="0" err="1"/>
                  <a:t>DataNode</a:t>
                </a:r>
                <a:r>
                  <a:rPr lang="zh-CN" altLang="en-US" dirty="0"/>
                  <a:t>节点服务器。</a:t>
                </a:r>
                <a:endParaRPr lang="en-US" altLang="zh-CN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DataNode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节点矩阵）：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>
                  <a:lnSpc>
                    <a:spcPct val="100000"/>
                  </a:lnSpc>
                </a:pPr>
                <a:r>
                  <a:rPr lang="zh-CN" altLang="en-US" dirty="0"/>
                  <a:t>矩阵中的列表示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a:rPr lang="zh-CN" altLang="en-US"/>
                          <m:t>编号</m:t>
                        </m:r>
                        <m:r>
                          <a:rPr lang="zh-CN" altLang="en-US"/>
                          <m:t>为</m:t>
                        </m:r>
                        <m:r>
                          <m:rPr>
                            <m:sty m:val="p"/>
                          </m:rPr>
                          <a:rPr lang="en-US" altLang="zh-CN"/>
                          <m:t>rack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i</m:t>
                        </m:r>
                      </m:sub>
                    </m:sSub>
                    <m:r>
                      <a:rPr lang="zh-CN" altLang="en-US"/>
                      <m:t>的</m:t>
                    </m:r>
                  </m:oMath>
                </a14:m>
                <a:r>
                  <a:rPr lang="en-US" altLang="zh-CN" dirty="0"/>
                  <a:t>RACK</a:t>
                </a:r>
                <a:r>
                  <a:rPr lang="zh-CN" altLang="en-US" dirty="0"/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s</m:t>
                        </m:r>
                      </m:e>
                      <m:sub>
                        <m:r>
                          <a:rPr lang="en-US" altLang="zh-CN"/>
                          <m:t>𝑖</m:t>
                        </m:r>
                      </m:sub>
                    </m:sSub>
                    <m:r>
                      <a:rPr lang="zh-CN" altLang="en-US"/>
                      <m:t>个</m:t>
                    </m:r>
                  </m:oMath>
                </a14:m>
                <a:r>
                  <a:rPr lang="en-US" altLang="zh-CN" dirty="0" err="1"/>
                  <a:t>DataNode</a:t>
                </a:r>
                <a:r>
                  <a:rPr lang="zh-CN" altLang="en-US" dirty="0"/>
                  <a:t>，其中</a:t>
                </a:r>
                <a:r>
                  <a:rPr lang="en-US" altLang="zh-CN" dirty="0" err="1"/>
                  <a:t>sm</a:t>
                </a:r>
                <a:r>
                  <a:rPr lang="zh-CN" altLang="en-US" dirty="0"/>
                  <a:t>表示节点数量集合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s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zh-CN" altLang="en-US"/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s</m:t>
                        </m:r>
                      </m:e>
                      <m:sub>
                        <m:r>
                          <a:rPr lang="en-US" altLang="zh-CN"/>
                          <m:t>2</m:t>
                        </m:r>
                      </m:sub>
                    </m:sSub>
                    <m:r>
                      <a:rPr lang="zh-CN" altLang="en-US"/>
                      <m:t>，</m:t>
                    </m:r>
                    <m:r>
                      <a:rPr lang="en-US" altLang="zh-CN"/>
                      <m:t>……,</m:t>
                    </m:r>
                    <m:sSub>
                      <m:sSubPr>
                        <m:ctrlPr>
                          <a:rPr lang="en-US" altLang="zh-CN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s</m:t>
                        </m:r>
                      </m:e>
                      <m:sub>
                        <m:r>
                          <a:rPr lang="en-US" altLang="zh-CN"/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中的最大值。当机架中节点数量小于</a:t>
                </a:r>
                <a:r>
                  <a:rPr lang="en-US" altLang="zh-CN" dirty="0" err="1"/>
                  <a:t>sm</a:t>
                </a:r>
                <a:r>
                  <a:rPr lang="zh-CN" altLang="en-US" dirty="0"/>
                  <a:t>时，用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填充。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0730" y="1242873"/>
                <a:ext cx="10306975" cy="5206754"/>
              </a:xfrm>
              <a:blipFill>
                <a:blip r:embed="rId2"/>
                <a:stretch>
                  <a:fillRect l="-769" t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921" y="3003287"/>
            <a:ext cx="42767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1138" y="479394"/>
            <a:ext cx="9144000" cy="518188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09456" y="1274889"/>
                <a:ext cx="9573087" cy="4770804"/>
              </a:xfrm>
            </p:spPr>
            <p:txBody>
              <a:bodyPr>
                <a:normAutofit fontScale="25000" lnSpcReduction="20000"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en-US" altLang="zh-CN" sz="8000" dirty="0">
                    <a:latin typeface="+mn-ea"/>
                  </a:rPr>
                  <a:t>HDFS</a:t>
                </a:r>
                <a:r>
                  <a:rPr lang="zh-CN" altLang="en-US" sz="8000" dirty="0">
                    <a:latin typeface="+mn-ea"/>
                  </a:rPr>
                  <a:t>集群中</a:t>
                </a:r>
                <a:r>
                  <a:rPr lang="en-US" altLang="zh-CN" sz="8000" dirty="0" err="1">
                    <a:latin typeface="+mn-ea"/>
                  </a:rPr>
                  <a:t>DataNode</a:t>
                </a:r>
                <a:r>
                  <a:rPr lang="zh-CN" altLang="en-US" sz="8000" dirty="0">
                    <a:latin typeface="+mn-ea"/>
                  </a:rPr>
                  <a:t>节点可能会有多种状态，设状态标识集合</a:t>
                </a:r>
                <a:r>
                  <a:rPr lang="en-US" altLang="zh-CN" sz="8000" dirty="0">
                    <a:latin typeface="+mn-ea"/>
                  </a:rPr>
                  <a:t>state = {0</a:t>
                </a:r>
                <a:r>
                  <a:rPr lang="zh-CN" altLang="en-US" sz="8000" dirty="0">
                    <a:latin typeface="+mn-ea"/>
                  </a:rPr>
                  <a:t>，</a:t>
                </a:r>
                <a:r>
                  <a:rPr lang="en-US" altLang="zh-CN" sz="8000" dirty="0">
                    <a:latin typeface="+mn-ea"/>
                  </a:rPr>
                  <a:t>1</a:t>
                </a:r>
                <a:r>
                  <a:rPr lang="zh-CN" altLang="en-US" sz="8000" dirty="0">
                    <a:latin typeface="+mn-ea"/>
                  </a:rPr>
                  <a:t>，</a:t>
                </a:r>
                <a:r>
                  <a:rPr lang="en-US" altLang="zh-CN" sz="8000" dirty="0">
                    <a:latin typeface="+mn-ea"/>
                  </a:rPr>
                  <a:t>2</a:t>
                </a:r>
                <a:r>
                  <a:rPr lang="zh-CN" altLang="en-US" sz="8000" dirty="0">
                    <a:latin typeface="+mn-ea"/>
                  </a:rPr>
                  <a:t>，</a:t>
                </a:r>
                <a:r>
                  <a:rPr lang="en-US" altLang="zh-CN" sz="8000" dirty="0">
                    <a:latin typeface="+mn-ea"/>
                  </a:rPr>
                  <a:t>3}</a:t>
                </a:r>
                <a:r>
                  <a:rPr lang="zh-CN" altLang="en-US" sz="8000" dirty="0">
                    <a:latin typeface="+mn-ea"/>
                  </a:rPr>
                  <a:t>，其中</a:t>
                </a:r>
                <a:r>
                  <a:rPr lang="en-US" altLang="zh-CN" sz="8000" dirty="0">
                    <a:latin typeface="+mn-ea"/>
                  </a:rPr>
                  <a:t>0</a:t>
                </a:r>
                <a:r>
                  <a:rPr lang="zh-CN" altLang="en-US" sz="8000" dirty="0">
                    <a:latin typeface="+mn-ea"/>
                  </a:rPr>
                  <a:t>表示没有服务器，</a:t>
                </a:r>
                <a:r>
                  <a:rPr lang="en-US" altLang="zh-CN" sz="8000" dirty="0">
                    <a:latin typeface="+mn-ea"/>
                  </a:rPr>
                  <a:t>1</a:t>
                </a:r>
                <a:r>
                  <a:rPr lang="zh-CN" altLang="en-US" sz="8000" dirty="0">
                    <a:latin typeface="+mn-ea"/>
                  </a:rPr>
                  <a:t>，</a:t>
                </a:r>
                <a:r>
                  <a:rPr lang="en-US" altLang="zh-CN" sz="8000" dirty="0">
                    <a:latin typeface="+mn-ea"/>
                  </a:rPr>
                  <a:t>2</a:t>
                </a:r>
                <a:r>
                  <a:rPr lang="zh-CN" altLang="en-US" sz="8000" dirty="0">
                    <a:latin typeface="+mn-ea"/>
                  </a:rPr>
                  <a:t>，</a:t>
                </a:r>
                <a:r>
                  <a:rPr lang="en-US" altLang="zh-CN" sz="8000" dirty="0">
                    <a:latin typeface="+mn-ea"/>
                  </a:rPr>
                  <a:t>3</a:t>
                </a:r>
                <a:r>
                  <a:rPr lang="zh-CN" altLang="en-US" sz="8000" dirty="0">
                    <a:latin typeface="+mn-ea"/>
                  </a:rPr>
                  <a:t>分别表示</a:t>
                </a:r>
                <a:r>
                  <a:rPr lang="en-US" altLang="zh-CN" sz="8000" dirty="0" err="1">
                    <a:latin typeface="+mn-ea"/>
                  </a:rPr>
                  <a:t>DataNode</a:t>
                </a:r>
                <a:r>
                  <a:rPr lang="zh-CN" altLang="en-US" sz="8000" dirty="0">
                    <a:latin typeface="+mn-ea"/>
                  </a:rPr>
                  <a:t>处于活动、休眠、宕机状态。</a:t>
                </a:r>
                <a:endParaRPr lang="en-US" altLang="zh-CN" sz="8000" dirty="0">
                  <a:latin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8000" dirty="0">
                    <a:solidFill>
                      <a:srgbClr val="FF0000"/>
                    </a:solidFill>
                    <a:latin typeface="+mn-ea"/>
                  </a:rPr>
                  <a:t>定义</a:t>
                </a:r>
                <a:r>
                  <a:rPr lang="en-US" altLang="zh-CN" sz="8000" dirty="0">
                    <a:solidFill>
                      <a:srgbClr val="FF0000"/>
                    </a:solidFill>
                    <a:latin typeface="+mn-ea"/>
                  </a:rPr>
                  <a:t>2</a:t>
                </a:r>
                <a:r>
                  <a:rPr lang="zh-CN" altLang="en-US" sz="8000" dirty="0">
                    <a:solidFill>
                      <a:srgbClr val="FF0000"/>
                    </a:solidFill>
                    <a:latin typeface="+mn-ea"/>
                  </a:rPr>
                  <a:t>（</a:t>
                </a:r>
                <a:r>
                  <a:rPr lang="en-US" altLang="zh-CN" sz="8000" dirty="0" err="1">
                    <a:solidFill>
                      <a:srgbClr val="FF0000"/>
                    </a:solidFill>
                    <a:latin typeface="+mn-ea"/>
                  </a:rPr>
                  <a:t>DataNode</a:t>
                </a:r>
                <a:r>
                  <a:rPr lang="zh-CN" altLang="en-US" sz="8000" dirty="0">
                    <a:solidFill>
                      <a:srgbClr val="FF0000"/>
                    </a:solidFill>
                    <a:latin typeface="+mn-ea"/>
                  </a:rPr>
                  <a:t>节点状态矩阵）：</a:t>
                </a:r>
                <a:endParaRPr lang="en-US" altLang="zh-CN" sz="8000" dirty="0">
                  <a:solidFill>
                    <a:srgbClr val="FF0000"/>
                  </a:solidFill>
                  <a:latin typeface="+mn-ea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9600" dirty="0"/>
              </a:p>
              <a:p>
                <a:pPr algn="l"/>
                <a:r>
                  <a:rPr lang="zh-CN" altLang="en-US" sz="96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9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96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zh-CN" sz="9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9600" dirty="0"/>
                  <a:t> {0, 1, 2, 3}</a:t>
                </a:r>
                <a:r>
                  <a:rPr lang="zh-CN" altLang="en-US" sz="96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960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sz="96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96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9600" i="1" smtClean="0">
                        <a:latin typeface="Cambria Math" panose="02040503050406030204" pitchFamily="18" charset="0"/>
                      </a:rPr>
                      <m:t>𝑠𝑚</m:t>
                    </m:r>
                    <m:r>
                      <a:rPr lang="en-US" altLang="zh-CN" sz="9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96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960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9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9600" i="0" dirty="0" smtClean="0">
                        <a:latin typeface="Cambria Math" panose="02040503050406030204" pitchFamily="18" charset="0"/>
                      </a:rPr>
                      <m:t>⊆ⅈ</m:t>
                    </m:r>
                    <m:r>
                      <a:rPr lang="zh-CN" altLang="en-US" sz="96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09456" y="1274889"/>
                <a:ext cx="9573087" cy="4770804"/>
              </a:xfrm>
              <a:blipFill>
                <a:blip r:embed="rId2"/>
                <a:stretch>
                  <a:fillRect l="-1019" r="-2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895" y="2887462"/>
            <a:ext cx="4116504" cy="1798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4303" y="687357"/>
            <a:ext cx="3136777" cy="56439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84301" y="1251752"/>
                <a:ext cx="10079115" cy="5122416"/>
              </a:xfrm>
            </p:spPr>
            <p:txBody>
              <a:bodyPr>
                <a:normAutofit fontScale="70000" lnSpcReduction="20000"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900" dirty="0"/>
                  <a:t>设</a:t>
                </a:r>
                <a:r>
                  <a:rPr lang="en-US" altLang="zh-CN" sz="2900" dirty="0"/>
                  <a:t>HDFS</a:t>
                </a:r>
                <a:r>
                  <a:rPr lang="zh-CN" altLang="en-US" sz="2900" dirty="0"/>
                  <a:t>集群中有</a:t>
                </a:r>
                <a:r>
                  <a:rPr lang="en-US" altLang="zh-CN" sz="2900" dirty="0"/>
                  <a:t>k</a:t>
                </a:r>
                <a:r>
                  <a:rPr lang="zh-CN" altLang="en-US" sz="2900" dirty="0"/>
                  <a:t>（</a:t>
                </a:r>
                <a:r>
                  <a:rPr lang="en-US" altLang="zh-CN" sz="2900" dirty="0"/>
                  <a:t>k&gt;3</a:t>
                </a:r>
                <a:r>
                  <a:rPr lang="zh-CN" altLang="en-US" sz="2900" dirty="0"/>
                  <a:t>）个</a:t>
                </a:r>
                <a:r>
                  <a:rPr lang="en-US" altLang="zh-CN" sz="2900" dirty="0" err="1"/>
                  <a:t>DataNode</a:t>
                </a:r>
                <a:r>
                  <a:rPr lang="en-US" altLang="zh-CN" sz="2900" dirty="0"/>
                  <a:t>{</a:t>
                </a:r>
                <a:r>
                  <a:rPr lang="en-US" altLang="zh-CN" sz="2900" dirty="0" err="1"/>
                  <a:t>dn</a:t>
                </a:r>
                <a:r>
                  <a:rPr lang="en-US" altLang="zh-CN" sz="29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/>
                  <a:t>}</a:t>
                </a:r>
                <a:r>
                  <a:rPr lang="zh-CN" altLang="en-US" sz="2900" dirty="0"/>
                  <a:t>，若文件</a:t>
                </a:r>
                <a:r>
                  <a:rPr lang="en-US" altLang="zh-CN" sz="2900" dirty="0"/>
                  <a:t>F</a:t>
                </a:r>
                <a:r>
                  <a:rPr lang="zh-CN" altLang="en-US" sz="2900" dirty="0"/>
                  <a:t>数据块副本系数为</a:t>
                </a:r>
                <a:r>
                  <a:rPr lang="en-US" altLang="zh-CN" sz="2900" dirty="0"/>
                  <a:t>m</a:t>
                </a:r>
                <a:r>
                  <a:rPr lang="zh-CN" altLang="en-US" sz="2900" dirty="0"/>
                  <a:t>，数据块大小为</a:t>
                </a:r>
                <a:r>
                  <a:rPr lang="en-US" altLang="zh-CN" sz="2900" dirty="0"/>
                  <a:t>bs</a:t>
                </a:r>
                <a:r>
                  <a:rPr lang="zh-CN" altLang="en-US" sz="2900" dirty="0"/>
                  <a:t>，该文件</a:t>
                </a:r>
                <a:r>
                  <a:rPr lang="en-US" altLang="zh-CN" sz="2900" dirty="0"/>
                  <a:t>F</a:t>
                </a:r>
                <a:r>
                  <a:rPr lang="zh-CN" altLang="en-US" sz="2900" dirty="0"/>
                  <a:t>大小为</a:t>
                </a:r>
                <a:r>
                  <a:rPr lang="en-US" altLang="zh-CN" sz="2900" dirty="0"/>
                  <a:t>n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</m:oMath>
                </a14:m>
                <a:r>
                  <a:rPr lang="zh-CN" altLang="en-US" sz="2900" dirty="0"/>
                  <a:t>，则会有</a:t>
                </a:r>
                <a:r>
                  <a:rPr lang="en-US" altLang="zh-CN" sz="2900" dirty="0"/>
                  <a:t>n</a:t>
                </a:r>
                <a:r>
                  <a:rPr lang="en-US" altLang="zh-CN" sz="29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900" dirty="0"/>
                  <a:t> m</a:t>
                </a:r>
                <a:r>
                  <a:rPr lang="zh-CN" altLang="en-US" sz="2900" dirty="0"/>
                  <a:t>个数据块随机存储在</a:t>
                </a:r>
                <a:r>
                  <a:rPr lang="en-US" altLang="zh-CN" sz="2900" dirty="0"/>
                  <a:t>k</a:t>
                </a:r>
                <a:r>
                  <a:rPr lang="zh-CN" altLang="en-US" sz="2900" dirty="0"/>
                  <a:t>个</a:t>
                </a:r>
                <a:r>
                  <a:rPr lang="en-US" altLang="zh-CN" sz="2900" dirty="0"/>
                  <a:t>DN</a:t>
                </a:r>
                <a:r>
                  <a:rPr lang="zh-CN" altLang="en-US" sz="2900" dirty="0"/>
                  <a:t>节点中。</a:t>
                </a:r>
                <a:endParaRPr lang="en-US" altLang="zh-CN" sz="2900" dirty="0"/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9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9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900" dirty="0">
                    <a:solidFill>
                      <a:srgbClr val="FF0000"/>
                    </a:solidFill>
                  </a:rPr>
                  <a:t>（文件分块矩阵）：</a:t>
                </a:r>
                <a:endParaRPr lang="en-US" altLang="zh-CN" sz="29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en-US" altLang="zh-CN" sz="2000" dirty="0"/>
                  <a:t>    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900" dirty="0"/>
                  <a:t>矩阵中每一个元素表示一个数据块，列表示一个文件包含有</a:t>
                </a:r>
                <a:r>
                  <a:rPr lang="en-US" altLang="zh-CN" sz="2900" dirty="0"/>
                  <a:t>n</a:t>
                </a:r>
                <a:r>
                  <a:rPr lang="zh-CN" altLang="en-US" sz="2900" dirty="0"/>
                  <a:t>个数据块，第一列为原文件的数据块，其余列为副本数据块。行表示文件一个数据块备份了</a:t>
                </a:r>
                <a:r>
                  <a:rPr lang="en-US" altLang="zh-CN" sz="2900" dirty="0"/>
                  <a:t>m</a:t>
                </a:r>
                <a:r>
                  <a:rPr lang="zh-CN" altLang="en-US" sz="2900" dirty="0"/>
                  <a:t>份。</a:t>
                </a:r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84301" y="1251752"/>
                <a:ext cx="10079115" cy="5122416"/>
              </a:xfrm>
              <a:blipFill>
                <a:blip r:embed="rId2"/>
                <a:stretch>
                  <a:fillRect l="-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78" y="2990388"/>
            <a:ext cx="5689170" cy="16141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4808" y="435006"/>
            <a:ext cx="6670089" cy="61256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/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09094" y="1160679"/>
                <a:ext cx="10762695" cy="5541962"/>
              </a:xfrm>
            </p:spPr>
            <p:txBody>
              <a:bodyPr/>
              <a:lstStyle/>
              <a:p>
                <a:pPr algn="l"/>
                <a:r>
                  <a:rPr lang="zh-CN" altLang="en-US" dirty="0"/>
                  <a:t>文件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根据文件分块矩阵进行分块并存储在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上，即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en-US" altLang="zh-CN" dirty="0"/>
                  <a:t>n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m</a:t>
                </a:r>
                <a:r>
                  <a:rPr lang="zh-CN" altLang="en-US" dirty="0"/>
                  <a:t>个数据块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存储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于</m:t>
                    </m:r>
                  </m:oMath>
                </a14:m>
                <a:r>
                  <a:rPr lang="zh-CN" altLang="en-US" dirty="0"/>
                  <a:t>矩阵</a:t>
                </a:r>
                <a:r>
                  <a:rPr lang="en-US" altLang="zh-CN" dirty="0" err="1"/>
                  <a:t>dn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en-US" altLang="zh-CN" dirty="0"/>
                  <a:t>k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中，并且一个数据块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不</m:t>
                    </m:r>
                  </m:oMath>
                </a14:m>
                <a:r>
                  <a:rPr lang="zh-CN" altLang="en-US" dirty="0"/>
                  <a:t>能存储在同一个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pPr algn="l"/>
                <a:r>
                  <a:rPr lang="zh-CN" altLang="en-US" dirty="0"/>
                  <a:t>则数据块与存储该数据块的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节点之间的对应关系转化为数据块存储矩阵。</a:t>
                </a:r>
                <a:endParaRPr lang="en-US" altLang="zh-CN" dirty="0"/>
              </a:p>
              <a:p>
                <a:pPr algn="l"/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（数据块存储矩阵）：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1≤ⅈ≤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任意一行不能存储相同的元素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副标题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09094" y="1160679"/>
                <a:ext cx="10762695" cy="5541962"/>
              </a:xfrm>
              <a:blipFill>
                <a:blip r:embed="rId2"/>
                <a:stretch>
                  <a:fillRect l="-907" t="-1209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64" y="3093460"/>
            <a:ext cx="35242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378693" cy="6824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7565"/>
                <a:ext cx="10515600" cy="4962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存储于不同状态的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节点中的数据块可用性不同，将节点状态矩阵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DS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000" dirty="0"/>
                  <a:t>文件数据块存储矩阵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节点关联可得到文件数据块状态矩阵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5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（数据块状态矩阵）：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{1, 2, 3} (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1≤ⅈ≤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，状态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表示数据块存储在活动的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中，状态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表示数据块存储在休眠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中，状态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表示数据块存储在宕机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中，状态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都表示数据块处于不可用状态。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7565"/>
                <a:ext cx="10515600" cy="4962617"/>
              </a:xfrm>
              <a:blipFill rotWithShape="1">
                <a:blip r:embed="rId2"/>
                <a:stretch>
                  <a:fillRect l="-638" t="-135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30" y="2264915"/>
            <a:ext cx="36576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1943</Words>
  <Application>Microsoft Office PowerPoint</Application>
  <PresentationFormat>宽屏</PresentationFormat>
  <Paragraphs>134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HDFS节能问题</vt:lpstr>
      <vt:lpstr>问题描述</vt:lpstr>
      <vt:lpstr>论文工作</vt:lpstr>
      <vt:lpstr>问题建模</vt:lpstr>
      <vt:lpstr> 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DataNode节点休眠验证算法：</vt:lpstr>
      <vt:lpstr>数据块存储结构配置节能算法：</vt:lpstr>
      <vt:lpstr>RACK区域划分算法：</vt:lpstr>
      <vt:lpstr>对称数据块存储策略下的节能算法：</vt:lpstr>
      <vt:lpstr> 对称数据块存储策略下的节能算法：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问题建模</dc:title>
  <dc:creator>qjx</dc:creator>
  <cp:lastModifiedBy>家兴 齐</cp:lastModifiedBy>
  <cp:revision>203</cp:revision>
  <dcterms:created xsi:type="dcterms:W3CDTF">2018-07-19T01:51:00Z</dcterms:created>
  <dcterms:modified xsi:type="dcterms:W3CDTF">2018-07-24T01:52:07Z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