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53444-CE27-4805-ACA8-F3686699B51F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A70D0-FFFF-4C0B-BB7D-15FBCB0CA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9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70D0-FFFF-4C0B-BB7D-15FBCB0CA1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9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8CD01-1C1E-44E8-94D8-19E62B6C3F37}" type="datetimeFigureOut">
              <a:rPr lang="zh-CN" altLang="en-US"/>
              <a:pPr>
                <a:defRPr/>
              </a:pPr>
              <a:t>2018/7/28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AC1E7-3188-494E-AEBF-D1636E1A21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/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62946-DA40-4859-B85F-3D7FAF7AFC4B}" type="datetimeFigureOut">
              <a:rPr lang="zh-CN" altLang="en-US"/>
              <a:pPr>
                <a:defRPr/>
              </a:pPr>
              <a:t>2018/7/28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71918-73A4-4130-B353-418606CE6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/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/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C3D3-AA24-4D58-A3E5-2B3AACE4FD35}" type="datetimeFigureOut">
              <a:rPr lang="zh-CN" altLang="en-US"/>
              <a:pPr>
                <a:defRPr/>
              </a:pPr>
              <a:t>2018/7/28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BF651-D0A9-4157-B935-5ABA0AFFD0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19A48-8F5E-4426-820A-B73A21A9E041}" type="datetimeFigureOut">
              <a:rPr lang="zh-CN" altLang="en-US"/>
              <a:pPr>
                <a:defRPr/>
              </a:pPr>
              <a:t>2018/7/28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3C583-D822-4651-A06E-FB149C8826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92566-585C-48A8-B473-39D6C0DFA618}" type="datetimeFigureOut">
              <a:rPr lang="zh-CN" altLang="en-US"/>
              <a:pPr>
                <a:defRPr/>
              </a:pPr>
              <a:t>2018/7/28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8130F-B113-452F-AA0D-E55F5DC710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29131-B4D1-436E-BDFD-143FDD93EF63}" type="datetimeFigureOut">
              <a:rPr lang="zh-CN" altLang="en-US"/>
              <a:pPr>
                <a:defRPr/>
              </a:pPr>
              <a:t>2018/7/28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B157B-E4C7-4D28-8ACF-646470D052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/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972FF-2AB5-4F4D-A973-D1C4E01539BF}" type="datetimeFigureOut">
              <a:rPr lang="zh-CN" altLang="en-US"/>
              <a:pPr>
                <a:defRPr/>
              </a:pPr>
              <a:t>2018/7/28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E0329-85E0-4908-A5FD-1E1A7BD12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7EE4E-56C4-496B-AA3F-A5949BE0C47E}" type="datetimeFigureOut">
              <a:rPr lang="zh-CN" altLang="en-US"/>
              <a:pPr>
                <a:defRPr/>
              </a:pPr>
              <a:t>2018/7/28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5F8C2-1376-4E71-A312-50305A430A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C0CAE-DCD2-4295-956F-FD9F05203F1A}" type="datetimeFigureOut">
              <a:rPr lang="zh-CN" altLang="en-US"/>
              <a:pPr>
                <a:defRPr/>
              </a:pPr>
              <a:t>2018/7/28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CBC0D-CE92-4FB1-BB01-89CD9F76AE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8D734-A96C-42D1-AFF2-657DA5CA9E75}" type="datetimeFigureOut">
              <a:rPr lang="zh-CN" altLang="en-US"/>
              <a:pPr>
                <a:defRPr/>
              </a:pPr>
              <a:t>2018/7/28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AE922-C6B0-4588-848C-9AE131A07B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/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A5D5C-92A2-4E3E-B404-BA4A2A563D4A}" type="datetimeFigureOut">
              <a:rPr lang="zh-CN" altLang="en-US"/>
              <a:pPr>
                <a:defRPr/>
              </a:pPr>
              <a:t>2018/7/28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A9561-5C4D-4DF0-A09E-20CBE4F627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EDA7028-74D2-4898-A492-27271779CF9B}" type="datetimeFigureOut">
              <a:rPr lang="zh-CN" altLang="en-US"/>
              <a:pPr>
                <a:defRPr/>
              </a:pPr>
              <a:t>2018/7/28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E52158-22B5-40B7-8006-397E76D440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框 3"/>
          <p:cNvSpPr txBox="1">
            <a:spLocks noChangeArrowheads="1"/>
          </p:cNvSpPr>
          <p:nvPr/>
        </p:nvSpPr>
        <p:spPr bwMode="auto">
          <a:xfrm>
            <a:off x="347663" y="179388"/>
            <a:ext cx="11371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Times New Roman" pitchFamily="18" charset="0"/>
                <a:ea typeface="等线"/>
                <a:cs typeface="Times New Roman" pitchFamily="18" charset="0"/>
              </a:rPr>
              <a:t>基于最小包围球上采样和集成学习的两类非平衡大数据分类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4" name="文本框 4"/>
              <p:cNvSpPr txBox="1">
                <a:spLocks noChangeArrowheads="1"/>
              </p:cNvSpPr>
              <p:nvPr/>
            </p:nvSpPr>
            <p:spPr bwMode="auto">
              <a:xfrm>
                <a:off x="350838" y="779326"/>
                <a:ext cx="11371262" cy="5501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设</a:t>
                </a:r>
                <a:r>
                  <a:rPr lang="en-US" altLang="zh-CN" sz="2000" i="1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S</a:t>
                </a:r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是两类非平衡大数据集，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|=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|=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≪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𝑆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的</m:t>
                    </m:r>
                  </m:oMath>
                </a14:m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大数据特征体现在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是一个大数据集合。基于最小包围球的上采样思路有两种，相应的分类方法也有两种。</a:t>
                </a:r>
                <a:endParaRPr lang="en-US" altLang="zh-CN" sz="2000" dirty="0">
                  <a:latin typeface="Times New Roman" pitchFamily="18" charset="0"/>
                  <a:ea typeface="等线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等线"/>
                    <a:cs typeface="Times New Roman" pitchFamily="18" charset="0"/>
                  </a:rPr>
                  <a:t>思路一（在三维空间中，画图描述思想）</a:t>
                </a:r>
                <a:endPara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等线"/>
                  <a:cs typeface="Times New Roman" pitchFamily="18" charset="0"/>
                </a:endParaRPr>
              </a:p>
              <a:p>
                <a:pPr marL="514350" indent="-514350" algn="just">
                  <a:lnSpc>
                    <a:spcPct val="150000"/>
                  </a:lnSpc>
                  <a:buFont typeface="等线 Light"/>
                  <a:buAutoNum type="arabicPeriod"/>
                </a:pPr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第一步，用一类</a:t>
                </a:r>
                <a:r>
                  <a:rPr lang="en-US" altLang="zh-CN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SVM</a:t>
                </a:r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方法求正类样例的最小包围超球；</a:t>
                </a:r>
                <a:endParaRPr lang="en-US" altLang="zh-CN" sz="2000" dirty="0">
                  <a:latin typeface="Times New Roman" pitchFamily="18" charset="0"/>
                  <a:ea typeface="等线"/>
                  <a:cs typeface="Times New Roman" pitchFamily="18" charset="0"/>
                </a:endParaRPr>
              </a:p>
              <a:p>
                <a:pPr marL="514350" indent="-514350" algn="just">
                  <a:lnSpc>
                    <a:spcPct val="150000"/>
                  </a:lnSpc>
                  <a:buFont typeface="等线 Light"/>
                  <a:buAutoNum type="arabicPeriod"/>
                </a:pPr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第二步，在最小包围超球面内外各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𝜺</m:t>
                    </m:r>
                  </m:oMath>
                </a14:m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的区域内，按均匀分布随机生成</a:t>
                </a:r>
                <a:r>
                  <a:rPr lang="en-US" altLang="zh-CN" sz="2000" i="1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p</a:t>
                </a:r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个正类样例点，设上采样后的正类样例集合为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𝑢𝑝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  <m:t>𝑢𝑝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|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=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𝑢𝑝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；</a:t>
                </a:r>
                <a:endParaRPr lang="en-US" altLang="zh-CN" sz="2000" dirty="0">
                  <a:latin typeface="Times New Roman" pitchFamily="18" charset="0"/>
                  <a:ea typeface="等线"/>
                  <a:cs typeface="Times New Roman" pitchFamily="18" charset="0"/>
                </a:endParaRPr>
              </a:p>
              <a:p>
                <a:pPr marL="514350" indent="-514350" algn="just">
                  <a:lnSpc>
                    <a:spcPct val="150000"/>
                  </a:lnSpc>
                  <a:buFont typeface="等线 Light"/>
                  <a:buAutoNum type="arabicPeriod"/>
                </a:pPr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第三步，以上采样后的正类样例集合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𝑢𝑝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为标准，划分负类样例集合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为</a:t>
                </a:r>
                <a:r>
                  <a:rPr lang="en-US" altLang="zh-CN" sz="2000" i="1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q</a:t>
                </a:r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个子集：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∪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∪⋯∪</m:t>
                    </m:r>
                  </m:oMath>
                </a14:m>
                <a:r>
                  <a:rPr lang="en-US" altLang="zh-CN" sz="2000" dirty="0">
                    <a:ea typeface="等线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。其中，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  <m:t>−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  <m:t>𝑢𝑝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。</m:t>
                    </m:r>
                  </m:oMath>
                </a14:m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(1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和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𝑢𝑝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构造</a:t>
                </a:r>
                <a:r>
                  <a:rPr lang="en-US" altLang="zh-CN" sz="2000" i="1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q</a:t>
                </a:r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个平衡的数据子集，并用</a:t>
                </a:r>
                <a:r>
                  <a:rPr lang="en-US" altLang="zh-CN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ELM</a:t>
                </a:r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算法训练</a:t>
                </a:r>
                <a:r>
                  <a:rPr lang="en-US" altLang="zh-CN" sz="2000" i="1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q</a:t>
                </a:r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个分类器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SLFN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(1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𝑞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)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；</m:t>
                    </m:r>
                  </m:oMath>
                </a14:m>
                <a:endParaRPr lang="en-US" altLang="zh-CN" sz="2000" dirty="0">
                  <a:latin typeface="Times New Roman" pitchFamily="18" charset="0"/>
                  <a:ea typeface="等线"/>
                  <a:cs typeface="Times New Roman" pitchFamily="18" charset="0"/>
                </a:endParaRPr>
              </a:p>
              <a:p>
                <a:pPr marL="514350" indent="-514350" algn="just">
                  <a:lnSpc>
                    <a:spcPct val="150000"/>
                  </a:lnSpc>
                  <a:buFont typeface="等线 Light"/>
                  <a:buAutoNum type="arabicPeriod"/>
                </a:pPr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第四步，有某种集成方法（多数投票法</a:t>
                </a:r>
                <a:r>
                  <a:rPr lang="en-US" altLang="zh-CN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&amp;</a:t>
                </a:r>
                <a:r>
                  <a:rPr lang="zh-CN" altLang="en-US" sz="20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模糊积分集成方法）集成训练的分类器，并用于数据分类。</a:t>
                </a:r>
              </a:p>
            </p:txBody>
          </p:sp>
        </mc:Choice>
        <mc:Fallback>
          <p:sp>
            <p:nvSpPr>
              <p:cNvPr id="13314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838" y="779326"/>
                <a:ext cx="11371262" cy="5501634"/>
              </a:xfrm>
              <a:prstGeom prst="rect">
                <a:avLst/>
              </a:prstGeom>
              <a:blipFill>
                <a:blip r:embed="rId2"/>
                <a:stretch>
                  <a:fillRect l="-643" r="-536" b="-11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框 3"/>
          <p:cNvSpPr txBox="1">
            <a:spLocks noChangeArrowheads="1"/>
          </p:cNvSpPr>
          <p:nvPr/>
        </p:nvSpPr>
        <p:spPr bwMode="auto">
          <a:xfrm>
            <a:off x="347663" y="179388"/>
            <a:ext cx="11371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Times New Roman" pitchFamily="18" charset="0"/>
                <a:ea typeface="等线"/>
                <a:cs typeface="Times New Roman" pitchFamily="18" charset="0"/>
              </a:rPr>
              <a:t>基于最小包围球上采样和集成学习的两类非平衡大数据分类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4" name="文本框 4"/>
              <p:cNvSpPr txBox="1">
                <a:spLocks noChangeArrowheads="1"/>
              </p:cNvSpPr>
              <p:nvPr/>
            </p:nvSpPr>
            <p:spPr bwMode="auto">
              <a:xfrm>
                <a:off x="350838" y="779326"/>
                <a:ext cx="11371262" cy="5541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等线"/>
                    <a:cs typeface="Times New Roman" pitchFamily="18" charset="0"/>
                  </a:rPr>
                  <a:t>思路二（在三维空间中，画图描述思想）</a:t>
                </a:r>
                <a:endParaRPr lang="en-US" altLang="zh-CN" sz="2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等线"/>
                  <a:cs typeface="Times New Roman" pitchFamily="18" charset="0"/>
                </a:endParaRPr>
              </a:p>
              <a:p>
                <a:pPr marL="514350" indent="-514350" algn="just">
                  <a:lnSpc>
                    <a:spcPct val="150000"/>
                  </a:lnSpc>
                  <a:buFont typeface="等线 Light"/>
                  <a:buAutoNum type="arabicPeriod"/>
                </a:pPr>
                <a:r>
                  <a:rPr lang="zh-CN" altLang="en-US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第一步，用一类</a:t>
                </a:r>
                <a:r>
                  <a:rPr lang="en-US" altLang="zh-CN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SVM</a:t>
                </a:r>
                <a:r>
                  <a:rPr lang="zh-CN" altLang="en-US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方法求正类样例的最小包围超球；</a:t>
                </a:r>
                <a:endParaRPr lang="en-US" altLang="zh-CN" sz="2200" dirty="0">
                  <a:latin typeface="Times New Roman" pitchFamily="18" charset="0"/>
                  <a:ea typeface="等线"/>
                  <a:cs typeface="Times New Roman" pitchFamily="18" charset="0"/>
                </a:endParaRPr>
              </a:p>
              <a:p>
                <a:pPr marL="514350" indent="-514350" algn="just">
                  <a:lnSpc>
                    <a:spcPct val="150000"/>
                  </a:lnSpc>
                  <a:buFont typeface="等线 Light"/>
                  <a:buAutoNum type="arabicPeriod"/>
                </a:pPr>
                <a:r>
                  <a:rPr lang="zh-CN" altLang="en-US" sz="2200" b="1" dirty="0">
                    <a:solidFill>
                      <a:srgbClr val="0070C0"/>
                    </a:solidFill>
                    <a:latin typeface="Times New Roman" pitchFamily="18" charset="0"/>
                    <a:ea typeface="等线"/>
                    <a:cs typeface="Times New Roman" pitchFamily="18" charset="0"/>
                  </a:rPr>
                  <a:t>第二步，计算正类样例的最小包围球球心的异类最近邻；</a:t>
                </a:r>
                <a:endParaRPr lang="en-US" altLang="zh-CN" sz="2200" b="1" dirty="0">
                  <a:solidFill>
                    <a:srgbClr val="0070C0"/>
                  </a:solidFill>
                  <a:latin typeface="Times New Roman" pitchFamily="18" charset="0"/>
                  <a:ea typeface="等线"/>
                  <a:cs typeface="Times New Roman" pitchFamily="18" charset="0"/>
                </a:endParaRPr>
              </a:p>
              <a:p>
                <a:pPr marL="514350" indent="-514350" algn="just">
                  <a:lnSpc>
                    <a:spcPct val="150000"/>
                  </a:lnSpc>
                  <a:buFont typeface="等线 Light"/>
                  <a:buAutoNum type="arabicPeriod"/>
                </a:pPr>
                <a:r>
                  <a:rPr lang="zh-CN" altLang="en-US" sz="2200" b="1" dirty="0">
                    <a:solidFill>
                      <a:srgbClr val="0070C0"/>
                    </a:solidFill>
                    <a:latin typeface="Times New Roman" pitchFamily="18" charset="0"/>
                    <a:ea typeface="等线"/>
                    <a:cs typeface="Times New Roman" pitchFamily="18" charset="0"/>
                  </a:rPr>
                  <a:t>第三步，在异类最近邻超球面和最小包围球面之间的区域内，按均匀分布随机生成</a:t>
                </a:r>
                <a:r>
                  <a:rPr lang="en-US" altLang="zh-CN" sz="2200" b="1" i="1" dirty="0">
                    <a:solidFill>
                      <a:srgbClr val="0070C0"/>
                    </a:solidFill>
                    <a:latin typeface="Times New Roman" pitchFamily="18" charset="0"/>
                    <a:ea typeface="等线"/>
                    <a:cs typeface="Times New Roman" pitchFamily="18" charset="0"/>
                  </a:rPr>
                  <a:t>p</a:t>
                </a:r>
                <a:r>
                  <a:rPr lang="zh-CN" altLang="en-US" sz="2200" b="1" dirty="0">
                    <a:solidFill>
                      <a:srgbClr val="0070C0"/>
                    </a:solidFill>
                    <a:latin typeface="Times New Roman" pitchFamily="18" charset="0"/>
                    <a:ea typeface="等线"/>
                    <a:cs typeface="Times New Roman" pitchFamily="18" charset="0"/>
                  </a:rPr>
                  <a:t>个正类样例点，设采样后正类样例集合为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𝒖𝒑</m:t>
                        </m:r>
                      </m:sub>
                      <m:sup>
                        <m:r>
                          <a:rPr lang="en-US" altLang="zh-CN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en-US" sz="2200" b="1" dirty="0">
                    <a:solidFill>
                      <a:srgbClr val="0070C0"/>
                    </a:solidFill>
                    <a:latin typeface="Times New Roman" pitchFamily="18" charset="0"/>
                    <a:ea typeface="等线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2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  <m:t>𝒖𝒑</m:t>
                            </m:r>
                          </m:sub>
                          <m:sup>
                            <m:r>
                              <a:rPr lang="en-US" altLang="zh-CN" sz="2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|=</m:t>
                        </m:r>
                        <m:r>
                          <a:rPr lang="en-US" altLang="zh-CN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𝒖𝒑</m:t>
                        </m:r>
                      </m:sub>
                      <m:sup>
                        <m:r>
                          <a:rPr lang="en-US" altLang="zh-CN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sz="2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+</m:t>
                    </m:r>
                    <m:r>
                      <a:rPr lang="en-US" altLang="zh-CN" sz="2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𝒑</m:t>
                    </m:r>
                  </m:oMath>
                </a14:m>
                <a:r>
                  <a:rPr lang="zh-CN" altLang="en-US" sz="2200" b="1" dirty="0">
                    <a:solidFill>
                      <a:srgbClr val="0070C0"/>
                    </a:solidFill>
                    <a:latin typeface="Times New Roman" pitchFamily="18" charset="0"/>
                    <a:ea typeface="等线"/>
                    <a:cs typeface="Times New Roman" pitchFamily="18" charset="0"/>
                  </a:rPr>
                  <a:t>；</a:t>
                </a:r>
                <a:endParaRPr lang="en-US" altLang="zh-CN" sz="2200" b="1" dirty="0">
                  <a:solidFill>
                    <a:srgbClr val="0070C0"/>
                  </a:solidFill>
                  <a:latin typeface="Times New Roman" pitchFamily="18" charset="0"/>
                  <a:ea typeface="等线"/>
                  <a:cs typeface="Times New Roman" pitchFamily="18" charset="0"/>
                </a:endParaRPr>
              </a:p>
              <a:p>
                <a:pPr marL="514350" indent="-514350" algn="just">
                  <a:lnSpc>
                    <a:spcPct val="150000"/>
                  </a:lnSpc>
                  <a:buFont typeface="等线 Light"/>
                  <a:buAutoNum type="arabicPeriod"/>
                </a:pPr>
                <a:r>
                  <a:rPr lang="zh-CN" altLang="en-US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第三步，以上采样后的正类样例集合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𝑢𝑝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en-US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为标准，划分负类样例集合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为</a:t>
                </a:r>
                <a:r>
                  <a:rPr lang="en-US" altLang="zh-CN" sz="2200" i="1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q</a:t>
                </a:r>
                <a:r>
                  <a:rPr lang="zh-CN" altLang="en-US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个子集：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200" i="1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∪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∪⋯∪</m:t>
                    </m:r>
                  </m:oMath>
                </a14:m>
                <a:r>
                  <a:rPr lang="en-US" altLang="zh-CN" sz="2200" dirty="0">
                    <a:ea typeface="等线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。其中，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𝑞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  <m:t>−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  <m:t>𝑢𝑝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等线"/>
                                <a:cs typeface="Times New Roman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zh-CN" altLang="en-US" sz="2200" i="1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。</m:t>
                    </m:r>
                  </m:oMath>
                </a14:m>
                <a:r>
                  <a:rPr lang="zh-CN" altLang="en-US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(1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𝑞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)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和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𝑢𝑝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en-US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构造</a:t>
                </a:r>
                <a:r>
                  <a:rPr lang="en-US" altLang="zh-CN" sz="2200" i="1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q</a:t>
                </a:r>
                <a:r>
                  <a:rPr lang="zh-CN" altLang="en-US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个平衡的数据子集，并用</a:t>
                </a:r>
                <a:r>
                  <a:rPr lang="en-US" altLang="zh-CN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ELM</a:t>
                </a:r>
                <a:r>
                  <a:rPr lang="zh-CN" altLang="en-US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算法训练</a:t>
                </a:r>
                <a:r>
                  <a:rPr lang="en-US" altLang="zh-CN" sz="2200" i="1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q</a:t>
                </a:r>
                <a:r>
                  <a:rPr lang="zh-CN" altLang="en-US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个分类器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SLFN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等线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(1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𝑞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)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等线"/>
                        <a:cs typeface="Times New Roman" pitchFamily="18" charset="0"/>
                      </a:rPr>
                      <m:t>；</m:t>
                    </m:r>
                  </m:oMath>
                </a14:m>
                <a:endParaRPr lang="en-US" altLang="zh-CN" sz="2200" dirty="0">
                  <a:latin typeface="Times New Roman" pitchFamily="18" charset="0"/>
                  <a:ea typeface="等线"/>
                  <a:cs typeface="Times New Roman" pitchFamily="18" charset="0"/>
                </a:endParaRPr>
              </a:p>
              <a:p>
                <a:pPr marL="514350" indent="-514350" algn="just">
                  <a:lnSpc>
                    <a:spcPct val="150000"/>
                  </a:lnSpc>
                  <a:buFont typeface="等线 Light"/>
                  <a:buAutoNum type="arabicPeriod"/>
                </a:pPr>
                <a:r>
                  <a:rPr lang="zh-CN" altLang="en-US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第四步，有某种集成方法（多数投票法</a:t>
                </a:r>
                <a:r>
                  <a:rPr lang="en-US" altLang="zh-CN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&amp;</a:t>
                </a:r>
                <a:r>
                  <a:rPr lang="zh-CN" altLang="en-US" sz="2200" dirty="0">
                    <a:latin typeface="Times New Roman" pitchFamily="18" charset="0"/>
                    <a:ea typeface="等线"/>
                    <a:cs typeface="Times New Roman" pitchFamily="18" charset="0"/>
                  </a:rPr>
                  <a:t>模糊积分集成方法）集成训练的分类器，并用于数据分类。</a:t>
                </a:r>
              </a:p>
            </p:txBody>
          </p:sp>
        </mc:Choice>
        <mc:Fallback>
          <p:sp>
            <p:nvSpPr>
              <p:cNvPr id="13314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838" y="779326"/>
                <a:ext cx="11371262" cy="5541132"/>
              </a:xfrm>
              <a:prstGeom prst="rect">
                <a:avLst/>
              </a:prstGeom>
              <a:blipFill>
                <a:blip r:embed="rId3"/>
                <a:stretch>
                  <a:fillRect l="-751" r="-697" b="-132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99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470</Words>
  <Application>Microsoft Office PowerPoint</Application>
  <PresentationFormat>宽屏</PresentationFormat>
  <Paragraphs>15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JUNHAI ZHAI</dc:creator>
  <cp:lastModifiedBy>JUNHAI ZHAI</cp:lastModifiedBy>
  <cp:revision>16</cp:revision>
  <dcterms:created xsi:type="dcterms:W3CDTF">2018-07-17T01:47:40Z</dcterms:created>
  <dcterms:modified xsi:type="dcterms:W3CDTF">2018-07-28T08:11:02Z</dcterms:modified>
</cp:coreProperties>
</file>