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604" r:id="rId3"/>
    <p:sldId id="439" r:id="rId4"/>
    <p:sldId id="343" r:id="rId5"/>
    <p:sldId id="345" r:id="rId6"/>
    <p:sldId id="796" r:id="rId7"/>
    <p:sldId id="884" r:id="rId8"/>
    <p:sldId id="886" r:id="rId9"/>
    <p:sldId id="888" r:id="rId10"/>
    <p:sldId id="273" r:id="rId11"/>
    <p:sldId id="276" r:id="rId12"/>
    <p:sldId id="278" r:id="rId13"/>
    <p:sldId id="346" r:id="rId14"/>
    <p:sldId id="282" r:id="rId15"/>
    <p:sldId id="889" r:id="rId16"/>
    <p:sldId id="350" r:id="rId17"/>
    <p:sldId id="351" r:id="rId18"/>
    <p:sldId id="447" r:id="rId19"/>
    <p:sldId id="272" r:id="rId20"/>
    <p:sldId id="274" r:id="rId21"/>
    <p:sldId id="36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2" autoAdjust="0"/>
    <p:restoredTop sz="93899" autoAdjust="0"/>
  </p:normalViewPr>
  <p:slideViewPr>
    <p:cSldViewPr snapToGrid="0">
      <p:cViewPr varScale="1">
        <p:scale>
          <a:sx n="103" d="100"/>
          <a:sy n="103" d="100"/>
        </p:scale>
        <p:origin x="13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0C120-7B0A-4DB1-9188-7C4ED1F05D1D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C9608-0E78-43F8-A5E8-CE78914271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14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 min-max max-min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9608-0E78-43F8-A5E8-CE789142713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91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A5611-6D38-444D-A832-F3C43C53E63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80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sigmoid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9608-0E78-43F8-A5E8-CE789142713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068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Converge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9608-0E78-43F8-A5E8-CE789142713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0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9608-0E78-43F8-A5E8-CE789142713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27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9608-0E78-43F8-A5E8-CE789142713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458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這頁對嗎？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9608-0E78-43F8-A5E8-CE789142713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918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位什麼要 </a:t>
            </a:r>
            <a:r>
              <a:rPr lang="en-US" altLang="zh-TW" dirty="0"/>
              <a:t>1- </a:t>
            </a:r>
            <a:r>
              <a:rPr lang="zh-TW" altLang="en-US" dirty="0"/>
              <a:t>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9608-0E78-43F8-A5E8-CE789142713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98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69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96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22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35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91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05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89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21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6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35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7265-C77B-4181-A6E0-421CD95F2254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7ACC-E1C8-4666-AEFE-4E6E91DE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51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87265-C77B-4181-A6E0-421CD95F2254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97ACC-E1C8-4666-AEFE-4E6E91DE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20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1.png"/><Relationship Id="rId5" Type="http://schemas.openxmlformats.org/officeDocument/2006/relationships/image" Target="../media/image440.png"/><Relationship Id="rId15" Type="http://schemas.openxmlformats.org/officeDocument/2006/relationships/image" Target="../media/image790.png"/><Relationship Id="rId4" Type="http://schemas.openxmlformats.org/officeDocument/2006/relationships/image" Target="../media/image430.png"/><Relationship Id="rId14" Type="http://schemas.openxmlformats.org/officeDocument/2006/relationships/image" Target="../media/image7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26.png"/><Relationship Id="rId3" Type="http://schemas.openxmlformats.org/officeDocument/2006/relationships/image" Target="../media/image410.png"/><Relationship Id="rId7" Type="http://schemas.openxmlformats.org/officeDocument/2006/relationships/image" Target="../media/image63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67.png"/><Relationship Id="rId5" Type="http://schemas.openxmlformats.org/officeDocument/2006/relationships/image" Target="../media/image471.png"/><Relationship Id="rId15" Type="http://schemas.openxmlformats.org/officeDocument/2006/relationships/image" Target="../media/image790.png"/><Relationship Id="rId10" Type="http://schemas.openxmlformats.org/officeDocument/2006/relationships/image" Target="../media/image24.png"/><Relationship Id="rId4" Type="http://schemas.openxmlformats.org/officeDocument/2006/relationships/image" Target="../media/image610.png"/><Relationship Id="rId9" Type="http://schemas.openxmlformats.org/officeDocument/2006/relationships/image" Target="../media/image65.png"/><Relationship Id="rId14" Type="http://schemas.openxmlformats.org/officeDocument/2006/relationships/image" Target="../media/image7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410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790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7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2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1.png"/><Relationship Id="rId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28.png"/><Relationship Id="rId9" Type="http://schemas.openxmlformats.org/officeDocument/2006/relationships/image" Target="../media/image8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6.png"/><Relationship Id="rId3" Type="http://schemas.openxmlformats.org/officeDocument/2006/relationships/image" Target="../media/image35.png"/><Relationship Id="rId7" Type="http://schemas.openxmlformats.org/officeDocument/2006/relationships/image" Target="../media/image50.png"/><Relationship Id="rId12" Type="http://schemas.openxmlformats.org/officeDocument/2006/relationships/image" Target="../media/image6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62.png"/><Relationship Id="rId5" Type="http://schemas.openxmlformats.org/officeDocument/2006/relationships/image" Target="../media/image46.png"/><Relationship Id="rId15" Type="http://schemas.openxmlformats.org/officeDocument/2006/relationships/image" Target="../media/image69.png"/><Relationship Id="rId10" Type="http://schemas.openxmlformats.org/officeDocument/2006/relationships/image" Target="../media/image61.png"/><Relationship Id="rId4" Type="http://schemas.openxmlformats.org/officeDocument/2006/relationships/image" Target="../media/image45.png"/><Relationship Id="rId9" Type="http://schemas.openxmlformats.org/officeDocument/2006/relationships/image" Target="../media/image59.png"/><Relationship Id="rId1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100.png"/><Relationship Id="rId7" Type="http://schemas.openxmlformats.org/officeDocument/2006/relationships/image" Target="../media/image720.png"/><Relationship Id="rId12" Type="http://schemas.openxmlformats.org/officeDocument/2006/relationships/image" Target="../media/image77.png"/><Relationship Id="rId17" Type="http://schemas.openxmlformats.org/officeDocument/2006/relationships/image" Target="../media/image11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1" Type="http://schemas.openxmlformats.org/officeDocument/2006/relationships/image" Target="../media/image76.png"/><Relationship Id="rId5" Type="http://schemas.openxmlformats.org/officeDocument/2006/relationships/image" Target="../media/image700.png"/><Relationship Id="rId15" Type="http://schemas.openxmlformats.org/officeDocument/2006/relationships/image" Target="../media/image112.png"/><Relationship Id="rId10" Type="http://schemas.openxmlformats.org/officeDocument/2006/relationships/image" Target="../media/image75.png"/><Relationship Id="rId4" Type="http://schemas.openxmlformats.org/officeDocument/2006/relationships/image" Target="../media/image101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20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5.png"/><Relationship Id="rId5" Type="http://schemas.openxmlformats.org/officeDocument/2006/relationships/image" Target="../media/image118.png"/><Relationship Id="rId10" Type="http://schemas.openxmlformats.org/officeDocument/2006/relationships/image" Target="../media/image124.png"/><Relationship Id="rId4" Type="http://schemas.openxmlformats.org/officeDocument/2006/relationships/image" Target="../media/image116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790.png"/><Relationship Id="rId4" Type="http://schemas.openxmlformats.org/officeDocument/2006/relationships/image" Target="../media/image7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0.png"/><Relationship Id="rId3" Type="http://schemas.openxmlformats.org/officeDocument/2006/relationships/image" Target="../media/image7.png"/><Relationship Id="rId7" Type="http://schemas.openxmlformats.org/officeDocument/2006/relationships/image" Target="../media/image8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43.png"/><Relationship Id="rId4" Type="http://schemas.openxmlformats.org/officeDocument/2006/relationships/image" Target="../media/image9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10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20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4.png"/><Relationship Id="rId3" Type="http://schemas.openxmlformats.org/officeDocument/2006/relationships/image" Target="../media/image21.png"/><Relationship Id="rId7" Type="http://schemas.openxmlformats.org/officeDocument/2006/relationships/image" Target="../media/image490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11" Type="http://schemas.openxmlformats.org/officeDocument/2006/relationships/image" Target="../media/image52.png"/><Relationship Id="rId5" Type="http://schemas.openxmlformats.org/officeDocument/2006/relationships/image" Target="../media/image49.png"/><Relationship Id="rId10" Type="http://schemas.openxmlformats.org/officeDocument/2006/relationships/image" Target="../media/image51.png"/><Relationship Id="rId4" Type="http://schemas.openxmlformats.org/officeDocument/2006/relationships/image" Target="../media/image22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1.jpg"/><Relationship Id="rId3" Type="http://schemas.openxmlformats.org/officeDocument/2006/relationships/image" Target="../media/image55.png"/><Relationship Id="rId7" Type="http://schemas.openxmlformats.org/officeDocument/2006/relationships/image" Target="../media/image7.jpg"/><Relationship Id="rId12" Type="http://schemas.openxmlformats.org/officeDocument/2006/relationships/image" Target="../media/image9.jpg"/><Relationship Id="rId17" Type="http://schemas.openxmlformats.org/officeDocument/2006/relationships/image" Target="../media/image57.png"/><Relationship Id="rId2" Type="http://schemas.openxmlformats.org/officeDocument/2006/relationships/image" Target="../media/image540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8.jpg"/><Relationship Id="rId5" Type="http://schemas.openxmlformats.org/officeDocument/2006/relationships/image" Target="../media/image2.jpg"/><Relationship Id="rId15" Type="http://schemas.openxmlformats.org/officeDocument/2006/relationships/image" Target="../media/image13.jpg"/><Relationship Id="rId10" Type="http://schemas.openxmlformats.org/officeDocument/2006/relationships/image" Target="../media/image6.jpg"/><Relationship Id="rId4" Type="http://schemas.openxmlformats.org/officeDocument/2006/relationships/image" Target="../media/image23.png"/><Relationship Id="rId9" Type="http://schemas.openxmlformats.org/officeDocument/2006/relationships/image" Target="../media/image5.jpg"/><Relationship Id="rId1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image" Target="../media/image54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54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1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0717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Theory behind GAN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52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Given G, what is the optimal D* maximizing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Given x, the optimal D* maximizing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110061" y="2478250"/>
                <a:ext cx="6370847" cy="430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061" y="2478250"/>
                <a:ext cx="6370847" cy="430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602509" y="5958105"/>
                <a:ext cx="6227218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𝑙𝑜𝑔𝐷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509" y="5958105"/>
                <a:ext cx="6227218" cy="486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83911" y="2904445"/>
                <a:ext cx="7131439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911" y="2904445"/>
                <a:ext cx="7131439" cy="1145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383911" y="3929965"/>
                <a:ext cx="6559616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911" y="3929965"/>
                <a:ext cx="6559616" cy="11453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3782906" y="4840331"/>
            <a:ext cx="563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Assume that D(x) can be any function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EBA7BD6-0138-460B-90F0-E77BDB3BF9E4}"/>
              </a:ext>
            </a:extLst>
          </p:cNvPr>
          <p:cNvGrpSpPr/>
          <p:nvPr/>
        </p:nvGrpSpPr>
        <p:grpSpPr>
          <a:xfrm>
            <a:off x="4644571" y="289550"/>
            <a:ext cx="3870779" cy="1133862"/>
            <a:chOff x="4644571" y="460976"/>
            <a:chExt cx="3870779" cy="1133862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1DB39432-2D3C-46B1-B1F0-EF640B17F4CF}"/>
                </a:ext>
              </a:extLst>
            </p:cNvPr>
            <p:cNvGrpSpPr/>
            <p:nvPr/>
          </p:nvGrpSpPr>
          <p:grpSpPr>
            <a:xfrm>
              <a:off x="4896790" y="550789"/>
              <a:ext cx="3618560" cy="948199"/>
              <a:chOff x="4896790" y="550789"/>
              <a:chExt cx="3618560" cy="9481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3A429FE3-C595-4A93-A032-2F6904DED305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790" y="550789"/>
                    <a:ext cx="3090783" cy="40395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3" name="文字方塊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6790" y="550789"/>
                    <a:ext cx="3090783" cy="40395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775" b="-2388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A5953009-903A-4A4A-9857-AC4292A9FC59}"/>
                      </a:ext>
                    </a:extLst>
                  </p:cNvPr>
                  <p:cNvSpPr txBox="1"/>
                  <p:nvPr/>
                </p:nvSpPr>
                <p:spPr>
                  <a:xfrm>
                    <a:off x="5303189" y="1069127"/>
                    <a:ext cx="3212161" cy="4298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4" name="文字方塊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3189" y="1069127"/>
                    <a:ext cx="3212161" cy="42986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95CC37B-B6A7-4B2F-8F79-D6E03BC2A7A9}"/>
                </a:ext>
              </a:extLst>
            </p:cNvPr>
            <p:cNvSpPr/>
            <p:nvPr/>
          </p:nvSpPr>
          <p:spPr>
            <a:xfrm>
              <a:off x="4644571" y="460976"/>
              <a:ext cx="3870779" cy="113386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923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x, the optimal D* maximizing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Find D* maximizing: 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978707" y="3409980"/>
                <a:ext cx="40892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TW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𝑏𝑙𝑜𝑔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707" y="3409980"/>
                <a:ext cx="4089261" cy="369332"/>
              </a:xfrm>
              <a:prstGeom prst="rect">
                <a:avLst/>
              </a:prstGeom>
              <a:blipFill>
                <a:blip r:embed="rId4"/>
                <a:stretch>
                  <a:fillRect l="-1791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458391" y="2301799"/>
                <a:ext cx="6227218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𝑙𝑜𝑔𝐷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391" y="2301799"/>
                <a:ext cx="6227218" cy="4863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051368" y="3930525"/>
                <a:ext cx="4617995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𝑑𝐷</m:t>
                          </m:r>
                        </m:den>
                      </m:f>
                      <m:r>
                        <a:rPr lang="en-US" altLang="zh-TW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8" y="3930525"/>
                <a:ext cx="4617995" cy="716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735623" y="4142356"/>
                <a:ext cx="553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623" y="4142356"/>
                <a:ext cx="553549" cy="369332"/>
              </a:xfrm>
              <a:prstGeom prst="rect">
                <a:avLst/>
              </a:prstGeom>
              <a:blipFill>
                <a:blip r:embed="rId7"/>
                <a:stretch>
                  <a:fillRect l="-5495" r="-1208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76275" y="4839216"/>
                <a:ext cx="2734467" cy="713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75" y="4839216"/>
                <a:ext cx="2734467" cy="713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109584" y="4858113"/>
                <a:ext cx="30139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584" y="4858113"/>
                <a:ext cx="3013902" cy="369332"/>
              </a:xfrm>
              <a:prstGeom prst="rect">
                <a:avLst/>
              </a:prstGeom>
              <a:blipFill>
                <a:blip r:embed="rId9"/>
                <a:stretch>
                  <a:fillRect l="-80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121014" y="5269681"/>
                <a:ext cx="20546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014" y="5269681"/>
                <a:ext cx="2054665" cy="369332"/>
              </a:xfrm>
              <a:prstGeom prst="rect">
                <a:avLst/>
              </a:prstGeom>
              <a:blipFill>
                <a:blip r:embed="rId10"/>
                <a:stretch>
                  <a:fillRect l="-148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079183" y="5809976"/>
                <a:ext cx="1531638" cy="638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83" y="5809976"/>
                <a:ext cx="1531638" cy="6387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691219" y="5739540"/>
                <a:ext cx="3493392" cy="779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219" y="5739540"/>
                <a:ext cx="3493392" cy="7795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號: 向右 13"/>
          <p:cNvSpPr/>
          <p:nvPr/>
        </p:nvSpPr>
        <p:spPr>
          <a:xfrm>
            <a:off x="3337238" y="5975238"/>
            <a:ext cx="627564" cy="352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43915" y="278729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a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08864" y="274525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D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29350" y="278729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b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818686" y="278081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D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440852" y="6226267"/>
            <a:ext cx="65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 &lt;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863998" y="6216621"/>
            <a:ext cx="128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&lt; 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AE9EDCDB-CDEA-4C94-B7C9-CB1822237F43}"/>
                  </a:ext>
                </a:extLst>
              </p:cNvPr>
              <p:cNvSpPr txBox="1"/>
              <p:nvPr/>
            </p:nvSpPr>
            <p:spPr>
              <a:xfrm>
                <a:off x="6485951" y="5268941"/>
                <a:ext cx="19661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AE9EDCDB-CDEA-4C94-B7C9-CB1822237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951" y="5268941"/>
                <a:ext cx="1966116" cy="369332"/>
              </a:xfrm>
              <a:prstGeom prst="rect">
                <a:avLst/>
              </a:prstGeom>
              <a:blipFill>
                <a:blip r:embed="rId13"/>
                <a:stretch>
                  <a:fillRect l="-1863" r="-31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群組 21">
            <a:extLst>
              <a:ext uri="{FF2B5EF4-FFF2-40B4-BE49-F238E27FC236}">
                <a16:creationId xmlns:a16="http://schemas.microsoft.com/office/drawing/2014/main" id="{61B576E2-2E5B-4201-8F4C-8A4483E9FD05}"/>
              </a:ext>
            </a:extLst>
          </p:cNvPr>
          <p:cNvGrpSpPr/>
          <p:nvPr/>
        </p:nvGrpSpPr>
        <p:grpSpPr>
          <a:xfrm>
            <a:off x="4644571" y="309870"/>
            <a:ext cx="3870779" cy="1133862"/>
            <a:chOff x="4644571" y="460976"/>
            <a:chExt cx="3870779" cy="1133862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1872C57B-4D7F-4BE5-87B0-A76455319E5E}"/>
                </a:ext>
              </a:extLst>
            </p:cNvPr>
            <p:cNvGrpSpPr/>
            <p:nvPr/>
          </p:nvGrpSpPr>
          <p:grpSpPr>
            <a:xfrm>
              <a:off x="4896790" y="550789"/>
              <a:ext cx="3618560" cy="948199"/>
              <a:chOff x="4896790" y="550789"/>
              <a:chExt cx="3618560" cy="9481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758AEE3F-E986-448E-8661-D821FA290E1E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790" y="550789"/>
                    <a:ext cx="3090783" cy="40395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3" name="文字方塊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6790" y="550789"/>
                    <a:ext cx="3090783" cy="40395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775" b="-2388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E478EC7E-683E-406B-A4A7-0AD8D44A8182}"/>
                      </a:ext>
                    </a:extLst>
                  </p:cNvPr>
                  <p:cNvSpPr txBox="1"/>
                  <p:nvPr/>
                </p:nvSpPr>
                <p:spPr>
                  <a:xfrm>
                    <a:off x="5303189" y="1069127"/>
                    <a:ext cx="3212161" cy="4298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4" name="文字方塊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3189" y="1069127"/>
                    <a:ext cx="3212161" cy="42986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C7B5A73-9E21-405E-AC6A-1C078723CFE7}"/>
                </a:ext>
              </a:extLst>
            </p:cNvPr>
            <p:cNvSpPr/>
            <p:nvPr/>
          </p:nvSpPr>
          <p:spPr>
            <a:xfrm>
              <a:off x="4644571" y="460976"/>
              <a:ext cx="3870779" cy="113386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237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68237" y="2705644"/>
                <a:ext cx="4533357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37" y="2705644"/>
                <a:ext cx="4533357" cy="821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331816" y="3427892"/>
                <a:ext cx="4120872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816" y="3427892"/>
                <a:ext cx="4120872" cy="8218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01977" y="4215745"/>
                <a:ext cx="5010667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7" y="4215745"/>
                <a:ext cx="5010667" cy="11453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16524" y="1896167"/>
                <a:ext cx="1862241" cy="573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4" y="1896167"/>
                <a:ext cx="1862241" cy="573555"/>
              </a:xfrm>
              <a:prstGeom prst="rect">
                <a:avLst/>
              </a:prstGeom>
              <a:blipFill>
                <a:blip r:embed="rId7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228809" y="5131241"/>
                <a:ext cx="4787273" cy="1237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809" y="5131241"/>
                <a:ext cx="4787273" cy="12377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群組 18"/>
          <p:cNvGrpSpPr/>
          <p:nvPr/>
        </p:nvGrpSpPr>
        <p:grpSpPr>
          <a:xfrm>
            <a:off x="2668656" y="5182685"/>
            <a:ext cx="2116300" cy="461665"/>
            <a:chOff x="2663868" y="5420951"/>
            <a:chExt cx="2116300" cy="461665"/>
          </a:xfrm>
        </p:grpSpPr>
        <p:sp>
          <p:nvSpPr>
            <p:cNvPr id="10" name="文字方塊 9"/>
            <p:cNvSpPr txBox="1"/>
            <p:nvPr/>
          </p:nvSpPr>
          <p:spPr>
            <a:xfrm>
              <a:off x="3354509" y="5420951"/>
              <a:ext cx="10074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FF0000"/>
                  </a:solidFill>
                </a:rPr>
                <a:t>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直線接點 15"/>
            <p:cNvCxnSpPr>
              <a:cxnSpLocks/>
            </p:cNvCxnSpPr>
            <p:nvPr/>
          </p:nvCxnSpPr>
          <p:spPr>
            <a:xfrm>
              <a:off x="2663868" y="5486235"/>
              <a:ext cx="2116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6270128" y="6138119"/>
            <a:ext cx="2116300" cy="461665"/>
            <a:chOff x="2663868" y="5420951"/>
            <a:chExt cx="2116300" cy="461665"/>
          </a:xfrm>
        </p:grpSpPr>
        <p:sp>
          <p:nvSpPr>
            <p:cNvPr id="21" name="文字方塊 20"/>
            <p:cNvSpPr txBox="1"/>
            <p:nvPr/>
          </p:nvSpPr>
          <p:spPr>
            <a:xfrm>
              <a:off x="3354509" y="5420951"/>
              <a:ext cx="10074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FF0000"/>
                  </a:solidFill>
                </a:rPr>
                <a:t>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直線接點 21"/>
            <p:cNvCxnSpPr>
              <a:cxnSpLocks/>
            </p:cNvCxnSpPr>
            <p:nvPr/>
          </p:nvCxnSpPr>
          <p:spPr>
            <a:xfrm>
              <a:off x="2663868" y="5486235"/>
              <a:ext cx="2116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916882" y="3970144"/>
                <a:ext cx="23884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882" y="3970144"/>
                <a:ext cx="238848" cy="691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6613897" y="5015387"/>
                <a:ext cx="23884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897" y="5015387"/>
                <a:ext cx="238848" cy="6914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85489" y="5599080"/>
                <a:ext cx="2916844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89" y="5599080"/>
                <a:ext cx="2916844" cy="7838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572000" y="1804856"/>
                <a:ext cx="3493392" cy="779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804856"/>
                <a:ext cx="3493392" cy="7795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190722" y="1895641"/>
                <a:ext cx="16911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22" y="1895641"/>
                <a:ext cx="1691169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群組 28"/>
          <p:cNvGrpSpPr/>
          <p:nvPr/>
        </p:nvGrpSpPr>
        <p:grpSpPr>
          <a:xfrm>
            <a:off x="4644571" y="309870"/>
            <a:ext cx="3870779" cy="1133862"/>
            <a:chOff x="4644571" y="460976"/>
            <a:chExt cx="3870779" cy="1133862"/>
          </a:xfrm>
        </p:grpSpPr>
        <p:grpSp>
          <p:nvGrpSpPr>
            <p:cNvPr id="30" name="群組 29"/>
            <p:cNvGrpSpPr/>
            <p:nvPr/>
          </p:nvGrpSpPr>
          <p:grpSpPr>
            <a:xfrm>
              <a:off x="4896790" y="550789"/>
              <a:ext cx="3618560" cy="948199"/>
              <a:chOff x="4896790" y="550789"/>
              <a:chExt cx="3618560" cy="9481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/>
                  <p:cNvSpPr txBox="1"/>
                  <p:nvPr/>
                </p:nvSpPr>
                <p:spPr>
                  <a:xfrm>
                    <a:off x="4896790" y="550789"/>
                    <a:ext cx="3090783" cy="40395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3" name="文字方塊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6790" y="550789"/>
                    <a:ext cx="3090783" cy="40395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775" b="-2388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字方塊 32"/>
                  <p:cNvSpPr txBox="1"/>
                  <p:nvPr/>
                </p:nvSpPr>
                <p:spPr>
                  <a:xfrm>
                    <a:off x="5303189" y="1069127"/>
                    <a:ext cx="3212161" cy="4298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4" name="文字方塊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3189" y="1069127"/>
                    <a:ext cx="3212161" cy="42986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矩形 30"/>
            <p:cNvSpPr/>
            <p:nvPr/>
          </p:nvSpPr>
          <p:spPr>
            <a:xfrm>
              <a:off x="4644571" y="460976"/>
              <a:ext cx="3870779" cy="113386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54740" y="5775818"/>
                <a:ext cx="1271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740" y="5775818"/>
                <a:ext cx="1271502" cy="461665"/>
              </a:xfrm>
              <a:prstGeom prst="rect">
                <a:avLst/>
              </a:prstGeom>
              <a:blipFill>
                <a:blip r:embed="rId16"/>
                <a:stretch>
                  <a:fillRect r="-1435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9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3" grpId="0"/>
      <p:bldP spid="8" grpId="0"/>
      <p:bldP spid="23" grpId="0"/>
      <p:bldP spid="23" grpId="1"/>
      <p:bldP spid="24" grpId="0"/>
      <p:bldP spid="24" grpId="1"/>
      <p:bldP spid="25" grpId="0"/>
      <p:bldP spid="25" grpId="1"/>
      <p:bldP spid="27" grpId="0"/>
      <p:bldP spid="2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36844" y="4795192"/>
                <a:ext cx="4721421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data</m:t>
                              </m:r>
                            </m:sub>
                          </m:s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data</m:t>
                                  </m:r>
                                </m:sub>
                              </m:sSub>
                              <m:r>
                                <a:rPr lang="en-US" altLang="zh-TW" sz="2400" b="0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4" y="4795192"/>
                <a:ext cx="4721421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5261" y="6007668"/>
                <a:ext cx="39207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2+2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𝐽𝑆𝐷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61" y="6007668"/>
                <a:ext cx="3920753" cy="369332"/>
              </a:xfrm>
              <a:prstGeom prst="rect">
                <a:avLst/>
              </a:prstGeom>
              <a:blipFill>
                <a:blip r:embed="rId4"/>
                <a:stretch>
                  <a:fillRect l="-311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4737988" y="5961501"/>
            <a:ext cx="366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Halvetica"/>
              </a:rPr>
              <a:t>Jensen-Shannon divergence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16524" y="2481716"/>
                <a:ext cx="6991722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2+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den>
                          </m:f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4" y="2481716"/>
                <a:ext cx="6991722" cy="1145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451432" y="3429000"/>
                <a:ext cx="5384359" cy="1237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den>
                          </m:f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432" y="3429000"/>
                <a:ext cx="5384359" cy="12377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158265" y="4795192"/>
                <a:ext cx="2937984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 b="0" i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  <m:r>
                            <a:rPr lang="en-US" altLang="zh-TW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data</m:t>
                                  </m:r>
                                </m:sub>
                              </m:sSub>
                              <m:r>
                                <a:rPr lang="en-US" altLang="zh-TW" sz="2400" b="0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TW" sz="24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265" y="4795192"/>
                <a:ext cx="2937984" cy="8298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16524" y="1896167"/>
                <a:ext cx="1862241" cy="573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4" y="1896167"/>
                <a:ext cx="1862241" cy="573555"/>
              </a:xfrm>
              <a:prstGeom prst="rect">
                <a:avLst/>
              </a:prstGeom>
              <a:blipFill>
                <a:blip r:embed="rId8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572000" y="1804856"/>
                <a:ext cx="3493392" cy="779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804856"/>
                <a:ext cx="3493392" cy="7795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190722" y="1895641"/>
                <a:ext cx="16911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22" y="1895641"/>
                <a:ext cx="169116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04696" y="174480"/>
            <a:ext cx="4527692" cy="669117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65495" y="853862"/>
            <a:ext cx="1808374" cy="6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/>
          <p:cNvCxnSpPr>
            <a:cxnSpLocks/>
          </p:cNvCxnSpPr>
          <p:nvPr/>
        </p:nvCxnSpPr>
        <p:spPr>
          <a:xfrm>
            <a:off x="1072137" y="4972657"/>
            <a:ext cx="2244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cxnSpLocks/>
          </p:cNvCxnSpPr>
          <p:nvPr/>
        </p:nvCxnSpPr>
        <p:spPr>
          <a:xfrm flipV="1">
            <a:off x="2206076" y="3481481"/>
            <a:ext cx="0" cy="1491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cxnSpLocks/>
          </p:cNvCxnSpPr>
          <p:nvPr/>
        </p:nvCxnSpPr>
        <p:spPr>
          <a:xfrm>
            <a:off x="3714519" y="4972657"/>
            <a:ext cx="2244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cxnSpLocks/>
          </p:cNvCxnSpPr>
          <p:nvPr/>
        </p:nvCxnSpPr>
        <p:spPr>
          <a:xfrm flipV="1">
            <a:off x="4848458" y="3481481"/>
            <a:ext cx="0" cy="1491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cxnSpLocks/>
          </p:cNvCxnSpPr>
          <p:nvPr/>
        </p:nvCxnSpPr>
        <p:spPr>
          <a:xfrm>
            <a:off x="6227313" y="4972657"/>
            <a:ext cx="2244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cxnSpLocks/>
          </p:cNvCxnSpPr>
          <p:nvPr/>
        </p:nvCxnSpPr>
        <p:spPr>
          <a:xfrm flipV="1">
            <a:off x="7361252" y="3481481"/>
            <a:ext cx="0" cy="1491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978000" y="5183669"/>
                <a:ext cx="4561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000" y="5183669"/>
                <a:ext cx="45615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600136" y="5183669"/>
                <a:ext cx="4644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136" y="5183669"/>
                <a:ext cx="46442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185535" y="5183669"/>
                <a:ext cx="4644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535" y="5183669"/>
                <a:ext cx="46442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369864" y="2901992"/>
                <a:ext cx="16489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864" y="2901992"/>
                <a:ext cx="164897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023969" y="2901992"/>
                <a:ext cx="16489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69" y="2901992"/>
                <a:ext cx="16489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525040" y="2958261"/>
                <a:ext cx="16489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040" y="2958261"/>
                <a:ext cx="164897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814616" y="4453862"/>
                <a:ext cx="5254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616" y="4453862"/>
                <a:ext cx="5254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579455" y="4453862"/>
                <a:ext cx="5254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455" y="4453862"/>
                <a:ext cx="52540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040156" y="4453862"/>
                <a:ext cx="5254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156" y="4453862"/>
                <a:ext cx="5254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手繪多邊形: 圖案 22"/>
          <p:cNvSpPr/>
          <p:nvPr/>
        </p:nvSpPr>
        <p:spPr>
          <a:xfrm>
            <a:off x="776717" y="3714055"/>
            <a:ext cx="2560320" cy="1103856"/>
          </a:xfrm>
          <a:custGeom>
            <a:avLst/>
            <a:gdLst>
              <a:gd name="connsiteX0" fmla="*/ 0 w 2560320"/>
              <a:gd name="connsiteY0" fmla="*/ 386404 h 1103856"/>
              <a:gd name="connsiteX1" fmla="*/ 815926 w 2560320"/>
              <a:gd name="connsiteY1" fmla="*/ 20644 h 1103856"/>
              <a:gd name="connsiteX2" fmla="*/ 1645920 w 2560320"/>
              <a:gd name="connsiteY2" fmla="*/ 935044 h 1103856"/>
              <a:gd name="connsiteX3" fmla="*/ 2194560 w 2560320"/>
              <a:gd name="connsiteY3" fmla="*/ 569284 h 1103856"/>
              <a:gd name="connsiteX4" fmla="*/ 2560320 w 2560320"/>
              <a:gd name="connsiteY4" fmla="*/ 1103856 h 110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320" h="1103856">
                <a:moveTo>
                  <a:pt x="0" y="386404"/>
                </a:moveTo>
                <a:cubicBezTo>
                  <a:pt x="270803" y="157804"/>
                  <a:pt x="541606" y="-70796"/>
                  <a:pt x="815926" y="20644"/>
                </a:cubicBezTo>
                <a:cubicBezTo>
                  <a:pt x="1090246" y="112084"/>
                  <a:pt x="1416148" y="843604"/>
                  <a:pt x="1645920" y="935044"/>
                </a:cubicBezTo>
                <a:cubicBezTo>
                  <a:pt x="1875692" y="1026484"/>
                  <a:pt x="2042160" y="541149"/>
                  <a:pt x="2194560" y="569284"/>
                </a:cubicBezTo>
                <a:cubicBezTo>
                  <a:pt x="2346960" y="597419"/>
                  <a:pt x="2453640" y="850637"/>
                  <a:pt x="2560320" y="1103856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: 圖案 23"/>
          <p:cNvSpPr/>
          <p:nvPr/>
        </p:nvSpPr>
        <p:spPr>
          <a:xfrm>
            <a:off x="4040421" y="3602845"/>
            <a:ext cx="1744394" cy="1637097"/>
          </a:xfrm>
          <a:custGeom>
            <a:avLst/>
            <a:gdLst>
              <a:gd name="connsiteX0" fmla="*/ 0 w 1744394"/>
              <a:gd name="connsiteY0" fmla="*/ 1046254 h 1637097"/>
              <a:gd name="connsiteX1" fmla="*/ 253219 w 1744394"/>
              <a:gd name="connsiteY1" fmla="*/ 680494 h 1637097"/>
              <a:gd name="connsiteX2" fmla="*/ 618979 w 1744394"/>
              <a:gd name="connsiteY2" fmla="*/ 1102525 h 1637097"/>
              <a:gd name="connsiteX3" fmla="*/ 1012874 w 1744394"/>
              <a:gd name="connsiteY3" fmla="*/ 5245 h 1637097"/>
              <a:gd name="connsiteX4" fmla="*/ 1744394 w 1744394"/>
              <a:gd name="connsiteY4" fmla="*/ 1637097 h 163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4394" h="1637097">
                <a:moveTo>
                  <a:pt x="0" y="1046254"/>
                </a:moveTo>
                <a:cubicBezTo>
                  <a:pt x="75028" y="858684"/>
                  <a:pt x="150056" y="671115"/>
                  <a:pt x="253219" y="680494"/>
                </a:cubicBezTo>
                <a:cubicBezTo>
                  <a:pt x="356382" y="689872"/>
                  <a:pt x="492370" y="1215067"/>
                  <a:pt x="618979" y="1102525"/>
                </a:cubicBezTo>
                <a:cubicBezTo>
                  <a:pt x="745588" y="989983"/>
                  <a:pt x="825305" y="-83850"/>
                  <a:pt x="1012874" y="5245"/>
                </a:cubicBezTo>
                <a:cubicBezTo>
                  <a:pt x="1200443" y="94340"/>
                  <a:pt x="1472418" y="865718"/>
                  <a:pt x="1744394" y="1637097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: 圖案 24"/>
          <p:cNvSpPr/>
          <p:nvPr/>
        </p:nvSpPr>
        <p:spPr>
          <a:xfrm>
            <a:off x="6389726" y="4381813"/>
            <a:ext cx="1856935" cy="858129"/>
          </a:xfrm>
          <a:custGeom>
            <a:avLst/>
            <a:gdLst>
              <a:gd name="connsiteX0" fmla="*/ 0 w 1856935"/>
              <a:gd name="connsiteY0" fmla="*/ 309489 h 858129"/>
              <a:gd name="connsiteX1" fmla="*/ 365760 w 1856935"/>
              <a:gd name="connsiteY1" fmla="*/ 0 h 858129"/>
              <a:gd name="connsiteX2" fmla="*/ 900332 w 1856935"/>
              <a:gd name="connsiteY2" fmla="*/ 309489 h 858129"/>
              <a:gd name="connsiteX3" fmla="*/ 1266092 w 1856935"/>
              <a:gd name="connsiteY3" fmla="*/ 281354 h 858129"/>
              <a:gd name="connsiteX4" fmla="*/ 1406769 w 1856935"/>
              <a:gd name="connsiteY4" fmla="*/ 211015 h 858129"/>
              <a:gd name="connsiteX5" fmla="*/ 1659988 w 1856935"/>
              <a:gd name="connsiteY5" fmla="*/ 196948 h 858129"/>
              <a:gd name="connsiteX6" fmla="*/ 1856935 w 1856935"/>
              <a:gd name="connsiteY6" fmla="*/ 858129 h 85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935" h="858129">
                <a:moveTo>
                  <a:pt x="0" y="309489"/>
                </a:moveTo>
                <a:cubicBezTo>
                  <a:pt x="107852" y="154744"/>
                  <a:pt x="215705" y="0"/>
                  <a:pt x="365760" y="0"/>
                </a:cubicBezTo>
                <a:cubicBezTo>
                  <a:pt x="515815" y="0"/>
                  <a:pt x="750277" y="262597"/>
                  <a:pt x="900332" y="309489"/>
                </a:cubicBezTo>
                <a:cubicBezTo>
                  <a:pt x="1050387" y="356381"/>
                  <a:pt x="1181686" y="297766"/>
                  <a:pt x="1266092" y="281354"/>
                </a:cubicBezTo>
                <a:cubicBezTo>
                  <a:pt x="1350498" y="264942"/>
                  <a:pt x="1341120" y="225083"/>
                  <a:pt x="1406769" y="211015"/>
                </a:cubicBezTo>
                <a:cubicBezTo>
                  <a:pt x="1472418" y="196947"/>
                  <a:pt x="1584960" y="89096"/>
                  <a:pt x="1659988" y="196948"/>
                </a:cubicBezTo>
                <a:cubicBezTo>
                  <a:pt x="1735016" y="304800"/>
                  <a:pt x="1795975" y="581464"/>
                  <a:pt x="1856935" y="858129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421058" y="3642361"/>
            <a:ext cx="140677" cy="1406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5002941" y="3542180"/>
            <a:ext cx="140677" cy="1406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694160" y="4311476"/>
            <a:ext cx="140677" cy="1406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/>
          <p:cNvCxnSpPr>
            <a:cxnSpLocks/>
          </p:cNvCxnSpPr>
          <p:nvPr/>
        </p:nvCxnSpPr>
        <p:spPr>
          <a:xfrm flipV="1">
            <a:off x="4229410" y="1283686"/>
            <a:ext cx="2142423" cy="218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989510" y="622147"/>
            <a:ext cx="437322" cy="5853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548487" y="4145282"/>
            <a:ext cx="377205" cy="4730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7129590" y="5162582"/>
            <a:ext cx="489569" cy="4659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673B5BD-F851-46A1-A84F-5992F489FC67}"/>
              </a:ext>
            </a:extLst>
          </p:cNvPr>
          <p:cNvCxnSpPr>
            <a:cxnSpLocks/>
          </p:cNvCxnSpPr>
          <p:nvPr/>
        </p:nvCxnSpPr>
        <p:spPr>
          <a:xfrm>
            <a:off x="1514801" y="3854732"/>
            <a:ext cx="0" cy="1150483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0D5F1CF-523B-4A8F-896F-4E47F8D03142}"/>
              </a:ext>
            </a:extLst>
          </p:cNvPr>
          <p:cNvCxnSpPr>
            <a:cxnSpLocks/>
          </p:cNvCxnSpPr>
          <p:nvPr/>
        </p:nvCxnSpPr>
        <p:spPr>
          <a:xfrm>
            <a:off x="5085749" y="3682857"/>
            <a:ext cx="0" cy="1347439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BD5830D6-F369-4FA5-BA6D-463B5F1B9465}"/>
              </a:ext>
            </a:extLst>
          </p:cNvPr>
          <p:cNvCxnSpPr>
            <a:cxnSpLocks/>
          </p:cNvCxnSpPr>
          <p:nvPr/>
        </p:nvCxnSpPr>
        <p:spPr>
          <a:xfrm>
            <a:off x="6775440" y="4473425"/>
            <a:ext cx="0" cy="499232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0202620-727B-4458-B2AD-329E7CD4502D}"/>
                  </a:ext>
                </a:extLst>
              </p:cNvPr>
              <p:cNvSpPr/>
              <p:nvPr/>
            </p:nvSpPr>
            <p:spPr>
              <a:xfrm>
                <a:off x="38532" y="4248045"/>
                <a:ext cx="15583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400" dirty="0">
                              <a:solidFill>
                                <a:srgbClr val="00B050"/>
                              </a:solidFill>
                            </a:rPr>
                            <m:t> 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0202620-727B-4458-B2AD-329E7CD45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2" y="4248045"/>
                <a:ext cx="1558312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DB9A742-1A83-4C20-8418-164149BF9711}"/>
                  </a:ext>
                </a:extLst>
              </p:cNvPr>
              <p:cNvSpPr/>
              <p:nvPr/>
            </p:nvSpPr>
            <p:spPr>
              <a:xfrm>
                <a:off x="2231811" y="5826691"/>
                <a:ext cx="4716153" cy="49340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400" dirty="0"/>
                  <a:t>Divergence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DB9A742-1A83-4C20-8418-164149BF9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811" y="5826691"/>
                <a:ext cx="4716153" cy="493405"/>
              </a:xfrm>
              <a:prstGeom prst="rect">
                <a:avLst/>
              </a:prstGeom>
              <a:blipFill>
                <a:blip r:embed="rId12"/>
                <a:stretch>
                  <a:fillRect t="-8537" b="-20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180092EF-8C88-42D2-A9CA-BC786910F714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1524841" y="5002336"/>
            <a:ext cx="706970" cy="10710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8D9BA41-0F9B-426C-BB3C-85705F48688B}"/>
                  </a:ext>
                </a:extLst>
              </p:cNvPr>
              <p:cNvSpPr/>
              <p:nvPr/>
            </p:nvSpPr>
            <p:spPr>
              <a:xfrm>
                <a:off x="1914789" y="637322"/>
                <a:ext cx="4636654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𝐷𝑖𝑣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8D9BA41-0F9B-426C-BB3C-85705F4868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789" y="637322"/>
                <a:ext cx="4636654" cy="6537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379399D7-634F-492A-8BB8-409AA18A3A60}"/>
              </a:ext>
            </a:extLst>
          </p:cNvPr>
          <p:cNvSpPr/>
          <p:nvPr/>
        </p:nvSpPr>
        <p:spPr>
          <a:xfrm>
            <a:off x="4253436" y="1484761"/>
            <a:ext cx="399322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The maximum objective value is related to JS divergence.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D947846C-FFA4-47FC-B47D-9270DFD87978}"/>
                  </a:ext>
                </a:extLst>
              </p:cNvPr>
              <p:cNvSpPr/>
              <p:nvPr/>
            </p:nvSpPr>
            <p:spPr>
              <a:xfrm>
                <a:off x="980574" y="1587312"/>
                <a:ext cx="3167919" cy="573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D947846C-FFA4-47FC-B47D-9270DFD87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74" y="1587312"/>
                <a:ext cx="3167919" cy="573555"/>
              </a:xfrm>
              <a:prstGeom prst="rect">
                <a:avLst/>
              </a:prstGeom>
              <a:blipFill>
                <a:blip r:embed="rId14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>
            <a:extLst>
              <a:ext uri="{FF2B5EF4-FFF2-40B4-BE49-F238E27FC236}">
                <a16:creationId xmlns:a16="http://schemas.microsoft.com/office/drawing/2014/main" id="{4CECB77C-0EB0-44EA-B4EA-F9916AA0166C}"/>
              </a:ext>
            </a:extLst>
          </p:cNvPr>
          <p:cNvSpPr/>
          <p:nvPr/>
        </p:nvSpPr>
        <p:spPr>
          <a:xfrm>
            <a:off x="2390156" y="1602286"/>
            <a:ext cx="1630963" cy="598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01E0D71-4D70-439C-AC90-09C1D872F36A}"/>
                  </a:ext>
                </a:extLst>
              </p:cNvPr>
              <p:cNvSpPr txBox="1"/>
              <p:nvPr/>
            </p:nvSpPr>
            <p:spPr>
              <a:xfrm>
                <a:off x="4233116" y="655675"/>
                <a:ext cx="2138717" cy="56137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01E0D71-4D70-439C-AC90-09C1D872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116" y="655675"/>
                <a:ext cx="2138717" cy="5613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0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43" grpId="0"/>
      <p:bldP spid="44" grpId="0" animBg="1"/>
      <p:bldP spid="48" grpId="0" animBg="1"/>
      <p:bldP spid="49" grpId="0"/>
      <p:bldP spid="50" grpId="0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4F06B6E-069D-4D1A-A5D5-948DFA1ACDF2}"/>
                  </a:ext>
                </a:extLst>
              </p:cNvPr>
              <p:cNvSpPr/>
              <p:nvPr/>
            </p:nvSpPr>
            <p:spPr>
              <a:xfrm>
                <a:off x="2050545" y="1342883"/>
                <a:ext cx="4636654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𝐷𝑖𝑣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4F06B6E-069D-4D1A-A5D5-948DFA1ACD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545" y="1342883"/>
                <a:ext cx="4636654" cy="653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87B376C-1FCB-4A24-96DE-B663C7BA5F67}"/>
                  </a:ext>
                </a:extLst>
              </p:cNvPr>
              <p:cNvSpPr txBox="1"/>
              <p:nvPr/>
            </p:nvSpPr>
            <p:spPr>
              <a:xfrm>
                <a:off x="4368872" y="1361236"/>
                <a:ext cx="2138717" cy="56137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87B376C-1FCB-4A24-96DE-B663C7BA5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72" y="1361236"/>
                <a:ext cx="2138717" cy="561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3F2A1118-DD2F-4157-8B65-141CBB969E04}"/>
              </a:ext>
            </a:extLst>
          </p:cNvPr>
          <p:cNvSpPr/>
          <p:nvPr/>
        </p:nvSpPr>
        <p:spPr>
          <a:xfrm>
            <a:off x="4389192" y="2190322"/>
            <a:ext cx="399322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The maximum objective value is related to JS divergence.</a:t>
            </a:r>
            <a:endParaRPr lang="zh-TW" altLang="en-US" sz="2400" dirty="0"/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6DFC6F6E-B91D-4DCE-A031-A2ABA16E0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820" y="3669997"/>
            <a:ext cx="7155597" cy="864320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Initialize generator and discriminator</a:t>
            </a:r>
          </a:p>
          <a:p>
            <a:r>
              <a:rPr lang="en-US" altLang="zh-TW" sz="2400" dirty="0"/>
              <a:t>In each training iteration: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EEDCD6F-7C87-479C-BA83-E23132218716}"/>
              </a:ext>
            </a:extLst>
          </p:cNvPr>
          <p:cNvSpPr txBox="1"/>
          <p:nvPr/>
        </p:nvSpPr>
        <p:spPr>
          <a:xfrm>
            <a:off x="1831760" y="4645942"/>
            <a:ext cx="7150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Step 1</a:t>
            </a:r>
            <a:r>
              <a:rPr lang="en-US" altLang="zh-TW" sz="2400" dirty="0"/>
              <a:t>: Fix generator G, and update discriminator D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736CE72-E53F-483A-94FE-9E5B4EA01C57}"/>
              </a:ext>
            </a:extLst>
          </p:cNvPr>
          <p:cNvSpPr txBox="1"/>
          <p:nvPr/>
        </p:nvSpPr>
        <p:spPr>
          <a:xfrm>
            <a:off x="1831760" y="5173379"/>
            <a:ext cx="728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Step 2</a:t>
            </a:r>
            <a:r>
              <a:rPr lang="en-US" altLang="zh-TW" sz="2400" dirty="0"/>
              <a:t>: Fix discriminator D, and update generator G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C360869-FF99-4A02-A76A-56EBE3D37F7A}"/>
                  </a:ext>
                </a:extLst>
              </p:cNvPr>
              <p:cNvSpPr/>
              <p:nvPr/>
            </p:nvSpPr>
            <p:spPr>
              <a:xfrm>
                <a:off x="1116330" y="2292873"/>
                <a:ext cx="3167919" cy="573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C360869-FF99-4A02-A76A-56EBE3D37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30" y="2292873"/>
                <a:ext cx="3167919" cy="573555"/>
              </a:xfrm>
              <a:prstGeom prst="rect">
                <a:avLst/>
              </a:prstGeom>
              <a:blipFill>
                <a:blip r:embed="rId5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82D8DC4C-7078-4886-BFD6-DEDC7944AF80}"/>
              </a:ext>
            </a:extLst>
          </p:cNvPr>
          <p:cNvSpPr/>
          <p:nvPr/>
        </p:nvSpPr>
        <p:spPr>
          <a:xfrm>
            <a:off x="2525912" y="2307847"/>
            <a:ext cx="1630963" cy="598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FE77BDE-5A2D-48EE-9B2D-C7C6198EDAE1}"/>
              </a:ext>
            </a:extLst>
          </p:cNvPr>
          <p:cNvSpPr/>
          <p:nvPr/>
        </p:nvSpPr>
        <p:spPr>
          <a:xfrm>
            <a:off x="1116330" y="3522447"/>
            <a:ext cx="7529830" cy="22938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BA3FFD-9A46-402F-8312-375CE12BE1AF}"/>
              </a:ext>
            </a:extLst>
          </p:cNvPr>
          <p:cNvSpPr/>
          <p:nvPr/>
        </p:nvSpPr>
        <p:spPr>
          <a:xfrm>
            <a:off x="6058347" y="65283"/>
            <a:ext cx="3085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zh-TW" dirty="0" err="1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Goodfellow</a:t>
            </a:r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et al., NIPS, 2014]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4F1E8A9-982D-45D0-9D24-8BD7A2070C0F}"/>
              </a:ext>
            </a:extLst>
          </p:cNvPr>
          <p:cNvCxnSpPr>
            <a:cxnSpLocks/>
          </p:cNvCxnSpPr>
          <p:nvPr/>
        </p:nvCxnSpPr>
        <p:spPr>
          <a:xfrm flipH="1" flipV="1">
            <a:off x="497840" y="1635760"/>
            <a:ext cx="15628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E3B96C0-8B52-4105-82D7-AE32C6BC2D55}"/>
              </a:ext>
            </a:extLst>
          </p:cNvPr>
          <p:cNvCxnSpPr>
            <a:cxnSpLocks/>
          </p:cNvCxnSpPr>
          <p:nvPr/>
        </p:nvCxnSpPr>
        <p:spPr>
          <a:xfrm flipV="1">
            <a:off x="464437" y="1635760"/>
            <a:ext cx="0" cy="30101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0D4C4E38-1126-47E8-B959-4C4D58D163FE}"/>
              </a:ext>
            </a:extLst>
          </p:cNvPr>
          <p:cNvCxnSpPr>
            <a:cxnSpLocks/>
          </p:cNvCxnSpPr>
          <p:nvPr/>
        </p:nvCxnSpPr>
        <p:spPr>
          <a:xfrm flipH="1">
            <a:off x="464437" y="4645942"/>
            <a:ext cx="651894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9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/>
      <p:bldP spid="20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r>
                  <a:rPr lang="en-US" altLang="zh-TW" sz="2400" dirty="0"/>
                  <a:t>To find the best G minimizing the loss function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sz="2400" dirty="0"/>
                  <a:t>,</a:t>
                </a:r>
                <a:endParaRPr lang="zh-TW" altLang="en-US" sz="24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775598" y="2402531"/>
                <a:ext cx="34967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type m:val="lin"/>
                          <m:ctrlP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98" y="2402531"/>
                <a:ext cx="3496791" cy="461665"/>
              </a:xfrm>
              <a:prstGeom prst="rect">
                <a:avLst/>
              </a:prstGeom>
              <a:blipFill>
                <a:blip r:embed="rId4"/>
                <a:stretch>
                  <a:fillRect t="-125000" r="-8188" b="-190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17445" y="3435395"/>
                <a:ext cx="43286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45" y="3435395"/>
                <a:ext cx="4328685" cy="369332"/>
              </a:xfrm>
              <a:prstGeom prst="rect">
                <a:avLst/>
              </a:prstGeom>
              <a:blipFill>
                <a:blip r:embed="rId5"/>
                <a:stretch>
                  <a:fillRect l="-141" r="-42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652935" y="3250916"/>
                <a:ext cx="1298625" cy="71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935" y="3250916"/>
                <a:ext cx="1298625" cy="7167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群組 25"/>
          <p:cNvGrpSpPr/>
          <p:nvPr/>
        </p:nvGrpSpPr>
        <p:grpSpPr>
          <a:xfrm>
            <a:off x="2148558" y="4206873"/>
            <a:ext cx="4483655" cy="1582745"/>
            <a:chOff x="2242224" y="4536363"/>
            <a:chExt cx="4483655" cy="1582745"/>
          </a:xfrm>
        </p:grpSpPr>
        <p:cxnSp>
          <p:nvCxnSpPr>
            <p:cNvPr id="12" name="直線接點 11"/>
            <p:cNvCxnSpPr>
              <a:cxnSpLocks/>
            </p:cNvCxnSpPr>
            <p:nvPr/>
          </p:nvCxnSpPr>
          <p:spPr>
            <a:xfrm>
              <a:off x="2242224" y="4536363"/>
              <a:ext cx="1196775" cy="1402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cxnSpLocks/>
            </p:cNvCxnSpPr>
            <p:nvPr/>
          </p:nvCxnSpPr>
          <p:spPr>
            <a:xfrm>
              <a:off x="2281464" y="5418763"/>
              <a:ext cx="4337050" cy="6201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cxnSpLocks/>
            </p:cNvCxnSpPr>
            <p:nvPr/>
          </p:nvCxnSpPr>
          <p:spPr>
            <a:xfrm flipV="1">
              <a:off x="5793801" y="4749529"/>
              <a:ext cx="932078" cy="13695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線單箭頭接點 28"/>
          <p:cNvCxnSpPr>
            <a:cxnSpLocks/>
          </p:cNvCxnSpPr>
          <p:nvPr/>
        </p:nvCxnSpPr>
        <p:spPr>
          <a:xfrm>
            <a:off x="1455458" y="5974498"/>
            <a:ext cx="6267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180518" y="4375926"/>
                <a:ext cx="9391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518" y="4375926"/>
                <a:ext cx="939168" cy="461665"/>
              </a:xfrm>
              <a:prstGeom prst="rect">
                <a:avLst/>
              </a:prstGeom>
              <a:blipFill>
                <a:blip r:embed="rId7"/>
                <a:stretch>
                  <a:fillRect l="-1948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012915" y="4878681"/>
                <a:ext cx="946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15" y="4878681"/>
                <a:ext cx="946285" cy="461665"/>
              </a:xfrm>
              <a:prstGeom prst="rect">
                <a:avLst/>
              </a:prstGeom>
              <a:blipFill>
                <a:blip r:embed="rId8"/>
                <a:stretch>
                  <a:fillRect l="-1282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505210" y="4392990"/>
                <a:ext cx="946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210" y="4392990"/>
                <a:ext cx="946285" cy="461665"/>
              </a:xfrm>
              <a:prstGeom prst="rect">
                <a:avLst/>
              </a:prstGeom>
              <a:blipFill>
                <a:blip r:embed="rId9"/>
                <a:stretch>
                  <a:fillRect l="-1290"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接點 35"/>
          <p:cNvCxnSpPr/>
          <p:nvPr/>
        </p:nvCxnSpPr>
        <p:spPr>
          <a:xfrm>
            <a:off x="3005134" y="5229211"/>
            <a:ext cx="0" cy="7379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cxnSpLocks/>
          </p:cNvCxnSpPr>
          <p:nvPr/>
        </p:nvCxnSpPr>
        <p:spPr>
          <a:xfrm>
            <a:off x="5862634" y="5605518"/>
            <a:ext cx="0" cy="36898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1325148" y="5982071"/>
                <a:ext cx="16480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48" y="5982071"/>
                <a:ext cx="1648015" cy="461665"/>
              </a:xfrm>
              <a:prstGeom prst="rect">
                <a:avLst/>
              </a:prstGeom>
              <a:blipFill>
                <a:blip r:embed="rId10"/>
                <a:stretch>
                  <a:fillRect t="-125000" r="-29520" b="-190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3492079" y="6009552"/>
                <a:ext cx="16551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079" y="6009552"/>
                <a:ext cx="1655132" cy="461665"/>
              </a:xfrm>
              <a:prstGeom prst="rect">
                <a:avLst/>
              </a:prstGeom>
              <a:blipFill>
                <a:blip r:embed="rId11"/>
                <a:stretch>
                  <a:fillRect t="-125000" r="-29520" b="-190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6048212" y="5985214"/>
                <a:ext cx="16551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212" y="5985214"/>
                <a:ext cx="1655132" cy="461665"/>
              </a:xfrm>
              <a:prstGeom prst="rect">
                <a:avLst/>
              </a:prstGeom>
              <a:blipFill>
                <a:blip r:embed="rId12"/>
                <a:stretch>
                  <a:fillRect t="-125000" r="-29412" b="-190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6926160" y="3384970"/>
                <a:ext cx="16115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160" y="3384970"/>
                <a:ext cx="1611530" cy="461665"/>
              </a:xfrm>
              <a:prstGeom prst="rect">
                <a:avLst/>
              </a:prstGeom>
              <a:blipFill>
                <a:blip r:embed="rId13"/>
                <a:stretch>
                  <a:fillRect t="-125000" r="-30189" b="-190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6989401" y="3849191"/>
                <a:ext cx="19683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 is the max one 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401" y="3849191"/>
                <a:ext cx="1968380" cy="830997"/>
              </a:xfrm>
              <a:prstGeom prst="rect">
                <a:avLst/>
              </a:prstGeom>
              <a:blipFill>
                <a:blip r:embed="rId14"/>
                <a:stretch>
                  <a:fillRect l="-4969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/>
          <p:cNvCxnSpPr>
            <a:cxnSpLocks/>
          </p:cNvCxnSpPr>
          <p:nvPr/>
        </p:nvCxnSpPr>
        <p:spPr>
          <a:xfrm>
            <a:off x="2469496" y="4701165"/>
            <a:ext cx="0" cy="120763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cxnSpLocks/>
          </p:cNvCxnSpPr>
          <p:nvPr/>
        </p:nvCxnSpPr>
        <p:spPr>
          <a:xfrm>
            <a:off x="3549548" y="5229211"/>
            <a:ext cx="0" cy="76235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cxnSpLocks/>
          </p:cNvCxnSpPr>
          <p:nvPr/>
        </p:nvCxnSpPr>
        <p:spPr>
          <a:xfrm>
            <a:off x="4012915" y="5340346"/>
            <a:ext cx="0" cy="65121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2374582" y="5843675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3461722" y="5847671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3933071" y="5847671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/>
          <p:cNvSpPr/>
          <p:nvPr/>
        </p:nvSpPr>
        <p:spPr>
          <a:xfrm>
            <a:off x="2564411" y="5833908"/>
            <a:ext cx="892704" cy="1959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向右 38"/>
          <p:cNvSpPr/>
          <p:nvPr/>
        </p:nvSpPr>
        <p:spPr>
          <a:xfrm>
            <a:off x="3609498" y="5850994"/>
            <a:ext cx="341023" cy="1765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167974" y="665170"/>
                <a:ext cx="4312399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8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974" y="665170"/>
                <a:ext cx="4312399" cy="65376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6433614" y="658914"/>
            <a:ext cx="1875499" cy="66002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894872" y="1325195"/>
                <a:ext cx="10043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872" y="1325195"/>
                <a:ext cx="100437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395942" y="2402531"/>
                <a:ext cx="1936275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defines G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942" y="2402531"/>
                <a:ext cx="1936275" cy="461665"/>
              </a:xfrm>
              <a:prstGeom prst="rect">
                <a:avLst/>
              </a:prstGeom>
              <a:blipFill>
                <a:blip r:embed="rId17"/>
                <a:stretch>
                  <a:fillRect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52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2" grpId="0"/>
      <p:bldP spid="33" grpId="0"/>
      <p:bldP spid="34" grpId="0"/>
      <p:bldP spid="40" grpId="0"/>
      <p:bldP spid="41" grpId="0"/>
      <p:bldP spid="42" grpId="0"/>
      <p:bldP spid="45" grpId="0"/>
      <p:bldP spid="46" grpId="0"/>
      <p:bldP spid="15" grpId="0" animBg="1"/>
      <p:bldP spid="35" grpId="0" animBg="1"/>
      <p:bldP spid="38" grpId="0" animBg="1"/>
      <p:bldP spid="16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51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400" baseline="30000" dirty="0"/>
              </a:p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maximizing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</m:oMath>
                </a14:m>
                <a:r>
                  <a:rPr lang="zh-TW" altLang="en-US" sz="2400" dirty="0"/>
                  <a:t>            </a:t>
                </a:r>
                <a:r>
                  <a:rPr lang="en-US" altLang="zh-TW" sz="2400" dirty="0"/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maximizing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</m:oMath>
                </a14:m>
                <a:r>
                  <a:rPr lang="zh-TW" altLang="en-US" sz="2400" dirty="0"/>
                  <a:t>            </a:t>
                </a:r>
                <a:r>
                  <a:rPr lang="en-US" altLang="zh-TW" sz="2400" dirty="0"/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……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51375"/>
              </a:xfrm>
              <a:blipFill>
                <a:blip r:embed="rId2"/>
                <a:stretch>
                  <a:fillRect l="-1005" t="-1835" b="-6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95935" y="2771993"/>
                <a:ext cx="7752700" cy="49545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JS divergence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35" y="2771993"/>
                <a:ext cx="7752700" cy="495457"/>
              </a:xfrm>
              <a:prstGeom prst="rect">
                <a:avLst/>
              </a:prstGeom>
              <a:blipFill>
                <a:blip r:embed="rId3"/>
                <a:stretch>
                  <a:fillRect l="-157" t="-8537" b="-20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號: 向右 5"/>
          <p:cNvSpPr/>
          <p:nvPr/>
        </p:nvSpPr>
        <p:spPr>
          <a:xfrm>
            <a:off x="4623801" y="3679441"/>
            <a:ext cx="689113" cy="346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4197695" y="335987"/>
            <a:ext cx="4483655" cy="1582745"/>
            <a:chOff x="2242224" y="4536363"/>
            <a:chExt cx="4483655" cy="1582745"/>
          </a:xfrm>
        </p:grpSpPr>
        <p:cxnSp>
          <p:nvCxnSpPr>
            <p:cNvPr id="22" name="直線接點 21"/>
            <p:cNvCxnSpPr>
              <a:cxnSpLocks/>
            </p:cNvCxnSpPr>
            <p:nvPr/>
          </p:nvCxnSpPr>
          <p:spPr>
            <a:xfrm>
              <a:off x="2242224" y="4536363"/>
              <a:ext cx="1196775" cy="1402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cxnSpLocks/>
            </p:cNvCxnSpPr>
            <p:nvPr/>
          </p:nvCxnSpPr>
          <p:spPr>
            <a:xfrm>
              <a:off x="2281464" y="5418763"/>
              <a:ext cx="4337050" cy="6201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cxnSpLocks/>
            </p:cNvCxnSpPr>
            <p:nvPr/>
          </p:nvCxnSpPr>
          <p:spPr>
            <a:xfrm flipV="1">
              <a:off x="5793801" y="4749529"/>
              <a:ext cx="932078" cy="13695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單箭頭接點 24"/>
          <p:cNvCxnSpPr>
            <a:cxnSpLocks/>
          </p:cNvCxnSpPr>
          <p:nvPr/>
        </p:nvCxnSpPr>
        <p:spPr>
          <a:xfrm>
            <a:off x="3942524" y="2103612"/>
            <a:ext cx="4738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054271" y="1358325"/>
            <a:ext cx="0" cy="7379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cxnSpLocks/>
          </p:cNvCxnSpPr>
          <p:nvPr/>
        </p:nvCxnSpPr>
        <p:spPr>
          <a:xfrm>
            <a:off x="7911771" y="1734632"/>
            <a:ext cx="0" cy="36898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cxnSpLocks/>
          </p:cNvCxnSpPr>
          <p:nvPr/>
        </p:nvCxnSpPr>
        <p:spPr>
          <a:xfrm>
            <a:off x="4518633" y="830279"/>
            <a:ext cx="0" cy="120763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cxnSpLocks/>
          </p:cNvCxnSpPr>
          <p:nvPr/>
        </p:nvCxnSpPr>
        <p:spPr>
          <a:xfrm>
            <a:off x="5598685" y="1358325"/>
            <a:ext cx="0" cy="76235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cxnSpLocks/>
          </p:cNvCxnSpPr>
          <p:nvPr/>
        </p:nvCxnSpPr>
        <p:spPr>
          <a:xfrm>
            <a:off x="6062052" y="1469460"/>
            <a:ext cx="0" cy="65121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4423719" y="1972789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5510859" y="1976785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5982208" y="1976785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右 39"/>
          <p:cNvSpPr/>
          <p:nvPr/>
        </p:nvSpPr>
        <p:spPr>
          <a:xfrm>
            <a:off x="4613548" y="1963022"/>
            <a:ext cx="892704" cy="1959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右 40"/>
          <p:cNvSpPr/>
          <p:nvPr/>
        </p:nvSpPr>
        <p:spPr>
          <a:xfrm>
            <a:off x="5658635" y="1980108"/>
            <a:ext cx="341023" cy="1765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箭號: 向右 43"/>
          <p:cNvSpPr/>
          <p:nvPr/>
        </p:nvSpPr>
        <p:spPr>
          <a:xfrm>
            <a:off x="4624634" y="5507556"/>
            <a:ext cx="689113" cy="346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995935" y="4652263"/>
                <a:ext cx="7752700" cy="49545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JS divergence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35" y="4652263"/>
                <a:ext cx="7752700" cy="495457"/>
              </a:xfrm>
              <a:prstGeom prst="rect">
                <a:avLst/>
              </a:prstGeom>
              <a:blipFill>
                <a:blip r:embed="rId4"/>
                <a:stretch>
                  <a:fillRect l="-157" t="-8537" b="-20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4399724" y="315697"/>
            <a:ext cx="4312399" cy="1189501"/>
            <a:chOff x="4167974" y="658914"/>
            <a:chExt cx="4312399" cy="11895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4167974" y="665170"/>
                  <a:ext cx="4312399" cy="653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𝑎𝑟𝑔</m:t>
                        </m:r>
                        <m:func>
                          <m:func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974" y="665170"/>
                  <a:ext cx="4312399" cy="6537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矩形 26"/>
            <p:cNvSpPr/>
            <p:nvPr/>
          </p:nvSpPr>
          <p:spPr>
            <a:xfrm>
              <a:off x="6433614" y="658914"/>
              <a:ext cx="1875499" cy="660025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6894872" y="1325195"/>
                  <a:ext cx="100437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872" y="1325195"/>
                  <a:ext cx="1004378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文字方塊 6"/>
          <p:cNvSpPr txBox="1"/>
          <p:nvPr/>
        </p:nvSpPr>
        <p:spPr>
          <a:xfrm>
            <a:off x="6713017" y="3634840"/>
            <a:ext cx="1860968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Decrease JS</a:t>
            </a:r>
            <a:r>
              <a:rPr lang="zh-TW" altLang="en-US" sz="2400" dirty="0"/>
              <a:t> </a:t>
            </a:r>
            <a:r>
              <a:rPr lang="en-US" altLang="zh-TW" sz="2400" dirty="0"/>
              <a:t>divergence(?)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713016" y="5564694"/>
            <a:ext cx="1860969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Decrease JS</a:t>
            </a:r>
            <a:r>
              <a:rPr lang="zh-TW" altLang="en-US" sz="2400" dirty="0"/>
              <a:t> </a:t>
            </a:r>
            <a:r>
              <a:rPr lang="en-US" altLang="zh-TW" sz="2400" dirty="0"/>
              <a:t>divergence(?)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5307C3C-DF87-4F61-81F0-D231384D389F}"/>
              </a:ext>
            </a:extLst>
          </p:cNvPr>
          <p:cNvSpPr txBox="1"/>
          <p:nvPr/>
        </p:nvSpPr>
        <p:spPr>
          <a:xfrm>
            <a:off x="4623801" y="2232615"/>
            <a:ext cx="303887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/>
              <a:t>Using Gradient Ascent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6360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44" grpId="0" animBg="1"/>
      <p:bldP spid="45" grpId="0" animBg="1"/>
      <p:bldP spid="7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51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400" baseline="30000" dirty="0"/>
              </a:p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maximizing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</m:oMath>
                </a14:m>
                <a:r>
                  <a:rPr lang="zh-TW" altLang="en-US" sz="2400" dirty="0"/>
                  <a:t>            </a:t>
                </a:r>
                <a:r>
                  <a:rPr lang="en-US" altLang="zh-TW" sz="2400" dirty="0"/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51375"/>
              </a:xfrm>
              <a:blipFill>
                <a:blip r:embed="rId3"/>
                <a:stretch>
                  <a:fillRect l="-1005" t="-18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95935" y="2771993"/>
                <a:ext cx="7752700" cy="49545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JS divergence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35" y="2771993"/>
                <a:ext cx="7752700" cy="495457"/>
              </a:xfrm>
              <a:prstGeom prst="rect">
                <a:avLst/>
              </a:prstGeom>
              <a:blipFill>
                <a:blip r:embed="rId4"/>
                <a:stretch>
                  <a:fillRect l="-157" t="-8537" b="-20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號: 向右 5"/>
          <p:cNvSpPr/>
          <p:nvPr/>
        </p:nvSpPr>
        <p:spPr>
          <a:xfrm>
            <a:off x="4623801" y="3679441"/>
            <a:ext cx="689113" cy="346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4197695" y="335987"/>
            <a:ext cx="4483655" cy="1582745"/>
            <a:chOff x="2242224" y="4536363"/>
            <a:chExt cx="4483655" cy="1582745"/>
          </a:xfrm>
        </p:grpSpPr>
        <p:cxnSp>
          <p:nvCxnSpPr>
            <p:cNvPr id="22" name="直線接點 21"/>
            <p:cNvCxnSpPr>
              <a:cxnSpLocks/>
            </p:cNvCxnSpPr>
            <p:nvPr/>
          </p:nvCxnSpPr>
          <p:spPr>
            <a:xfrm>
              <a:off x="2242224" y="4536363"/>
              <a:ext cx="1196775" cy="14021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cxnSpLocks/>
            </p:cNvCxnSpPr>
            <p:nvPr/>
          </p:nvCxnSpPr>
          <p:spPr>
            <a:xfrm>
              <a:off x="2281464" y="5418763"/>
              <a:ext cx="4337050" cy="6201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cxnSpLocks/>
            </p:cNvCxnSpPr>
            <p:nvPr/>
          </p:nvCxnSpPr>
          <p:spPr>
            <a:xfrm flipV="1">
              <a:off x="5793801" y="4749529"/>
              <a:ext cx="932078" cy="13695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單箭頭接點 24"/>
          <p:cNvCxnSpPr>
            <a:cxnSpLocks/>
          </p:cNvCxnSpPr>
          <p:nvPr/>
        </p:nvCxnSpPr>
        <p:spPr>
          <a:xfrm>
            <a:off x="3942524" y="2103612"/>
            <a:ext cx="4738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054271" y="1358325"/>
            <a:ext cx="0" cy="7379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cxnSpLocks/>
          </p:cNvCxnSpPr>
          <p:nvPr/>
        </p:nvCxnSpPr>
        <p:spPr>
          <a:xfrm>
            <a:off x="7911771" y="1734632"/>
            <a:ext cx="0" cy="36898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cxnSpLocks/>
          </p:cNvCxnSpPr>
          <p:nvPr/>
        </p:nvCxnSpPr>
        <p:spPr>
          <a:xfrm>
            <a:off x="4518633" y="830279"/>
            <a:ext cx="0" cy="120763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cxnSpLocks/>
          </p:cNvCxnSpPr>
          <p:nvPr/>
        </p:nvCxnSpPr>
        <p:spPr>
          <a:xfrm>
            <a:off x="5598685" y="1358325"/>
            <a:ext cx="0" cy="76235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cxnSpLocks/>
          </p:cNvCxnSpPr>
          <p:nvPr/>
        </p:nvCxnSpPr>
        <p:spPr>
          <a:xfrm>
            <a:off x="6062052" y="1469460"/>
            <a:ext cx="0" cy="65121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4423719" y="1972789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5510859" y="1976785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5982208" y="1976785"/>
            <a:ext cx="172278" cy="1722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右 39"/>
          <p:cNvSpPr/>
          <p:nvPr/>
        </p:nvSpPr>
        <p:spPr>
          <a:xfrm>
            <a:off x="4613548" y="1963022"/>
            <a:ext cx="892704" cy="1959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右 40"/>
          <p:cNvSpPr/>
          <p:nvPr/>
        </p:nvSpPr>
        <p:spPr>
          <a:xfrm>
            <a:off x="5658635" y="1980108"/>
            <a:ext cx="341023" cy="1765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4399724" y="315697"/>
            <a:ext cx="4312399" cy="1189501"/>
            <a:chOff x="4167974" y="658914"/>
            <a:chExt cx="4312399" cy="11895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4167974" y="665170"/>
                  <a:ext cx="4312399" cy="653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𝑎𝑟𝑔</m:t>
                        </m:r>
                        <m:func>
                          <m:func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974" y="665170"/>
                  <a:ext cx="4312399" cy="6537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矩形 26"/>
            <p:cNvSpPr/>
            <p:nvPr/>
          </p:nvSpPr>
          <p:spPr>
            <a:xfrm>
              <a:off x="6433614" y="658914"/>
              <a:ext cx="1875499" cy="660025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6894872" y="1325195"/>
                  <a:ext cx="100437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872" y="1325195"/>
                  <a:ext cx="1004378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文字方塊 6"/>
          <p:cNvSpPr txBox="1"/>
          <p:nvPr/>
        </p:nvSpPr>
        <p:spPr>
          <a:xfrm>
            <a:off x="6771025" y="3623026"/>
            <a:ext cx="1860968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Decrease JS</a:t>
            </a:r>
            <a:r>
              <a:rPr lang="zh-TW" altLang="en-US" sz="2400" dirty="0"/>
              <a:t> </a:t>
            </a:r>
            <a:r>
              <a:rPr lang="en-US" altLang="zh-TW" sz="2400" dirty="0"/>
              <a:t>divergence(?)</a:t>
            </a:r>
            <a:endParaRPr lang="zh-TW" altLang="en-US" sz="2400" dirty="0"/>
          </a:p>
        </p:txBody>
      </p:sp>
      <p:cxnSp>
        <p:nvCxnSpPr>
          <p:cNvPr id="32" name="直線單箭頭接點 31"/>
          <p:cNvCxnSpPr>
            <a:cxnSpLocks/>
          </p:cNvCxnSpPr>
          <p:nvPr/>
        </p:nvCxnSpPr>
        <p:spPr>
          <a:xfrm>
            <a:off x="924070" y="6026528"/>
            <a:ext cx="2244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cxnSpLocks/>
          </p:cNvCxnSpPr>
          <p:nvPr/>
        </p:nvCxnSpPr>
        <p:spPr>
          <a:xfrm flipV="1">
            <a:off x="2058009" y="4535352"/>
            <a:ext cx="0" cy="1491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222884" y="6102787"/>
                <a:ext cx="14436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84" y="6102787"/>
                <a:ext cx="1443665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手繪多邊形: 圖案 45"/>
          <p:cNvSpPr/>
          <p:nvPr/>
        </p:nvSpPr>
        <p:spPr>
          <a:xfrm>
            <a:off x="628650" y="4767926"/>
            <a:ext cx="2560320" cy="1103856"/>
          </a:xfrm>
          <a:custGeom>
            <a:avLst/>
            <a:gdLst>
              <a:gd name="connsiteX0" fmla="*/ 0 w 2560320"/>
              <a:gd name="connsiteY0" fmla="*/ 386404 h 1103856"/>
              <a:gd name="connsiteX1" fmla="*/ 815926 w 2560320"/>
              <a:gd name="connsiteY1" fmla="*/ 20644 h 1103856"/>
              <a:gd name="connsiteX2" fmla="*/ 1645920 w 2560320"/>
              <a:gd name="connsiteY2" fmla="*/ 935044 h 1103856"/>
              <a:gd name="connsiteX3" fmla="*/ 2194560 w 2560320"/>
              <a:gd name="connsiteY3" fmla="*/ 569284 h 1103856"/>
              <a:gd name="connsiteX4" fmla="*/ 2560320 w 2560320"/>
              <a:gd name="connsiteY4" fmla="*/ 1103856 h 110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320" h="1103856">
                <a:moveTo>
                  <a:pt x="0" y="386404"/>
                </a:moveTo>
                <a:cubicBezTo>
                  <a:pt x="270803" y="157804"/>
                  <a:pt x="541606" y="-70796"/>
                  <a:pt x="815926" y="20644"/>
                </a:cubicBezTo>
                <a:cubicBezTo>
                  <a:pt x="1090246" y="112084"/>
                  <a:pt x="1416148" y="843604"/>
                  <a:pt x="1645920" y="935044"/>
                </a:cubicBezTo>
                <a:cubicBezTo>
                  <a:pt x="1875692" y="1026484"/>
                  <a:pt x="2042160" y="541149"/>
                  <a:pt x="2194560" y="569284"/>
                </a:cubicBezTo>
                <a:cubicBezTo>
                  <a:pt x="2346960" y="597419"/>
                  <a:pt x="2453640" y="850637"/>
                  <a:pt x="2560320" y="1103856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1272991" y="4696232"/>
            <a:ext cx="140677" cy="1406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>
            <a:cxnSpLocks/>
          </p:cNvCxnSpPr>
          <p:nvPr/>
        </p:nvCxnSpPr>
        <p:spPr>
          <a:xfrm>
            <a:off x="1315941" y="4863345"/>
            <a:ext cx="0" cy="1150483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18342" y="5497570"/>
                <a:ext cx="5975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42" y="5497570"/>
                <a:ext cx="597599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單箭頭接點 49"/>
          <p:cNvCxnSpPr>
            <a:cxnSpLocks/>
          </p:cNvCxnSpPr>
          <p:nvPr/>
        </p:nvCxnSpPr>
        <p:spPr>
          <a:xfrm>
            <a:off x="4016843" y="6076951"/>
            <a:ext cx="2244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</p:cNvCxnSpPr>
          <p:nvPr/>
        </p:nvCxnSpPr>
        <p:spPr>
          <a:xfrm flipV="1">
            <a:off x="5150782" y="4585775"/>
            <a:ext cx="0" cy="1491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4315657" y="6153210"/>
                <a:ext cx="14365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657" y="6153210"/>
                <a:ext cx="1436547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手繪多邊形: 圖案 52"/>
          <p:cNvSpPr/>
          <p:nvPr/>
        </p:nvSpPr>
        <p:spPr>
          <a:xfrm>
            <a:off x="3721423" y="4307912"/>
            <a:ext cx="2560320" cy="1614292"/>
          </a:xfrm>
          <a:custGeom>
            <a:avLst/>
            <a:gdLst>
              <a:gd name="connsiteX0" fmla="*/ 0 w 2560320"/>
              <a:gd name="connsiteY0" fmla="*/ 386404 h 1103856"/>
              <a:gd name="connsiteX1" fmla="*/ 815926 w 2560320"/>
              <a:gd name="connsiteY1" fmla="*/ 20644 h 1103856"/>
              <a:gd name="connsiteX2" fmla="*/ 1645920 w 2560320"/>
              <a:gd name="connsiteY2" fmla="*/ 935044 h 1103856"/>
              <a:gd name="connsiteX3" fmla="*/ 2194560 w 2560320"/>
              <a:gd name="connsiteY3" fmla="*/ 569284 h 1103856"/>
              <a:gd name="connsiteX4" fmla="*/ 2560320 w 2560320"/>
              <a:gd name="connsiteY4" fmla="*/ 1103856 h 1103856"/>
              <a:gd name="connsiteX0" fmla="*/ 0 w 2560320"/>
              <a:gd name="connsiteY0" fmla="*/ 1399997 h 2117449"/>
              <a:gd name="connsiteX1" fmla="*/ 815926 w 2560320"/>
              <a:gd name="connsiteY1" fmla="*/ 1034237 h 2117449"/>
              <a:gd name="connsiteX2" fmla="*/ 1645920 w 2560320"/>
              <a:gd name="connsiteY2" fmla="*/ 1948637 h 2117449"/>
              <a:gd name="connsiteX3" fmla="*/ 2131060 w 2560320"/>
              <a:gd name="connsiteY3" fmla="*/ 324 h 2117449"/>
              <a:gd name="connsiteX4" fmla="*/ 2560320 w 2560320"/>
              <a:gd name="connsiteY4" fmla="*/ 2117449 h 211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320" h="2117449">
                <a:moveTo>
                  <a:pt x="0" y="1399997"/>
                </a:moveTo>
                <a:cubicBezTo>
                  <a:pt x="270803" y="1171397"/>
                  <a:pt x="541606" y="942797"/>
                  <a:pt x="815926" y="1034237"/>
                </a:cubicBezTo>
                <a:cubicBezTo>
                  <a:pt x="1090246" y="1125677"/>
                  <a:pt x="1426731" y="2120956"/>
                  <a:pt x="1645920" y="1948637"/>
                </a:cubicBezTo>
                <a:cubicBezTo>
                  <a:pt x="1865109" y="1776318"/>
                  <a:pt x="1978660" y="-27811"/>
                  <a:pt x="2131060" y="324"/>
                </a:cubicBezTo>
                <a:cubicBezTo>
                  <a:pt x="2283460" y="28459"/>
                  <a:pt x="2453640" y="1864230"/>
                  <a:pt x="2560320" y="2117449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4353380" y="4958697"/>
            <a:ext cx="140677" cy="1406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/>
          <p:cNvCxnSpPr>
            <a:cxnSpLocks/>
          </p:cNvCxnSpPr>
          <p:nvPr/>
        </p:nvCxnSpPr>
        <p:spPr>
          <a:xfrm>
            <a:off x="4408714" y="5080651"/>
            <a:ext cx="0" cy="98360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3811115" y="5547993"/>
                <a:ext cx="5975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115" y="5547993"/>
                <a:ext cx="597599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498762" y="4197034"/>
                <a:ext cx="16343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2" y="4197034"/>
                <a:ext cx="1634358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3536201" y="4498322"/>
                <a:ext cx="16343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01" y="4498322"/>
                <a:ext cx="1634358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橢圓 59"/>
          <p:cNvSpPr/>
          <p:nvPr/>
        </p:nvSpPr>
        <p:spPr>
          <a:xfrm>
            <a:off x="5758807" y="4237573"/>
            <a:ext cx="140677" cy="1406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57" idx="3"/>
          </p:cNvCxnSpPr>
          <p:nvPr/>
        </p:nvCxnSpPr>
        <p:spPr>
          <a:xfrm>
            <a:off x="2133120" y="4427867"/>
            <a:ext cx="1403081" cy="33870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322684" y="4135480"/>
            <a:ext cx="125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smaller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6466965" y="4673110"/>
                <a:ext cx="16343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965" y="4673110"/>
                <a:ext cx="1634358" cy="461665"/>
              </a:xfrm>
              <a:prstGeom prst="rect">
                <a:avLst/>
              </a:prstGeom>
              <a:blipFill>
                <a:blip r:embed="rId1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單箭頭接點 61"/>
          <p:cNvCxnSpPr>
            <a:cxnSpLocks/>
          </p:cNvCxnSpPr>
          <p:nvPr/>
        </p:nvCxnSpPr>
        <p:spPr>
          <a:xfrm flipH="1" flipV="1">
            <a:off x="6013289" y="4445543"/>
            <a:ext cx="509523" cy="39425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7678371" y="4632388"/>
            <a:ext cx="125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……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494345" y="5222228"/>
                <a:ext cx="23180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Assume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345" y="5222228"/>
                <a:ext cx="2318007" cy="461665"/>
              </a:xfrm>
              <a:prstGeom prst="rect">
                <a:avLst/>
              </a:prstGeom>
              <a:blipFill>
                <a:blip r:embed="rId14"/>
                <a:stretch>
                  <a:fillRect l="-3937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6520158" y="5810712"/>
            <a:ext cx="2316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Don’t update G too much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761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practice 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/>
                  <a:t>Given G, how to compute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func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Sample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, sample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from 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</a:p>
              <a:p>
                <a:pPr lvl="1"/>
                <a:endParaRPr lang="en-US" altLang="zh-TW" sz="2800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lvl="1"/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005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72205" y="3158361"/>
                <a:ext cx="6959138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05" y="3158361"/>
                <a:ext cx="6959138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1076574" y="3463294"/>
            <a:ext cx="1395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Maximize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4644571" y="460976"/>
            <a:ext cx="3870779" cy="1133862"/>
            <a:chOff x="4644571" y="460976"/>
            <a:chExt cx="3870779" cy="1133862"/>
          </a:xfrm>
        </p:grpSpPr>
        <p:grpSp>
          <p:nvGrpSpPr>
            <p:cNvPr id="9" name="群組 8"/>
            <p:cNvGrpSpPr/>
            <p:nvPr/>
          </p:nvGrpSpPr>
          <p:grpSpPr>
            <a:xfrm>
              <a:off x="4896790" y="550789"/>
              <a:ext cx="3618560" cy="948199"/>
              <a:chOff x="4896790" y="550789"/>
              <a:chExt cx="3618560" cy="9481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字方塊 6"/>
                  <p:cNvSpPr txBox="1"/>
                  <p:nvPr/>
                </p:nvSpPr>
                <p:spPr>
                  <a:xfrm>
                    <a:off x="4896790" y="550789"/>
                    <a:ext cx="3090783" cy="40395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7" name="文字方塊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6790" y="550789"/>
                    <a:ext cx="3090783" cy="40395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75" b="-2388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7"/>
                  <p:cNvSpPr txBox="1"/>
                  <p:nvPr/>
                </p:nvSpPr>
                <p:spPr>
                  <a:xfrm>
                    <a:off x="5303189" y="1069127"/>
                    <a:ext cx="3212161" cy="4298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8" name="文字方塊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3189" y="1069127"/>
                    <a:ext cx="3212161" cy="42986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矩形 9"/>
            <p:cNvSpPr/>
            <p:nvPr/>
          </p:nvSpPr>
          <p:spPr>
            <a:xfrm>
              <a:off x="4644571" y="460976"/>
              <a:ext cx="3870779" cy="113386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3329484" y="6187041"/>
            <a:ext cx="3718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Minimize </a:t>
            </a:r>
            <a:r>
              <a:rPr lang="en-US" altLang="zh-TW" sz="2400" dirty="0">
                <a:solidFill>
                  <a:srgbClr val="00B050"/>
                </a:solidFill>
              </a:rPr>
              <a:t>Cross-entropy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39998" y="4855400"/>
            <a:ext cx="7636349" cy="1793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018115" y="4494531"/>
            <a:ext cx="226992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Binary Classifier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D0C29F7-E547-400B-8441-A30B2D0714C0}"/>
                  </a:ext>
                </a:extLst>
              </p:cNvPr>
              <p:cNvSpPr/>
              <p:nvPr/>
            </p:nvSpPr>
            <p:spPr>
              <a:xfrm>
                <a:off x="1249783" y="5317459"/>
                <a:ext cx="39647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D0C29F7-E547-400B-8441-A30B2D071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83" y="5317459"/>
                <a:ext cx="3964740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09F853D-A468-4B98-973E-598263C72468}"/>
                  </a:ext>
                </a:extLst>
              </p:cNvPr>
              <p:cNvSpPr/>
              <p:nvPr/>
            </p:nvSpPr>
            <p:spPr>
              <a:xfrm>
                <a:off x="826223" y="5837207"/>
                <a:ext cx="41214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09F853D-A468-4B98-973E-598263C72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23" y="5837207"/>
                <a:ext cx="4121448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>
            <a:extLst>
              <a:ext uri="{FF2B5EF4-FFF2-40B4-BE49-F238E27FC236}">
                <a16:creationId xmlns:a16="http://schemas.microsoft.com/office/drawing/2014/main" id="{7E77053C-9E37-409C-8C93-3411672666EF}"/>
              </a:ext>
            </a:extLst>
          </p:cNvPr>
          <p:cNvSpPr txBox="1"/>
          <p:nvPr/>
        </p:nvSpPr>
        <p:spPr>
          <a:xfrm>
            <a:off x="1213399" y="4899346"/>
            <a:ext cx="732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 is a binary classifier with sigmoid output (can be deep)</a:t>
            </a:r>
            <a:endParaRPr lang="zh-TW" altLang="en-US" sz="2400" dirty="0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D3CB2E5F-703A-4217-B491-21E0616F122F}"/>
              </a:ext>
            </a:extLst>
          </p:cNvPr>
          <p:cNvSpPr/>
          <p:nvPr/>
        </p:nvSpPr>
        <p:spPr>
          <a:xfrm>
            <a:off x="5246806" y="5386256"/>
            <a:ext cx="571500" cy="340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7DE1DBE-2684-4105-AA53-83DF4DD1725C}"/>
              </a:ext>
            </a:extLst>
          </p:cNvPr>
          <p:cNvSpPr/>
          <p:nvPr/>
        </p:nvSpPr>
        <p:spPr>
          <a:xfrm>
            <a:off x="5246806" y="5868936"/>
            <a:ext cx="571500" cy="340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891F81F-4624-4B5C-A561-F6E4A5130458}"/>
              </a:ext>
            </a:extLst>
          </p:cNvPr>
          <p:cNvSpPr txBox="1"/>
          <p:nvPr/>
        </p:nvSpPr>
        <p:spPr>
          <a:xfrm>
            <a:off x="5912640" y="5320180"/>
            <a:ext cx="2627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Positive examples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C9581E1-AA73-412C-AB15-9A949F6149D9}"/>
              </a:ext>
            </a:extLst>
          </p:cNvPr>
          <p:cNvSpPr txBox="1"/>
          <p:nvPr/>
        </p:nvSpPr>
        <p:spPr>
          <a:xfrm>
            <a:off x="5912640" y="5809774"/>
            <a:ext cx="2627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Negative examples</a:t>
            </a:r>
            <a:endParaRPr lang="zh-TW" altLang="en-US" sz="2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BBD898F-4128-4B87-A7CC-7FD9675FE30A}"/>
              </a:ext>
            </a:extLst>
          </p:cNvPr>
          <p:cNvSpPr/>
          <p:nvPr/>
        </p:nvSpPr>
        <p:spPr>
          <a:xfrm>
            <a:off x="1072822" y="3165986"/>
            <a:ext cx="7603525" cy="113638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CBBAEA7-08E2-420E-907F-8B4F541E9F83}"/>
              </a:ext>
            </a:extLst>
          </p:cNvPr>
          <p:cNvSpPr txBox="1"/>
          <p:nvPr/>
        </p:nvSpPr>
        <p:spPr>
          <a:xfrm rot="5400000">
            <a:off x="542792" y="4051491"/>
            <a:ext cx="628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FF"/>
                </a:solidFill>
              </a:rPr>
              <a:t>=</a:t>
            </a:r>
            <a:endParaRPr lang="zh-TW" alt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3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4" grpId="0"/>
      <p:bldP spid="14" grpId="0"/>
      <p:bldP spid="15" grpId="0" animBg="1"/>
      <p:bldP spid="16" grpId="0" animBg="1"/>
      <p:bldP spid="24" grpId="0"/>
      <p:bldP spid="25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 descr="一張含有 物件 的圖片&#10;&#10;描述是以高可信度產生">
            <a:extLst>
              <a:ext uri="{FF2B5EF4-FFF2-40B4-BE49-F238E27FC236}">
                <a16:creationId xmlns:a16="http://schemas.microsoft.com/office/drawing/2014/main" id="{F5100872-59D4-42C9-92E9-F6E541EA6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97" y="106085"/>
            <a:ext cx="4719750" cy="469703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97" y="5072780"/>
            <a:ext cx="914400" cy="914400"/>
          </a:xfrm>
          <a:prstGeom prst="rect">
            <a:avLst/>
          </a:prstGeom>
        </p:spPr>
      </p:pic>
      <p:pic>
        <p:nvPicPr>
          <p:cNvPr id="5" name="Picture 2" descr="http://www.is-scam.com/wp-content/uploads/2014/12/question-robo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457" y="4002162"/>
            <a:ext cx="1969208" cy="254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699215" y="5449034"/>
            <a:ext cx="174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Drawing?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9" y="5690979"/>
            <a:ext cx="914400" cy="9144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72" y="4217979"/>
            <a:ext cx="914400" cy="914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84" y="4247667"/>
            <a:ext cx="914400" cy="9144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79" y="4708979"/>
            <a:ext cx="914400" cy="9144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91" y="5690979"/>
            <a:ext cx="914400" cy="9144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089" y="5147667"/>
            <a:ext cx="914400" cy="9144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81" y="4708979"/>
            <a:ext cx="914400" cy="9144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83" y="5690979"/>
            <a:ext cx="914400" cy="9144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85" y="5349867"/>
            <a:ext cx="914400" cy="9144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72" y="4484523"/>
            <a:ext cx="914400" cy="914400"/>
          </a:xfrm>
          <a:prstGeom prst="rect">
            <a:avLst/>
          </a:prstGeom>
        </p:spPr>
      </p:pic>
      <p:sp>
        <p:nvSpPr>
          <p:cNvPr id="17" name="箭號: 向右 16"/>
          <p:cNvSpPr/>
          <p:nvPr/>
        </p:nvSpPr>
        <p:spPr>
          <a:xfrm>
            <a:off x="6133596" y="5253444"/>
            <a:ext cx="609600" cy="83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44087" y="1982745"/>
            <a:ext cx="26726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Using Generative Adversarial Network (GAN)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782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07085" y="720857"/>
                <a:ext cx="8236915" cy="5988944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/>
                  <a:t>In each training iteration:</a:t>
                </a:r>
              </a:p>
              <a:p>
                <a:pPr lvl="1"/>
                <a:r>
                  <a:rPr lang="en-US" altLang="zh-TW" dirty="0"/>
                  <a:t>Sample m examples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from data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Sample m noise 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from the prior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𝑝𝑟𝑖𝑜𝑟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Obtaining generated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Update discriminator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dirty="0"/>
                  <a:t> to maximize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𝑙𝑜𝑔𝐷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TW" sz="24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𝜂𝛻</m:t>
                    </m:r>
                    <m:acc>
                      <m:accPr>
                        <m:chr m:val="̃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Sample another m noise 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from the prior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𝑝𝑟𝑖𝑜𝑟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Update generator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TW" dirty="0"/>
                  <a:t> to minimize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𝑙𝑜𝑔𝐷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TW" sz="24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𝜂𝛻</m:t>
                    </m:r>
                    <m:acc>
                      <m:accPr>
                        <m:chr m:val="̃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400" dirty="0"/>
              </a:p>
              <a:p>
                <a:pPr lvl="2"/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7085" y="720857"/>
                <a:ext cx="8236915" cy="5988944"/>
              </a:xfrm>
              <a:blipFill>
                <a:blip r:embed="rId3"/>
                <a:stretch>
                  <a:fillRect l="-1036" t="-14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21858" y="42066"/>
            <a:ext cx="3924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Algorithm</a:t>
            </a:r>
            <a:endParaRPr lang="zh-TW" altLang="en-US" sz="3200" b="1" i="1" u="sng" dirty="0"/>
          </a:p>
        </p:txBody>
      </p:sp>
      <p:sp>
        <p:nvSpPr>
          <p:cNvPr id="8" name="矩形 7"/>
          <p:cNvSpPr/>
          <p:nvPr/>
        </p:nvSpPr>
        <p:spPr>
          <a:xfrm>
            <a:off x="1640112" y="1117600"/>
            <a:ext cx="7297411" cy="329474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63748" y="3260295"/>
            <a:ext cx="1119011" cy="83099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Repeat k times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10699" y="2349472"/>
            <a:ext cx="1425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Learning </a:t>
            </a:r>
          </a:p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D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0112" y="4427246"/>
            <a:ext cx="7297411" cy="22825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10699" y="5015561"/>
            <a:ext cx="1425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Learning </a:t>
            </a:r>
          </a:p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2698954" y="5897000"/>
            <a:ext cx="216801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075145" y="-27519"/>
                <a:ext cx="3919651" cy="49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sz="2400" dirty="0"/>
                  <a:t> for 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for G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145" y="-27519"/>
                <a:ext cx="3919651" cy="491738"/>
              </a:xfrm>
              <a:prstGeom prst="rect">
                <a:avLst/>
              </a:prstGeom>
              <a:blipFill>
                <a:blip r:embed="rId4"/>
                <a:stretch>
                  <a:fillRect l="-2333" t="-8642" r="-1400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075282" y="434079"/>
                <a:ext cx="1862241" cy="573555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282" y="434079"/>
                <a:ext cx="1862241" cy="573555"/>
              </a:xfrm>
              <a:prstGeom prst="rect">
                <a:avLst/>
              </a:prstGeom>
              <a:blipFill>
                <a:blip r:embed="rId5"/>
                <a:stretch>
                  <a:fillRect b="-3158"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5090129" y="349955"/>
            <a:ext cx="222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only find  lower bound of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090130" y="420587"/>
            <a:ext cx="3847394" cy="69701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3747" y="5822473"/>
            <a:ext cx="1119011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Only Once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2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1" grpId="0"/>
      <p:bldP spid="13" grpId="0" animBg="1"/>
      <p:bldP spid="14" grpId="0"/>
      <p:bldP spid="5" grpId="0"/>
      <p:bldP spid="12" grpId="0" animBg="1"/>
      <p:bldP spid="2" grpId="0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 Function for Generator</a:t>
            </a:r>
            <a:br>
              <a:rPr lang="en-US" altLang="zh-TW" dirty="0"/>
            </a:br>
            <a:r>
              <a:rPr lang="en-US" altLang="zh-TW" dirty="0"/>
              <a:t>in Real Implementation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39272" y="1854630"/>
                <a:ext cx="3610219" cy="471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72" y="1854630"/>
                <a:ext cx="3610219" cy="471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79251" y="4411132"/>
                <a:ext cx="3826112" cy="501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51" y="4411132"/>
                <a:ext cx="3826112" cy="501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1411948" y="5102392"/>
            <a:ext cx="4068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Real implementation: </a:t>
            </a:r>
          </a:p>
          <a:p>
            <a:r>
              <a:rPr lang="en-US" altLang="zh-TW" sz="2800" dirty="0"/>
              <a:t>label x from P</a:t>
            </a:r>
            <a:r>
              <a:rPr lang="en-US" altLang="zh-TW" sz="2800" baseline="-25000" dirty="0"/>
              <a:t>G</a:t>
            </a:r>
            <a:r>
              <a:rPr lang="en-US" altLang="zh-TW" sz="2800" dirty="0"/>
              <a:t> as positive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379" y="1441780"/>
            <a:ext cx="2371725" cy="52465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942779" y="2255939"/>
                <a:ext cx="186390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779" y="2255939"/>
                <a:ext cx="1863908" cy="509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589459" y="4888143"/>
                <a:ext cx="2170659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459" y="4888143"/>
                <a:ext cx="2170659" cy="509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641945" y="2488378"/>
                <a:ext cx="3749040" cy="501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45" y="2488378"/>
                <a:ext cx="3749040" cy="5014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>
            <a:cxnSpLocks/>
          </p:cNvCxnSpPr>
          <p:nvPr/>
        </p:nvCxnSpPr>
        <p:spPr>
          <a:xfrm>
            <a:off x="1641945" y="2120188"/>
            <a:ext cx="268428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7611256" y="4213110"/>
                <a:ext cx="9040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256" y="4213110"/>
                <a:ext cx="90409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819512" y="3060800"/>
            <a:ext cx="31187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>
                <a:solidFill>
                  <a:srgbClr val="0000FF"/>
                </a:solidFill>
              </a:rPr>
              <a:t>Slow at the beginning</a:t>
            </a:r>
            <a:endParaRPr lang="zh-TW" altLang="en-US" sz="2500" dirty="0">
              <a:solidFill>
                <a:srgbClr val="0000FF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986EB9E-6EE6-46F5-A11B-F2377250371B}"/>
              </a:ext>
            </a:extLst>
          </p:cNvPr>
          <p:cNvSpPr txBox="1"/>
          <p:nvPr/>
        </p:nvSpPr>
        <p:spPr>
          <a:xfrm>
            <a:off x="839272" y="3474356"/>
            <a:ext cx="428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Minimax GAN (MMGAN)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199D9CE-09EF-452F-8153-E0EB4120AD8C}"/>
              </a:ext>
            </a:extLst>
          </p:cNvPr>
          <p:cNvSpPr txBox="1"/>
          <p:nvPr/>
        </p:nvSpPr>
        <p:spPr>
          <a:xfrm>
            <a:off x="839272" y="6110106"/>
            <a:ext cx="5061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Non-saturating GAN (NSGAN)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We want to find data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690" y="2621573"/>
            <a:ext cx="3586164" cy="36903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990271" y="2486637"/>
                <a:ext cx="2194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271" y="2486637"/>
                <a:ext cx="2194076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 flipH="1">
            <a:off x="2976284" y="4097190"/>
            <a:ext cx="1335314" cy="46544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494971" y="4051237"/>
            <a:ext cx="1596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High </a:t>
            </a:r>
          </a:p>
          <a:p>
            <a:pPr algn="ctr"/>
            <a:r>
              <a:rPr lang="en-US" altLang="zh-TW" sz="2400" dirty="0"/>
              <a:t>Probability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35530" y="5413434"/>
            <a:ext cx="1596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Low </a:t>
            </a:r>
          </a:p>
          <a:p>
            <a:pPr algn="ctr"/>
            <a:r>
              <a:rPr lang="en-US" altLang="zh-TW" sz="2400" dirty="0"/>
              <a:t>Probability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66" y="2904356"/>
            <a:ext cx="968403" cy="96840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18" y="5228770"/>
            <a:ext cx="948193" cy="94819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0211" y="2735610"/>
            <a:ext cx="969390" cy="95349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53384" y="5480902"/>
            <a:ext cx="1030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Image</a:t>
            </a:r>
          </a:p>
          <a:p>
            <a:pPr algn="ctr"/>
            <a:r>
              <a:rPr lang="en-US" altLang="zh-TW" sz="2400" b="1" i="1" u="sng" dirty="0"/>
              <a:t>Space</a:t>
            </a:r>
            <a:endParaRPr lang="zh-TW" altLang="en-US" sz="2400" b="1" i="1" u="sng" dirty="0"/>
          </a:p>
        </p:txBody>
      </p:sp>
      <p:cxnSp>
        <p:nvCxnSpPr>
          <p:cNvPr id="14" name="直線單箭頭接點 13"/>
          <p:cNvCxnSpPr>
            <a:cxnSpLocks/>
          </p:cNvCxnSpPr>
          <p:nvPr/>
        </p:nvCxnSpPr>
        <p:spPr>
          <a:xfrm flipH="1">
            <a:off x="3377812" y="4721260"/>
            <a:ext cx="1054405" cy="98160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</p:cNvCxnSpPr>
          <p:nvPr/>
        </p:nvCxnSpPr>
        <p:spPr>
          <a:xfrm flipH="1" flipV="1">
            <a:off x="2693330" y="3454153"/>
            <a:ext cx="1515813" cy="23495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cxnSpLocks/>
            <a:endCxn id="12" idx="2"/>
          </p:cNvCxnSpPr>
          <p:nvPr/>
        </p:nvCxnSpPr>
        <p:spPr>
          <a:xfrm flipV="1">
            <a:off x="6597515" y="3689108"/>
            <a:ext cx="1147391" cy="374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5087309" y="4721260"/>
            <a:ext cx="78721" cy="71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 rot="2935823">
            <a:off x="6489389" y="4060225"/>
            <a:ext cx="78721" cy="71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cxnSpLocks/>
          </p:cNvCxnSpPr>
          <p:nvPr/>
        </p:nvCxnSpPr>
        <p:spPr>
          <a:xfrm>
            <a:off x="5144298" y="4746997"/>
            <a:ext cx="1437346" cy="1018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6DFCC326-E007-4CED-97D1-B1CE71B1D23E}"/>
                  </a:ext>
                </a:extLst>
              </p:cNvPr>
              <p:cNvSpPr txBox="1"/>
              <p:nvPr/>
            </p:nvSpPr>
            <p:spPr>
              <a:xfrm>
                <a:off x="5831652" y="608626"/>
                <a:ext cx="2683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/>
                  <a:t>: an image (a high-dimensional vector)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6DFCC326-E007-4CED-97D1-B1CE71B1D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652" y="608626"/>
                <a:ext cx="2683698" cy="830997"/>
              </a:xfrm>
              <a:prstGeom prst="rect">
                <a:avLst/>
              </a:prstGeom>
              <a:blipFill>
                <a:blip r:embed="rId8"/>
                <a:stretch>
                  <a:fillRect l="-3636" t="-5882" r="-1818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35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Likelihood Estimation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Given a data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(We can sample from it.)</a:t>
                </a:r>
              </a:p>
              <a:p>
                <a:r>
                  <a:rPr lang="en-US" altLang="zh-TW" sz="2400" dirty="0"/>
                  <a:t>We have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parameterized by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We want to find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dirty="0"/>
              </a:p>
              <a:p>
                <a:pPr lvl="1"/>
                <a:r>
                  <a:rPr lang="en-US" altLang="zh-TW" dirty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 Gaussian Mixture Model,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are means and variances of the Gaussians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92684" y="3859950"/>
                <a:ext cx="51588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Sample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4" y="3859950"/>
                <a:ext cx="5158867" cy="461665"/>
              </a:xfrm>
              <a:prstGeom prst="rect">
                <a:avLst/>
              </a:prstGeom>
              <a:blipFill>
                <a:blip r:embed="rId3"/>
                <a:stretch>
                  <a:fillRect l="-189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橢圓 9"/>
          <p:cNvSpPr/>
          <p:nvPr/>
        </p:nvSpPr>
        <p:spPr>
          <a:xfrm>
            <a:off x="6355431" y="5522330"/>
            <a:ext cx="620493" cy="65463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747621" y="4532324"/>
            <a:ext cx="1156144" cy="120049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494811" y="4646095"/>
            <a:ext cx="1762921" cy="1511662"/>
            <a:chOff x="6207649" y="4546975"/>
            <a:chExt cx="1762921" cy="1511662"/>
          </a:xfrm>
        </p:grpSpPr>
        <p:sp>
          <p:nvSpPr>
            <p:cNvPr id="12" name="橢圓 11"/>
            <p:cNvSpPr/>
            <p:nvPr/>
          </p:nvSpPr>
          <p:spPr>
            <a:xfrm>
              <a:off x="6946613" y="4654975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6677408" y="5098128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7054613" y="5067830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6677408" y="4836978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6829808" y="4989378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6547647" y="4849384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7258233" y="4546975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7054613" y="4849384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7000613" y="5310766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6829808" y="5250528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7207013" y="5220230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6829808" y="4989378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982208" y="5141778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6700047" y="5001784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7207013" y="5001784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7862570" y="5654194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6280054" y="5555301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6226054" y="5798237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6432454" y="5707701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6207649" y="5629249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6432454" y="5489255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6378454" y="5950637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7153013" y="5463166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7702625" y="5486754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7134608" y="5294178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7648625" y="5729690"/>
              <a:ext cx="108000" cy="108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橢圓 38"/>
          <p:cNvSpPr/>
          <p:nvPr/>
        </p:nvSpPr>
        <p:spPr>
          <a:xfrm>
            <a:off x="7842712" y="5517886"/>
            <a:ext cx="490504" cy="5164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五角星形 3"/>
          <p:cNvSpPr/>
          <p:nvPr/>
        </p:nvSpPr>
        <p:spPr>
          <a:xfrm>
            <a:off x="7233775" y="5014960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五角星形 75"/>
          <p:cNvSpPr/>
          <p:nvPr/>
        </p:nvSpPr>
        <p:spPr>
          <a:xfrm>
            <a:off x="6588997" y="5758646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五角星形 76"/>
          <p:cNvSpPr/>
          <p:nvPr/>
        </p:nvSpPr>
        <p:spPr>
          <a:xfrm>
            <a:off x="8000446" y="5667643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69074" y="4298581"/>
                <a:ext cx="3935509" cy="52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4" y="4298581"/>
                <a:ext cx="3935509" cy="522900"/>
              </a:xfrm>
              <a:prstGeom prst="rect">
                <a:avLst/>
              </a:prstGeom>
              <a:blipFill>
                <a:blip r:embed="rId4"/>
                <a:stretch>
                  <a:fillRect l="-2481" t="-3488" b="-197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/>
          <p:cNvSpPr txBox="1"/>
          <p:nvPr/>
        </p:nvSpPr>
        <p:spPr>
          <a:xfrm>
            <a:off x="692684" y="4786857"/>
            <a:ext cx="5234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Likelihood of generating the samples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2009417" y="5165184"/>
                <a:ext cx="3935509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417" y="5165184"/>
                <a:ext cx="3935509" cy="11005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692684" y="6248889"/>
                <a:ext cx="5234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maximizing the likelihood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4" y="6248889"/>
                <a:ext cx="5234540" cy="461665"/>
              </a:xfrm>
              <a:prstGeom prst="rect">
                <a:avLst/>
              </a:prstGeom>
              <a:blipFill>
                <a:blip r:embed="rId6"/>
                <a:stretch>
                  <a:fillRect l="-186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81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0" grpId="0" animBg="1"/>
      <p:bldP spid="21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Likelihood Estimation</a:t>
            </a:r>
            <a:br>
              <a:rPr lang="en-US" altLang="zh-TW" dirty="0"/>
            </a:br>
            <a:r>
              <a:rPr lang="en-US" altLang="zh-TW" dirty="0"/>
              <a:t>= Minimize KL</a:t>
            </a:r>
            <a:r>
              <a:rPr lang="zh-TW" altLang="en-US" dirty="0"/>
              <a:t> </a:t>
            </a:r>
            <a:r>
              <a:rPr lang="en-US" altLang="zh-TW" dirty="0"/>
              <a:t>Divergence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31691" y="1690689"/>
                <a:ext cx="3935509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91" y="1690689"/>
                <a:ext cx="3935509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131054" y="1665242"/>
                <a:ext cx="3935509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nary>
                            <m:naryPr>
                              <m:chr m:val="∏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054" y="1665242"/>
                <a:ext cx="3935509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35915" y="2852825"/>
                <a:ext cx="3935509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15" y="2852825"/>
                <a:ext cx="3935509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35915" y="4060807"/>
                <a:ext cx="4709792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15" y="4060807"/>
                <a:ext cx="4709792" cy="575542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56595" y="4508341"/>
                <a:ext cx="4709792" cy="1244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limLoc m:val="undOvr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95" y="4508341"/>
                <a:ext cx="4709792" cy="1244187"/>
              </a:xfrm>
              <a:prstGeom prst="rect">
                <a:avLst/>
              </a:prstGeom>
              <a:blipFill>
                <a:blip r:embed="rId6"/>
                <a:stretch>
                  <a:fillRect r="-3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697928" y="4524118"/>
                <a:ext cx="4709792" cy="1244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fName>
                        <m:e>
                          <m:nary>
                            <m:naryPr>
                              <m:limLoc m:val="undOvr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928" y="4524118"/>
                <a:ext cx="4709792" cy="12441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54742" y="5921196"/>
                <a:ext cx="4709792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2" y="5921196"/>
                <a:ext cx="4709792" cy="573106"/>
              </a:xfrm>
              <a:prstGeom prst="rect">
                <a:avLst/>
              </a:prstGeom>
              <a:blipFill>
                <a:blip r:embed="rId8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778689" y="3172271"/>
                <a:ext cx="3964740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689" y="3172271"/>
                <a:ext cx="3964740" cy="461665"/>
              </a:xfrm>
              <a:prstGeom prst="rect">
                <a:avLst/>
              </a:prstGeom>
              <a:blipFill>
                <a:blip r:embed="rId9"/>
                <a:stretch>
                  <a:fillRect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722958" y="5931356"/>
                <a:ext cx="47097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How to define a general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? 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958" y="5931356"/>
                <a:ext cx="4709793" cy="461665"/>
              </a:xfrm>
              <a:prstGeom prst="rect">
                <a:avLst/>
              </a:prstGeom>
              <a:blipFill>
                <a:blip r:embed="rId10"/>
                <a:stretch>
                  <a:fillRect l="-207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22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3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963" y="2987528"/>
            <a:ext cx="1804554" cy="218952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43" y="3564296"/>
            <a:ext cx="929364" cy="916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Generator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r>
                  <a:rPr lang="en-US" altLang="zh-TW" sz="2400" dirty="0"/>
                  <a:t>A generator G is a network. The network defines a probability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zh-TW" altLang="en-US" sz="2400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5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069274" y="3339415"/>
            <a:ext cx="1743075" cy="13663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generator </a:t>
            </a:r>
          </a:p>
          <a:p>
            <a:pPr algn="ctr"/>
            <a:r>
              <a:rPr lang="en-US" altLang="zh-TW" sz="2800" dirty="0"/>
              <a:t>G</a:t>
            </a:r>
            <a:endParaRPr lang="zh-TW" altLang="en-US" sz="2800" dirty="0"/>
          </a:p>
        </p:txBody>
      </p:sp>
      <p:sp>
        <p:nvSpPr>
          <p:cNvPr id="5" name="橢圓 4"/>
          <p:cNvSpPr/>
          <p:nvPr/>
        </p:nvSpPr>
        <p:spPr>
          <a:xfrm>
            <a:off x="925575" y="3924310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677743" y="3963082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41515" y="4037047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15" y="4037047"/>
                <a:ext cx="40793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612990" y="4036576"/>
                <a:ext cx="14438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990" y="4036576"/>
                <a:ext cx="144385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cxnSpLocks/>
          </p:cNvCxnSpPr>
          <p:nvPr/>
        </p:nvCxnSpPr>
        <p:spPr>
          <a:xfrm>
            <a:off x="1426026" y="4037047"/>
            <a:ext cx="5440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cxnSpLocks/>
          </p:cNvCxnSpPr>
          <p:nvPr/>
        </p:nvCxnSpPr>
        <p:spPr>
          <a:xfrm>
            <a:off x="3892113" y="4067777"/>
            <a:ext cx="616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06237" y="2840781"/>
            <a:ext cx="166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Normal Distribution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4613769" y="2719715"/>
                <a:ext cx="10013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zh-TW" alt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769" y="2719715"/>
                <a:ext cx="1001363" cy="461665"/>
              </a:xfrm>
              <a:prstGeom prst="rect">
                <a:avLst/>
              </a:prstGeom>
              <a:blipFill>
                <a:blip r:embed="rId8"/>
                <a:stretch>
                  <a:fillRect r="-1829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圖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9368" y="2703364"/>
            <a:ext cx="2529587" cy="2603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612253" y="2703364"/>
                <a:ext cx="2194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253" y="2703364"/>
                <a:ext cx="2194076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箭號: 左-右雙向 22"/>
          <p:cNvSpPr/>
          <p:nvPr/>
        </p:nvSpPr>
        <p:spPr>
          <a:xfrm>
            <a:off x="6056847" y="4272613"/>
            <a:ext cx="790612" cy="3598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073654" y="4688719"/>
            <a:ext cx="2736713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as close as possible</a:t>
            </a:r>
            <a:endParaRPr lang="zh-TW" altLang="en-US" sz="2400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CC10B3F3-CB79-4372-A14D-F536A45AC00A}"/>
              </a:ext>
            </a:extLst>
          </p:cNvPr>
          <p:cNvSpPr/>
          <p:nvPr/>
        </p:nvSpPr>
        <p:spPr>
          <a:xfrm>
            <a:off x="736740" y="3777114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8BC686EB-7409-41EA-A511-D377676EE5B0}"/>
              </a:ext>
            </a:extLst>
          </p:cNvPr>
          <p:cNvSpPr/>
          <p:nvPr/>
        </p:nvSpPr>
        <p:spPr>
          <a:xfrm>
            <a:off x="733105" y="4076760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144A6EA9-FBA8-4012-87C9-51DCB45C050A}"/>
              </a:ext>
            </a:extLst>
          </p:cNvPr>
          <p:cNvSpPr/>
          <p:nvPr/>
        </p:nvSpPr>
        <p:spPr>
          <a:xfrm>
            <a:off x="1152684" y="4016338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451973A5-8668-4883-9680-1EAD3DE2F4F5}"/>
              </a:ext>
            </a:extLst>
          </p:cNvPr>
          <p:cNvSpPr/>
          <p:nvPr/>
        </p:nvSpPr>
        <p:spPr>
          <a:xfrm>
            <a:off x="1090650" y="3746903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6F20E783-2CA8-440C-845E-EBE463841E26}"/>
              </a:ext>
            </a:extLst>
          </p:cNvPr>
          <p:cNvSpPr/>
          <p:nvPr/>
        </p:nvSpPr>
        <p:spPr>
          <a:xfrm>
            <a:off x="4572968" y="3567269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B836281E-32A0-49A5-BED7-468EC1D4377C}"/>
              </a:ext>
            </a:extLst>
          </p:cNvPr>
          <p:cNvSpPr/>
          <p:nvPr/>
        </p:nvSpPr>
        <p:spPr>
          <a:xfrm>
            <a:off x="4876831" y="3728429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68FE7DAD-6641-43BE-8403-278B93AEEDA0}"/>
              </a:ext>
            </a:extLst>
          </p:cNvPr>
          <p:cNvSpPr/>
          <p:nvPr/>
        </p:nvSpPr>
        <p:spPr>
          <a:xfrm>
            <a:off x="5366242" y="3483778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65DCECDA-3B1F-4126-A037-699E8F9D2CA1}"/>
              </a:ext>
            </a:extLst>
          </p:cNvPr>
          <p:cNvSpPr/>
          <p:nvPr/>
        </p:nvSpPr>
        <p:spPr>
          <a:xfrm>
            <a:off x="5401338" y="3760796"/>
            <a:ext cx="209550" cy="2095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5FD7BF4-54E1-4085-87C6-6BF97703D898}"/>
              </a:ext>
            </a:extLst>
          </p:cNvPr>
          <p:cNvSpPr txBox="1"/>
          <p:nvPr/>
        </p:nvSpPr>
        <p:spPr>
          <a:xfrm>
            <a:off x="2792174" y="6201933"/>
            <a:ext cx="5240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How to compute the divergence?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F2F0C89-561E-40FF-9D58-41F0B211880B}"/>
                  </a:ext>
                </a:extLst>
              </p:cNvPr>
              <p:cNvSpPr/>
              <p:nvPr/>
            </p:nvSpPr>
            <p:spPr>
              <a:xfrm>
                <a:off x="599622" y="5281664"/>
                <a:ext cx="4636654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𝐷𝑖𝑣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F2F0C89-561E-40FF-9D58-41F0B2118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22" y="5281664"/>
                <a:ext cx="4636654" cy="6537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6D942A9E-09E4-482C-9D3A-B5916B37B47C}"/>
                  </a:ext>
                </a:extLst>
              </p:cNvPr>
              <p:cNvSpPr txBox="1"/>
              <p:nvPr/>
            </p:nvSpPr>
            <p:spPr>
              <a:xfrm>
                <a:off x="2787839" y="5815931"/>
                <a:ext cx="6192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Divergence between 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6D942A9E-09E4-482C-9D3A-B5916B37B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839" y="5815931"/>
                <a:ext cx="6192088" cy="461665"/>
              </a:xfrm>
              <a:prstGeom prst="rect">
                <a:avLst/>
              </a:prstGeom>
              <a:blipFill>
                <a:blip r:embed="rId12"/>
                <a:stretch>
                  <a:fillRect l="-147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B0DE0F8-6EA8-4A99-B91F-D351ACE6BDFE}"/>
              </a:ext>
            </a:extLst>
          </p:cNvPr>
          <p:cNvCxnSpPr>
            <a:cxnSpLocks/>
          </p:cNvCxnSpPr>
          <p:nvPr/>
        </p:nvCxnSpPr>
        <p:spPr>
          <a:xfrm>
            <a:off x="2862398" y="5743361"/>
            <a:ext cx="21949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110AECD-6F53-4CDB-8159-9B013198A5E5}"/>
                  </a:ext>
                </a:extLst>
              </p:cNvPr>
              <p:cNvSpPr txBox="1"/>
              <p:nvPr/>
            </p:nvSpPr>
            <p:spPr>
              <a:xfrm>
                <a:off x="5831652" y="608626"/>
                <a:ext cx="2683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/>
                  <a:t>: an image (a high-dimensional vector)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110AECD-6F53-4CDB-8159-9B013198A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652" y="608626"/>
                <a:ext cx="2683698" cy="830997"/>
              </a:xfrm>
              <a:prstGeom prst="rect">
                <a:avLst/>
              </a:prstGeom>
              <a:blipFill>
                <a:blip r:embed="rId13"/>
                <a:stretch>
                  <a:fillRect l="-3636" t="-5882" r="-1818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34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13" grpId="0"/>
      <p:bldP spid="18" grpId="0"/>
      <p:bldP spid="22" grpId="0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2AAA9-2E75-4A43-9ECF-E65290D0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Discriminator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2C297B-02D8-424F-B61C-2B3A648947B3}"/>
                  </a:ext>
                </a:extLst>
              </p:cNvPr>
              <p:cNvSpPr/>
              <p:nvPr/>
            </p:nvSpPr>
            <p:spPr>
              <a:xfrm>
                <a:off x="2321078" y="1445364"/>
                <a:ext cx="4636654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𝐷𝑖𝑣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2C297B-02D8-424F-B61C-2B3A64894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78" y="1445364"/>
                <a:ext cx="4636654" cy="653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250B9AB-4871-468E-AE75-065EFB03D165}"/>
                  </a:ext>
                </a:extLst>
              </p:cNvPr>
              <p:cNvSpPr txBox="1"/>
              <p:nvPr/>
            </p:nvSpPr>
            <p:spPr>
              <a:xfrm>
                <a:off x="758521" y="2147654"/>
                <a:ext cx="77617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Although we do not know the distributions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en-US" altLang="zh-TW" sz="2400" dirty="0"/>
                  <a:t>, we can sample from them.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250B9AB-4871-468E-AE75-065EFB03D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21" y="2147654"/>
                <a:ext cx="7761767" cy="830997"/>
              </a:xfrm>
              <a:prstGeom prst="rect">
                <a:avLst/>
              </a:prstGeom>
              <a:blipFill>
                <a:blip r:embed="rId3"/>
                <a:stretch>
                  <a:fillRect l="-1177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>
            <a:extLst>
              <a:ext uri="{FF2B5EF4-FFF2-40B4-BE49-F238E27FC236}">
                <a16:creationId xmlns:a16="http://schemas.microsoft.com/office/drawing/2014/main" id="{4D4D785D-19C5-4AEF-BF2D-2484C70115E8}"/>
              </a:ext>
            </a:extLst>
          </p:cNvPr>
          <p:cNvSpPr txBox="1"/>
          <p:nvPr/>
        </p:nvSpPr>
        <p:spPr>
          <a:xfrm>
            <a:off x="3966023" y="3317650"/>
            <a:ext cx="112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sample</a:t>
            </a:r>
            <a:endParaRPr lang="zh-TW" altLang="en-US" sz="2400" dirty="0"/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76EDC643-74BD-4660-AC03-71148242A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025" y="5063475"/>
            <a:ext cx="2851417" cy="718557"/>
          </a:xfrm>
          <a:prstGeom prst="rect">
            <a:avLst/>
          </a:prstGeom>
        </p:spPr>
      </p:pic>
      <p:grpSp>
        <p:nvGrpSpPr>
          <p:cNvPr id="42" name="群組 41">
            <a:extLst>
              <a:ext uri="{FF2B5EF4-FFF2-40B4-BE49-F238E27FC236}">
                <a16:creationId xmlns:a16="http://schemas.microsoft.com/office/drawing/2014/main" id="{DCFCFE5B-B08E-4632-9E48-54350FE2E3BD}"/>
              </a:ext>
            </a:extLst>
          </p:cNvPr>
          <p:cNvGrpSpPr/>
          <p:nvPr/>
        </p:nvGrpSpPr>
        <p:grpSpPr>
          <a:xfrm>
            <a:off x="5451025" y="3423273"/>
            <a:ext cx="2851417" cy="731192"/>
            <a:chOff x="3798412" y="6111526"/>
            <a:chExt cx="2162335" cy="554490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2F5A5B7F-3231-4B0D-B0D3-80819C1A4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0747" y="6126016"/>
              <a:ext cx="540000" cy="540000"/>
            </a:xfrm>
            <a:prstGeom prst="rect">
              <a:avLst/>
            </a:prstGeom>
          </p:spPr>
        </p:pic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DDD9F21F-7D15-48DD-BEBD-34642DC4C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8412" y="6111526"/>
              <a:ext cx="540000" cy="540000"/>
            </a:xfrm>
            <a:prstGeom prst="rect">
              <a:avLst/>
            </a:prstGeom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10710CD3-86C8-44B5-A25E-63483A98E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747" y="6126016"/>
              <a:ext cx="540000" cy="540000"/>
            </a:xfrm>
            <a:prstGeom prst="rect">
              <a:avLst/>
            </a:prstGeom>
          </p:spPr>
        </p:pic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A3C8FA07-1EB9-4E5B-AAB2-6A762C4F7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747" y="6111526"/>
              <a:ext cx="540000" cy="540000"/>
            </a:xfrm>
            <a:prstGeom prst="rect">
              <a:avLst/>
            </a:prstGeom>
          </p:spPr>
        </p:pic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350F8FD8-68B0-4B5C-A36B-DC6F550C3B7D}"/>
              </a:ext>
            </a:extLst>
          </p:cNvPr>
          <p:cNvSpPr/>
          <p:nvPr/>
        </p:nvSpPr>
        <p:spPr>
          <a:xfrm>
            <a:off x="3998574" y="5042136"/>
            <a:ext cx="972909" cy="701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23AF05D4-2A37-4DF9-8F9C-F9CB44F5916F}"/>
              </a:ext>
            </a:extLst>
          </p:cNvPr>
          <p:cNvCxnSpPr>
            <a:cxnSpLocks/>
          </p:cNvCxnSpPr>
          <p:nvPr/>
        </p:nvCxnSpPr>
        <p:spPr>
          <a:xfrm flipV="1">
            <a:off x="3561564" y="5377445"/>
            <a:ext cx="4220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B4E695C6-4790-442F-8301-7888909E6204}"/>
              </a:ext>
            </a:extLst>
          </p:cNvPr>
          <p:cNvSpPr/>
          <p:nvPr/>
        </p:nvSpPr>
        <p:spPr>
          <a:xfrm rot="5400000">
            <a:off x="1763593" y="5239282"/>
            <a:ext cx="905437" cy="298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vector</a:t>
            </a:r>
            <a:endParaRPr lang="zh-TW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9355552-95DB-4AB2-A8E6-B222A1FD3D76}"/>
              </a:ext>
            </a:extLst>
          </p:cNvPr>
          <p:cNvSpPr/>
          <p:nvPr/>
        </p:nvSpPr>
        <p:spPr>
          <a:xfrm rot="5400000">
            <a:off x="2148030" y="5239282"/>
            <a:ext cx="905437" cy="29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vector</a:t>
            </a:r>
            <a:endParaRPr lang="zh-TW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8DFAA54-0B57-4589-95F1-467F0B70123B}"/>
              </a:ext>
            </a:extLst>
          </p:cNvPr>
          <p:cNvSpPr/>
          <p:nvPr/>
        </p:nvSpPr>
        <p:spPr>
          <a:xfrm rot="5400000">
            <a:off x="2532467" y="5239282"/>
            <a:ext cx="905437" cy="2988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vector</a:t>
            </a:r>
            <a:endParaRPr lang="zh-TW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1D392E5-4A03-44C1-B20C-A6E6D2E3D6B3}"/>
              </a:ext>
            </a:extLst>
          </p:cNvPr>
          <p:cNvSpPr/>
          <p:nvPr/>
        </p:nvSpPr>
        <p:spPr>
          <a:xfrm rot="5400000">
            <a:off x="2916903" y="5239282"/>
            <a:ext cx="905437" cy="2988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vector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871E1BAB-30A4-4E5F-84FD-2160C6E4DA78}"/>
              </a:ext>
            </a:extLst>
          </p:cNvPr>
          <p:cNvSpPr txBox="1"/>
          <p:nvPr/>
        </p:nvSpPr>
        <p:spPr>
          <a:xfrm>
            <a:off x="304289" y="4994103"/>
            <a:ext cx="18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sample from normal</a:t>
            </a:r>
            <a:endParaRPr lang="zh-TW" altLang="en-US" sz="24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C4ACE876-8DAC-42C2-8B94-C72FC4DBF472}"/>
              </a:ext>
            </a:extLst>
          </p:cNvPr>
          <p:cNvSpPr txBox="1"/>
          <p:nvPr/>
        </p:nvSpPr>
        <p:spPr>
          <a:xfrm>
            <a:off x="394426" y="3551606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Database</a:t>
            </a:r>
            <a:endParaRPr lang="zh-TW" altLang="en-US" sz="2400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6FFC2CCC-8319-44BE-B485-DDA826443BC7}"/>
              </a:ext>
            </a:extLst>
          </p:cNvPr>
          <p:cNvGrpSpPr/>
          <p:nvPr/>
        </p:nvGrpSpPr>
        <p:grpSpPr>
          <a:xfrm>
            <a:off x="1875857" y="3180451"/>
            <a:ext cx="1751174" cy="1307774"/>
            <a:chOff x="644126" y="4258170"/>
            <a:chExt cx="3652768" cy="2387400"/>
          </a:xfrm>
        </p:grpSpPr>
        <p:pic>
          <p:nvPicPr>
            <p:cNvPr id="71" name="圖片 70">
              <a:extLst>
                <a:ext uri="{FF2B5EF4-FFF2-40B4-BE49-F238E27FC236}">
                  <a16:creationId xmlns:a16="http://schemas.microsoft.com/office/drawing/2014/main" id="{786F4372-AD80-4A29-8A8F-500685466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494" y="5112971"/>
              <a:ext cx="914400" cy="914400"/>
            </a:xfrm>
            <a:prstGeom prst="rect">
              <a:avLst/>
            </a:prstGeom>
          </p:spPr>
        </p:pic>
        <p:pic>
          <p:nvPicPr>
            <p:cNvPr id="72" name="圖片 71">
              <a:extLst>
                <a:ext uri="{FF2B5EF4-FFF2-40B4-BE49-F238E27FC236}">
                  <a16:creationId xmlns:a16="http://schemas.microsoft.com/office/drawing/2014/main" id="{B3D70766-315F-486E-BB1B-FA7AB2977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869" y="4258170"/>
              <a:ext cx="914400" cy="914400"/>
            </a:xfrm>
            <a:prstGeom prst="rect">
              <a:avLst/>
            </a:prstGeom>
          </p:spPr>
        </p:pic>
        <p:pic>
          <p:nvPicPr>
            <p:cNvPr id="73" name="圖片 72">
              <a:extLst>
                <a:ext uri="{FF2B5EF4-FFF2-40B4-BE49-F238E27FC236}">
                  <a16:creationId xmlns:a16="http://schemas.microsoft.com/office/drawing/2014/main" id="{FC553EF2-F757-4763-9167-6916380B9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681" y="4287858"/>
              <a:ext cx="914400" cy="914400"/>
            </a:xfrm>
            <a:prstGeom prst="rect">
              <a:avLst/>
            </a:prstGeom>
          </p:spPr>
        </p:pic>
        <p:pic>
          <p:nvPicPr>
            <p:cNvPr id="74" name="圖片 73">
              <a:extLst>
                <a:ext uri="{FF2B5EF4-FFF2-40B4-BE49-F238E27FC236}">
                  <a16:creationId xmlns:a16="http://schemas.microsoft.com/office/drawing/2014/main" id="{0689F492-F93D-4C68-8C64-9F2509109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5676" y="4749170"/>
              <a:ext cx="914400" cy="914400"/>
            </a:xfrm>
            <a:prstGeom prst="rect">
              <a:avLst/>
            </a:prstGeom>
          </p:spPr>
        </p:pic>
        <p:pic>
          <p:nvPicPr>
            <p:cNvPr id="75" name="圖片 74">
              <a:extLst>
                <a:ext uri="{FF2B5EF4-FFF2-40B4-BE49-F238E27FC236}">
                  <a16:creationId xmlns:a16="http://schemas.microsoft.com/office/drawing/2014/main" id="{90A18592-6419-4562-9E5D-8F6CACBE5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2888" y="5731170"/>
              <a:ext cx="914400" cy="914400"/>
            </a:xfrm>
            <a:prstGeom prst="rect">
              <a:avLst/>
            </a:prstGeom>
          </p:spPr>
        </p:pic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AF057B0F-6768-4245-A70A-4AC980938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386" y="5187858"/>
              <a:ext cx="914400" cy="914400"/>
            </a:xfrm>
            <a:prstGeom prst="rect">
              <a:avLst/>
            </a:prstGeom>
          </p:spPr>
        </p:pic>
        <p:pic>
          <p:nvPicPr>
            <p:cNvPr id="77" name="圖片 76">
              <a:extLst>
                <a:ext uri="{FF2B5EF4-FFF2-40B4-BE49-F238E27FC236}">
                  <a16:creationId xmlns:a16="http://schemas.microsoft.com/office/drawing/2014/main" id="{347D84B2-8FD9-46EC-B76D-CA9AF4F1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678" y="4749170"/>
              <a:ext cx="914400" cy="914400"/>
            </a:xfrm>
            <a:prstGeom prst="rect">
              <a:avLst/>
            </a:prstGeom>
          </p:spPr>
        </p:pic>
        <p:pic>
          <p:nvPicPr>
            <p:cNvPr id="78" name="圖片 77">
              <a:extLst>
                <a:ext uri="{FF2B5EF4-FFF2-40B4-BE49-F238E27FC236}">
                  <a16:creationId xmlns:a16="http://schemas.microsoft.com/office/drawing/2014/main" id="{EEC4B263-30CB-4689-B218-3831D2010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9580" y="5731170"/>
              <a:ext cx="914400" cy="914400"/>
            </a:xfrm>
            <a:prstGeom prst="rect">
              <a:avLst/>
            </a:prstGeom>
          </p:spPr>
        </p:pic>
        <p:pic>
          <p:nvPicPr>
            <p:cNvPr id="79" name="圖片 78">
              <a:extLst>
                <a:ext uri="{FF2B5EF4-FFF2-40B4-BE49-F238E27FC236}">
                  <a16:creationId xmlns:a16="http://schemas.microsoft.com/office/drawing/2014/main" id="{8637E94E-DAC1-4FA3-B95B-B9EDB418C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182" y="5390058"/>
              <a:ext cx="914400" cy="914400"/>
            </a:xfrm>
            <a:prstGeom prst="rect">
              <a:avLst/>
            </a:prstGeom>
          </p:spPr>
        </p:pic>
        <p:pic>
          <p:nvPicPr>
            <p:cNvPr id="80" name="圖片 79">
              <a:extLst>
                <a:ext uri="{FF2B5EF4-FFF2-40B4-BE49-F238E27FC236}">
                  <a16:creationId xmlns:a16="http://schemas.microsoft.com/office/drawing/2014/main" id="{AA76CC5C-CC62-4799-9DDC-4D6DAEC6B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6869" y="4524714"/>
              <a:ext cx="914400" cy="914400"/>
            </a:xfrm>
            <a:prstGeom prst="rect">
              <a:avLst/>
            </a:prstGeom>
          </p:spPr>
        </p:pic>
        <p:pic>
          <p:nvPicPr>
            <p:cNvPr id="81" name="圖片 80">
              <a:extLst>
                <a:ext uri="{FF2B5EF4-FFF2-40B4-BE49-F238E27FC236}">
                  <a16:creationId xmlns:a16="http://schemas.microsoft.com/office/drawing/2014/main" id="{D0F6F316-CB46-4764-BC0F-986055BAE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26" y="5731170"/>
              <a:ext cx="914400" cy="914400"/>
            </a:xfrm>
            <a:prstGeom prst="rect">
              <a:avLst/>
            </a:prstGeom>
          </p:spPr>
        </p:pic>
      </p:grpSp>
      <p:sp>
        <p:nvSpPr>
          <p:cNvPr id="82" name="箭號: 向右 81">
            <a:extLst>
              <a:ext uri="{FF2B5EF4-FFF2-40B4-BE49-F238E27FC236}">
                <a16:creationId xmlns:a16="http://schemas.microsoft.com/office/drawing/2014/main" id="{CF7D0CE4-D409-4683-A2FF-E1AF3F93502E}"/>
              </a:ext>
            </a:extLst>
          </p:cNvPr>
          <p:cNvSpPr/>
          <p:nvPr/>
        </p:nvSpPr>
        <p:spPr>
          <a:xfrm>
            <a:off x="3711639" y="3657104"/>
            <a:ext cx="1665714" cy="3302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5E87D30A-F100-4844-89D3-EE5EF42ED4A2}"/>
              </a:ext>
            </a:extLst>
          </p:cNvPr>
          <p:cNvCxnSpPr>
            <a:cxnSpLocks/>
          </p:cNvCxnSpPr>
          <p:nvPr/>
        </p:nvCxnSpPr>
        <p:spPr>
          <a:xfrm flipV="1">
            <a:off x="4971483" y="5382196"/>
            <a:ext cx="4220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F689E728-963A-4442-BCE0-F6AB6694BEFB}"/>
                  </a:ext>
                </a:extLst>
              </p:cNvPr>
              <p:cNvSpPr txBox="1"/>
              <p:nvPr/>
            </p:nvSpPr>
            <p:spPr>
              <a:xfrm>
                <a:off x="6179532" y="5841411"/>
                <a:ext cx="25923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Sampling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</m:oMath>
                </a14:m>
                <a:r>
                  <a:rPr lang="en-US" altLang="zh-TW" sz="2400" b="1" dirty="0"/>
                  <a:t>  </a:t>
                </a:r>
                <a:endParaRPr lang="zh-TW" altLang="en-US" sz="2400" b="1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F689E728-963A-4442-BCE0-F6AB6694B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32" y="5841411"/>
                <a:ext cx="2592331" cy="461665"/>
              </a:xfrm>
              <a:prstGeom prst="rect">
                <a:avLst/>
              </a:prstGeom>
              <a:blipFill>
                <a:blip r:embed="rId16"/>
                <a:stretch>
                  <a:fillRect l="-376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5879DAA4-0E7A-430E-82A5-E5D28BB24EAC}"/>
                  </a:ext>
                </a:extLst>
              </p:cNvPr>
              <p:cNvSpPr txBox="1"/>
              <p:nvPr/>
            </p:nvSpPr>
            <p:spPr>
              <a:xfrm>
                <a:off x="5544484" y="4219413"/>
                <a:ext cx="34500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b="1" dirty="0"/>
                  <a:t>Sampling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𝒅𝒂𝒕𝒂</m:t>
                        </m:r>
                      </m:sub>
                    </m:sSub>
                  </m:oMath>
                </a14:m>
                <a:r>
                  <a:rPr lang="en-US" altLang="zh-TW" sz="2400" b="1" dirty="0"/>
                  <a:t>  </a:t>
                </a:r>
                <a:endParaRPr lang="zh-TW" altLang="en-US" sz="2400" b="1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5879DAA4-0E7A-430E-82A5-E5D28BB24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484" y="4219413"/>
                <a:ext cx="3450012" cy="461665"/>
              </a:xfrm>
              <a:prstGeom prst="rect">
                <a:avLst/>
              </a:prstGeom>
              <a:blipFill>
                <a:blip r:embed="rId1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8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5" grpId="0"/>
      <p:bldP spid="47" grpId="0" animBg="1"/>
      <p:bldP spid="52" grpId="0" animBg="1"/>
      <p:bldP spid="53" grpId="0" animBg="1"/>
      <p:bldP spid="54" grpId="0" animBg="1"/>
      <p:bldP spid="55" grpId="0" animBg="1"/>
      <p:bldP spid="68" grpId="0"/>
      <p:bldP spid="69" grpId="0"/>
      <p:bldP spid="82" grpId="0" animBg="1"/>
      <p:bldP spid="86" grpId="0"/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2AAA9-2E75-4A43-9ECF-E65290D0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Discriminator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2C297B-02D8-424F-B61C-2B3A648947B3}"/>
                  </a:ext>
                </a:extLst>
              </p:cNvPr>
              <p:cNvSpPr/>
              <p:nvPr/>
            </p:nvSpPr>
            <p:spPr>
              <a:xfrm>
                <a:off x="4057619" y="733468"/>
                <a:ext cx="4636654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𝐷𝑖𝑣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2C297B-02D8-424F-B61C-2B3A64894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619" y="733468"/>
                <a:ext cx="4636654" cy="653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星形: 五角 9">
            <a:extLst>
              <a:ext uri="{FF2B5EF4-FFF2-40B4-BE49-F238E27FC236}">
                <a16:creationId xmlns:a16="http://schemas.microsoft.com/office/drawing/2014/main" id="{BD904703-1E67-446E-A930-63B18124AA2C}"/>
              </a:ext>
            </a:extLst>
          </p:cNvPr>
          <p:cNvSpPr/>
          <p:nvPr/>
        </p:nvSpPr>
        <p:spPr>
          <a:xfrm>
            <a:off x="2400700" y="2670457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B140510E-9B9E-4379-8ACC-CEEEA5D5EEE0}"/>
              </a:ext>
            </a:extLst>
          </p:cNvPr>
          <p:cNvSpPr/>
          <p:nvPr/>
        </p:nvSpPr>
        <p:spPr>
          <a:xfrm>
            <a:off x="1357322" y="2777893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72C874D9-CA4B-404C-801F-D7D6C745526D}"/>
              </a:ext>
            </a:extLst>
          </p:cNvPr>
          <p:cNvSpPr/>
          <p:nvPr/>
        </p:nvSpPr>
        <p:spPr>
          <a:xfrm>
            <a:off x="1837202" y="3444644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29BAA250-4002-4D56-BEBD-91B60E5F0A8A}"/>
              </a:ext>
            </a:extLst>
          </p:cNvPr>
          <p:cNvSpPr/>
          <p:nvPr/>
        </p:nvSpPr>
        <p:spPr>
          <a:xfrm>
            <a:off x="3093208" y="2963410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星形: 五角 13">
            <a:extLst>
              <a:ext uri="{FF2B5EF4-FFF2-40B4-BE49-F238E27FC236}">
                <a16:creationId xmlns:a16="http://schemas.microsoft.com/office/drawing/2014/main" id="{AC28B25A-1EB4-4F2B-8A59-A38D29D90354}"/>
              </a:ext>
            </a:extLst>
          </p:cNvPr>
          <p:cNvSpPr/>
          <p:nvPr/>
        </p:nvSpPr>
        <p:spPr>
          <a:xfrm>
            <a:off x="1043114" y="3231729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B14439F8-1359-47E7-9278-A948BE3F20C4}"/>
              </a:ext>
            </a:extLst>
          </p:cNvPr>
          <p:cNvSpPr/>
          <p:nvPr/>
        </p:nvSpPr>
        <p:spPr>
          <a:xfrm>
            <a:off x="2762259" y="3299765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5298D51B-1934-4334-8110-187C4AC0638B}"/>
              </a:ext>
            </a:extLst>
          </p:cNvPr>
          <p:cNvSpPr/>
          <p:nvPr/>
        </p:nvSpPr>
        <p:spPr>
          <a:xfrm>
            <a:off x="2443434" y="3715152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7D67D2C8-6FC0-40E2-8C2F-ED3EE139F5C4}"/>
              </a:ext>
            </a:extLst>
          </p:cNvPr>
          <p:cNvSpPr/>
          <p:nvPr/>
        </p:nvSpPr>
        <p:spPr>
          <a:xfrm>
            <a:off x="2216947" y="3058366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FB51DD8B-2A85-4B3E-942D-4A806A04083B}"/>
              </a:ext>
            </a:extLst>
          </p:cNvPr>
          <p:cNvSpPr/>
          <p:nvPr/>
        </p:nvSpPr>
        <p:spPr>
          <a:xfrm>
            <a:off x="1381143" y="3642514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76499D-DF31-4912-8E27-1A0B25A8EAFE}"/>
              </a:ext>
            </a:extLst>
          </p:cNvPr>
          <p:cNvSpPr/>
          <p:nvPr/>
        </p:nvSpPr>
        <p:spPr>
          <a:xfrm>
            <a:off x="6086574" y="2929105"/>
            <a:ext cx="2232478" cy="10449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Discriminator</a:t>
            </a:r>
            <a:endParaRPr lang="zh-TW" altLang="en-US" sz="2800" baseline="-25000" dirty="0"/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3BD73E07-305E-4E6A-85FB-ED1AD690D1BF}"/>
              </a:ext>
            </a:extLst>
          </p:cNvPr>
          <p:cNvSpPr/>
          <p:nvPr/>
        </p:nvSpPr>
        <p:spPr>
          <a:xfrm>
            <a:off x="1036132" y="1593760"/>
            <a:ext cx="31067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星形: 五角 22">
            <a:extLst>
              <a:ext uri="{FF2B5EF4-FFF2-40B4-BE49-F238E27FC236}">
                <a16:creationId xmlns:a16="http://schemas.microsoft.com/office/drawing/2014/main" id="{8BB7A68F-66D0-420F-967F-228EB4F3C678}"/>
              </a:ext>
            </a:extLst>
          </p:cNvPr>
          <p:cNvSpPr/>
          <p:nvPr/>
        </p:nvSpPr>
        <p:spPr>
          <a:xfrm>
            <a:off x="1036132" y="2041086"/>
            <a:ext cx="31067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219CB3F-251E-45EE-B8EC-078A541FEA8F}"/>
                  </a:ext>
                </a:extLst>
              </p:cNvPr>
              <p:cNvSpPr txBox="1"/>
              <p:nvPr/>
            </p:nvSpPr>
            <p:spPr>
              <a:xfrm>
                <a:off x="1346802" y="1543042"/>
                <a:ext cx="39331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: data sampled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219CB3F-251E-45EE-B8EC-078A541FE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02" y="1543042"/>
                <a:ext cx="3933117" cy="461665"/>
              </a:xfrm>
              <a:prstGeom prst="rect">
                <a:avLst/>
              </a:prstGeom>
              <a:blipFill>
                <a:blip r:embed="rId3"/>
                <a:stretch>
                  <a:fillRect l="-248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8C53062-0BBC-46B2-A3D5-14747493310C}"/>
                  </a:ext>
                </a:extLst>
              </p:cNvPr>
              <p:cNvSpPr txBox="1"/>
              <p:nvPr/>
            </p:nvSpPr>
            <p:spPr>
              <a:xfrm>
                <a:off x="1346802" y="1969457"/>
                <a:ext cx="3837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: data sampled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8C53062-0BBC-46B2-A3D5-147474933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02" y="1969457"/>
                <a:ext cx="3837024" cy="461665"/>
              </a:xfrm>
              <a:prstGeom prst="rect">
                <a:avLst/>
              </a:prstGeom>
              <a:blipFill>
                <a:blip r:embed="rId4"/>
                <a:stretch>
                  <a:fillRect l="-254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177D695-4447-4F79-917B-9EF4D34201FD}"/>
              </a:ext>
            </a:extLst>
          </p:cNvPr>
          <p:cNvCxnSpPr>
            <a:cxnSpLocks/>
          </p:cNvCxnSpPr>
          <p:nvPr/>
        </p:nvCxnSpPr>
        <p:spPr>
          <a:xfrm>
            <a:off x="3571520" y="3451031"/>
            <a:ext cx="24575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C71FC58-66B5-4F5C-A0E4-52C50199107A}"/>
              </a:ext>
            </a:extLst>
          </p:cNvPr>
          <p:cNvSpPr txBox="1"/>
          <p:nvPr/>
        </p:nvSpPr>
        <p:spPr>
          <a:xfrm>
            <a:off x="4158914" y="3474881"/>
            <a:ext cx="10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44A5C7A1-1F55-49A8-87E8-4DE78A1F42FF}"/>
                  </a:ext>
                </a:extLst>
              </p:cNvPr>
              <p:cNvSpPr txBox="1"/>
              <p:nvPr/>
            </p:nvSpPr>
            <p:spPr>
              <a:xfrm>
                <a:off x="1299077" y="4767023"/>
                <a:ext cx="7169848" cy="430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44A5C7A1-1F55-49A8-87E8-4DE78A1F4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077" y="4767023"/>
                <a:ext cx="7169848" cy="4303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>
            <a:extLst>
              <a:ext uri="{FF2B5EF4-FFF2-40B4-BE49-F238E27FC236}">
                <a16:creationId xmlns:a16="http://schemas.microsoft.com/office/drawing/2014/main" id="{63613233-3F35-4E7B-A726-B9D6B983A2AA}"/>
              </a:ext>
            </a:extLst>
          </p:cNvPr>
          <p:cNvSpPr txBox="1"/>
          <p:nvPr/>
        </p:nvSpPr>
        <p:spPr>
          <a:xfrm>
            <a:off x="376210" y="4269311"/>
            <a:ext cx="468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Example</a:t>
            </a:r>
            <a:r>
              <a:rPr lang="en-US" altLang="zh-TW" sz="2400" dirty="0"/>
              <a:t> Objective Function for D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B935B60-12DE-4199-B26F-100908545E09}"/>
              </a:ext>
            </a:extLst>
          </p:cNvPr>
          <p:cNvSpPr txBox="1"/>
          <p:nvPr/>
        </p:nvSpPr>
        <p:spPr>
          <a:xfrm>
            <a:off x="6949909" y="5229445"/>
            <a:ext cx="169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(G is fixed)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D26945B4-DAEC-454C-B22F-688B5653D020}"/>
                  </a:ext>
                </a:extLst>
              </p:cNvPr>
              <p:cNvSpPr/>
              <p:nvPr/>
            </p:nvSpPr>
            <p:spPr>
              <a:xfrm>
                <a:off x="1561014" y="5810018"/>
                <a:ext cx="3167919" cy="573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D26945B4-DAEC-454C-B22F-688B5653D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014" y="5810018"/>
                <a:ext cx="3167919" cy="573555"/>
              </a:xfrm>
              <a:prstGeom prst="rect">
                <a:avLst/>
              </a:prstGeom>
              <a:blipFill>
                <a:blip r:embed="rId8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>
            <a:extLst>
              <a:ext uri="{FF2B5EF4-FFF2-40B4-BE49-F238E27FC236}">
                <a16:creationId xmlns:a16="http://schemas.microsoft.com/office/drawing/2014/main" id="{2B455590-3182-40AE-8974-64A44B9F4B39}"/>
              </a:ext>
            </a:extLst>
          </p:cNvPr>
          <p:cNvSpPr txBox="1"/>
          <p:nvPr/>
        </p:nvSpPr>
        <p:spPr>
          <a:xfrm>
            <a:off x="376210" y="5769972"/>
            <a:ext cx="304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Training:</a:t>
            </a:r>
            <a:endParaRPr lang="zh-TW" altLang="en-US" sz="2400" b="1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4E1CCC9A-BD50-4CBA-A4CF-89BD19390D13}"/>
              </a:ext>
            </a:extLst>
          </p:cNvPr>
          <p:cNvSpPr/>
          <p:nvPr/>
        </p:nvSpPr>
        <p:spPr>
          <a:xfrm flipV="1">
            <a:off x="4478949" y="5179257"/>
            <a:ext cx="530799" cy="266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2F343930-B86E-4F47-9E0D-728B6E11C775}"/>
              </a:ext>
            </a:extLst>
          </p:cNvPr>
          <p:cNvSpPr/>
          <p:nvPr/>
        </p:nvSpPr>
        <p:spPr>
          <a:xfrm flipH="1">
            <a:off x="7613089" y="4500839"/>
            <a:ext cx="530799" cy="266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1DF3D3-3393-4C64-A51E-8046E9DF97C3}"/>
              </a:ext>
            </a:extLst>
          </p:cNvPr>
          <p:cNvSpPr/>
          <p:nvPr/>
        </p:nvSpPr>
        <p:spPr>
          <a:xfrm>
            <a:off x="4929607" y="1471945"/>
            <a:ext cx="3993225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Using the example objective function is exactly the same as training a binary classifier. </a:t>
            </a:r>
            <a:endParaRPr lang="zh-TW" altLang="en-US" sz="2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EBEC6B2-0063-4CC7-8766-FE7620C4E286}"/>
              </a:ext>
            </a:extLst>
          </p:cNvPr>
          <p:cNvSpPr/>
          <p:nvPr/>
        </p:nvSpPr>
        <p:spPr>
          <a:xfrm>
            <a:off x="59320" y="6456393"/>
            <a:ext cx="3085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zh-TW" dirty="0" err="1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Goodfellow</a:t>
            </a:r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et al., NIPS, 2014]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D1510E9-2897-4A42-BD2F-2941C201532C}"/>
              </a:ext>
            </a:extLst>
          </p:cNvPr>
          <p:cNvSpPr/>
          <p:nvPr/>
        </p:nvSpPr>
        <p:spPr>
          <a:xfrm>
            <a:off x="4754725" y="5810116"/>
            <a:ext cx="399322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The maximum objective value is related to JS divergence.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29E2ED-FE83-4D3C-9814-27CDFCAE828B}"/>
              </a:ext>
            </a:extLst>
          </p:cNvPr>
          <p:cNvSpPr/>
          <p:nvPr/>
        </p:nvSpPr>
        <p:spPr>
          <a:xfrm>
            <a:off x="2970596" y="5824992"/>
            <a:ext cx="1630963" cy="598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E166C8F-EDB3-4F6C-B939-C37FE745AB6E}"/>
              </a:ext>
            </a:extLst>
          </p:cNvPr>
          <p:cNvSpPr txBox="1"/>
          <p:nvPr/>
        </p:nvSpPr>
        <p:spPr>
          <a:xfrm>
            <a:off x="5988425" y="3873479"/>
            <a:ext cx="242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Sigmoid Output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6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47" grpId="0"/>
      <p:bldP spid="51" grpId="0"/>
      <p:bldP spid="3" grpId="0" animBg="1"/>
      <p:bldP spid="29" grpId="0" animBg="1"/>
      <p:bldP spid="5" grpId="0" animBg="1"/>
      <p:bldP spid="32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2AAA9-2E75-4A43-9ECF-E65290D0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Discriminator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2C297B-02D8-424F-B61C-2B3A648947B3}"/>
                  </a:ext>
                </a:extLst>
              </p:cNvPr>
              <p:cNvSpPr/>
              <p:nvPr/>
            </p:nvSpPr>
            <p:spPr>
              <a:xfrm>
                <a:off x="4057619" y="733468"/>
                <a:ext cx="4636654" cy="653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𝐷𝑖𝑣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2C297B-02D8-424F-B61C-2B3A64894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619" y="733468"/>
                <a:ext cx="4636654" cy="653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星形: 五角 9">
            <a:extLst>
              <a:ext uri="{FF2B5EF4-FFF2-40B4-BE49-F238E27FC236}">
                <a16:creationId xmlns:a16="http://schemas.microsoft.com/office/drawing/2014/main" id="{BD904703-1E67-446E-A930-63B18124AA2C}"/>
              </a:ext>
            </a:extLst>
          </p:cNvPr>
          <p:cNvSpPr/>
          <p:nvPr/>
        </p:nvSpPr>
        <p:spPr>
          <a:xfrm>
            <a:off x="2400700" y="2670457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B140510E-9B9E-4379-8ACC-CEEEA5D5EEE0}"/>
              </a:ext>
            </a:extLst>
          </p:cNvPr>
          <p:cNvSpPr/>
          <p:nvPr/>
        </p:nvSpPr>
        <p:spPr>
          <a:xfrm>
            <a:off x="1357322" y="2777893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72C874D9-CA4B-404C-801F-D7D6C745526D}"/>
              </a:ext>
            </a:extLst>
          </p:cNvPr>
          <p:cNvSpPr/>
          <p:nvPr/>
        </p:nvSpPr>
        <p:spPr>
          <a:xfrm>
            <a:off x="1837202" y="3444644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29BAA250-4002-4D56-BEBD-91B60E5F0A8A}"/>
              </a:ext>
            </a:extLst>
          </p:cNvPr>
          <p:cNvSpPr/>
          <p:nvPr/>
        </p:nvSpPr>
        <p:spPr>
          <a:xfrm>
            <a:off x="3093208" y="2963410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星形: 五角 13">
            <a:extLst>
              <a:ext uri="{FF2B5EF4-FFF2-40B4-BE49-F238E27FC236}">
                <a16:creationId xmlns:a16="http://schemas.microsoft.com/office/drawing/2014/main" id="{AC28B25A-1EB4-4F2B-8A59-A38D29D90354}"/>
              </a:ext>
            </a:extLst>
          </p:cNvPr>
          <p:cNvSpPr/>
          <p:nvPr/>
        </p:nvSpPr>
        <p:spPr>
          <a:xfrm>
            <a:off x="1043114" y="3231729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B14439F8-1359-47E7-9278-A948BE3F20C4}"/>
              </a:ext>
            </a:extLst>
          </p:cNvPr>
          <p:cNvSpPr/>
          <p:nvPr/>
        </p:nvSpPr>
        <p:spPr>
          <a:xfrm>
            <a:off x="2762259" y="3299765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5298D51B-1934-4334-8110-187C4AC0638B}"/>
              </a:ext>
            </a:extLst>
          </p:cNvPr>
          <p:cNvSpPr/>
          <p:nvPr/>
        </p:nvSpPr>
        <p:spPr>
          <a:xfrm>
            <a:off x="2443434" y="3715152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7D67D2C8-6FC0-40E2-8C2F-ED3EE139F5C4}"/>
              </a:ext>
            </a:extLst>
          </p:cNvPr>
          <p:cNvSpPr/>
          <p:nvPr/>
        </p:nvSpPr>
        <p:spPr>
          <a:xfrm>
            <a:off x="2216947" y="3058366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FB51DD8B-2A85-4B3E-942D-4A806A04083B}"/>
              </a:ext>
            </a:extLst>
          </p:cNvPr>
          <p:cNvSpPr/>
          <p:nvPr/>
        </p:nvSpPr>
        <p:spPr>
          <a:xfrm>
            <a:off x="1381143" y="3642514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76499D-DF31-4912-8E27-1A0B25A8EAFE}"/>
              </a:ext>
            </a:extLst>
          </p:cNvPr>
          <p:cNvSpPr/>
          <p:nvPr/>
        </p:nvSpPr>
        <p:spPr>
          <a:xfrm>
            <a:off x="6086574" y="2929105"/>
            <a:ext cx="2232478" cy="10449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Discriminator</a:t>
            </a:r>
            <a:endParaRPr lang="zh-TW" altLang="en-US" sz="2800" baseline="-25000" dirty="0"/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3BD73E07-305E-4E6A-85FB-ED1AD690D1BF}"/>
              </a:ext>
            </a:extLst>
          </p:cNvPr>
          <p:cNvSpPr/>
          <p:nvPr/>
        </p:nvSpPr>
        <p:spPr>
          <a:xfrm>
            <a:off x="1036132" y="1593760"/>
            <a:ext cx="31067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星形: 五角 22">
            <a:extLst>
              <a:ext uri="{FF2B5EF4-FFF2-40B4-BE49-F238E27FC236}">
                <a16:creationId xmlns:a16="http://schemas.microsoft.com/office/drawing/2014/main" id="{8BB7A68F-66D0-420F-967F-228EB4F3C678}"/>
              </a:ext>
            </a:extLst>
          </p:cNvPr>
          <p:cNvSpPr/>
          <p:nvPr/>
        </p:nvSpPr>
        <p:spPr>
          <a:xfrm>
            <a:off x="1036132" y="2041086"/>
            <a:ext cx="31067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219CB3F-251E-45EE-B8EC-078A541FEA8F}"/>
                  </a:ext>
                </a:extLst>
              </p:cNvPr>
              <p:cNvSpPr txBox="1"/>
              <p:nvPr/>
            </p:nvSpPr>
            <p:spPr>
              <a:xfrm>
                <a:off x="1346802" y="1543042"/>
                <a:ext cx="39331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: data sampled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219CB3F-251E-45EE-B8EC-078A541FE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02" y="1543042"/>
                <a:ext cx="3933117" cy="461665"/>
              </a:xfrm>
              <a:prstGeom prst="rect">
                <a:avLst/>
              </a:prstGeom>
              <a:blipFill>
                <a:blip r:embed="rId3"/>
                <a:stretch>
                  <a:fillRect l="-248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8C53062-0BBC-46B2-A3D5-14747493310C}"/>
                  </a:ext>
                </a:extLst>
              </p:cNvPr>
              <p:cNvSpPr txBox="1"/>
              <p:nvPr/>
            </p:nvSpPr>
            <p:spPr>
              <a:xfrm>
                <a:off x="1346802" y="1969457"/>
                <a:ext cx="3837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: data sampled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8C53062-0BBC-46B2-A3D5-147474933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02" y="1969457"/>
                <a:ext cx="3837024" cy="461665"/>
              </a:xfrm>
              <a:prstGeom prst="rect">
                <a:avLst/>
              </a:prstGeom>
              <a:blipFill>
                <a:blip r:embed="rId4"/>
                <a:stretch>
                  <a:fillRect l="-254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177D695-4447-4F79-917B-9EF4D34201FD}"/>
              </a:ext>
            </a:extLst>
          </p:cNvPr>
          <p:cNvCxnSpPr>
            <a:cxnSpLocks/>
          </p:cNvCxnSpPr>
          <p:nvPr/>
        </p:nvCxnSpPr>
        <p:spPr>
          <a:xfrm>
            <a:off x="3571520" y="3451031"/>
            <a:ext cx="24575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C71FC58-66B5-4F5C-A0E4-52C50199107A}"/>
              </a:ext>
            </a:extLst>
          </p:cNvPr>
          <p:cNvSpPr txBox="1"/>
          <p:nvPr/>
        </p:nvSpPr>
        <p:spPr>
          <a:xfrm>
            <a:off x="4158914" y="3474881"/>
            <a:ext cx="10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FFA2450-9D74-4D08-8962-D8A6537B9864}"/>
              </a:ext>
            </a:extLst>
          </p:cNvPr>
          <p:cNvSpPr txBox="1"/>
          <p:nvPr/>
        </p:nvSpPr>
        <p:spPr>
          <a:xfrm>
            <a:off x="5736790" y="4047260"/>
            <a:ext cx="293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hard to discriminate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A3A65A9-CCF3-406A-998E-1ECEE0CC5278}"/>
              </a:ext>
            </a:extLst>
          </p:cNvPr>
          <p:cNvSpPr txBox="1"/>
          <p:nvPr/>
        </p:nvSpPr>
        <p:spPr>
          <a:xfrm>
            <a:off x="847011" y="4045591"/>
            <a:ext cx="293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 divergence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EC30143E-29A4-4899-9D26-83A038681614}"/>
              </a:ext>
            </a:extLst>
          </p:cNvPr>
          <p:cNvGrpSpPr/>
          <p:nvPr/>
        </p:nvGrpSpPr>
        <p:grpSpPr>
          <a:xfrm>
            <a:off x="920799" y="4673956"/>
            <a:ext cx="2495926" cy="1353989"/>
            <a:chOff x="553763" y="4063586"/>
            <a:chExt cx="2495926" cy="1353989"/>
          </a:xfrm>
        </p:grpSpPr>
        <p:sp>
          <p:nvSpPr>
            <p:cNvPr id="32" name="星形: 五角 31">
              <a:extLst>
                <a:ext uri="{FF2B5EF4-FFF2-40B4-BE49-F238E27FC236}">
                  <a16:creationId xmlns:a16="http://schemas.microsoft.com/office/drawing/2014/main" id="{9E5B57BA-6847-42D3-9D29-EC0917F21067}"/>
                </a:ext>
              </a:extLst>
            </p:cNvPr>
            <p:cNvSpPr/>
            <p:nvPr/>
          </p:nvSpPr>
          <p:spPr>
            <a:xfrm>
              <a:off x="2093090" y="4242629"/>
              <a:ext cx="331560" cy="33156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星形: 五角 32">
              <a:extLst>
                <a:ext uri="{FF2B5EF4-FFF2-40B4-BE49-F238E27FC236}">
                  <a16:creationId xmlns:a16="http://schemas.microsoft.com/office/drawing/2014/main" id="{7AD0C4CB-34F1-4147-8D29-0A2876AF066B}"/>
                </a:ext>
              </a:extLst>
            </p:cNvPr>
            <p:cNvSpPr/>
            <p:nvPr/>
          </p:nvSpPr>
          <p:spPr>
            <a:xfrm>
              <a:off x="1268271" y="4063586"/>
              <a:ext cx="331560" cy="331560"/>
            </a:xfrm>
            <a:prstGeom prst="star5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星形: 五角 33">
              <a:extLst>
                <a:ext uri="{FF2B5EF4-FFF2-40B4-BE49-F238E27FC236}">
                  <a16:creationId xmlns:a16="http://schemas.microsoft.com/office/drawing/2014/main" id="{B6247881-AEC5-4936-87EB-F84C8430ED2F}"/>
                </a:ext>
              </a:extLst>
            </p:cNvPr>
            <p:cNvSpPr/>
            <p:nvPr/>
          </p:nvSpPr>
          <p:spPr>
            <a:xfrm>
              <a:off x="2444609" y="4429959"/>
              <a:ext cx="331560" cy="33156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星形: 五角 34">
              <a:extLst>
                <a:ext uri="{FF2B5EF4-FFF2-40B4-BE49-F238E27FC236}">
                  <a16:creationId xmlns:a16="http://schemas.microsoft.com/office/drawing/2014/main" id="{46BA45C4-FE94-4D92-B94B-20461F1E1FD0}"/>
                </a:ext>
              </a:extLst>
            </p:cNvPr>
            <p:cNvSpPr/>
            <p:nvPr/>
          </p:nvSpPr>
          <p:spPr>
            <a:xfrm>
              <a:off x="2623532" y="4999190"/>
              <a:ext cx="331560" cy="33156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星形: 五角 35">
              <a:extLst>
                <a:ext uri="{FF2B5EF4-FFF2-40B4-BE49-F238E27FC236}">
                  <a16:creationId xmlns:a16="http://schemas.microsoft.com/office/drawing/2014/main" id="{A9884D06-1267-4730-A9B1-CE50C0B0EA6F}"/>
                </a:ext>
              </a:extLst>
            </p:cNvPr>
            <p:cNvSpPr/>
            <p:nvPr/>
          </p:nvSpPr>
          <p:spPr>
            <a:xfrm>
              <a:off x="2718129" y="4192288"/>
              <a:ext cx="331560" cy="33156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星形: 五角 36">
              <a:extLst>
                <a:ext uri="{FF2B5EF4-FFF2-40B4-BE49-F238E27FC236}">
                  <a16:creationId xmlns:a16="http://schemas.microsoft.com/office/drawing/2014/main" id="{961FFAAC-2815-4F45-BFBE-7670DC481914}"/>
                </a:ext>
              </a:extLst>
            </p:cNvPr>
            <p:cNvSpPr/>
            <p:nvPr/>
          </p:nvSpPr>
          <p:spPr>
            <a:xfrm>
              <a:off x="2424650" y="4714160"/>
              <a:ext cx="331560" cy="33156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星形: 五角 37">
              <a:extLst>
                <a:ext uri="{FF2B5EF4-FFF2-40B4-BE49-F238E27FC236}">
                  <a16:creationId xmlns:a16="http://schemas.microsoft.com/office/drawing/2014/main" id="{E9D8616C-EC5E-4971-9E2C-1FFC896F5785}"/>
                </a:ext>
              </a:extLst>
            </p:cNvPr>
            <p:cNvSpPr/>
            <p:nvPr/>
          </p:nvSpPr>
          <p:spPr>
            <a:xfrm>
              <a:off x="985177" y="4697870"/>
              <a:ext cx="331560" cy="331560"/>
            </a:xfrm>
            <a:prstGeom prst="star5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星形: 五角 39">
              <a:extLst>
                <a:ext uri="{FF2B5EF4-FFF2-40B4-BE49-F238E27FC236}">
                  <a16:creationId xmlns:a16="http://schemas.microsoft.com/office/drawing/2014/main" id="{27450730-4550-4013-A6EC-3923172A242B}"/>
                </a:ext>
              </a:extLst>
            </p:cNvPr>
            <p:cNvSpPr/>
            <p:nvPr/>
          </p:nvSpPr>
          <p:spPr>
            <a:xfrm>
              <a:off x="553763" y="4445487"/>
              <a:ext cx="331560" cy="331560"/>
            </a:xfrm>
            <a:prstGeom prst="star5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星形: 五角 40">
              <a:extLst>
                <a:ext uri="{FF2B5EF4-FFF2-40B4-BE49-F238E27FC236}">
                  <a16:creationId xmlns:a16="http://schemas.microsoft.com/office/drawing/2014/main" id="{90E52798-1849-4029-BCBB-462BC93A8D63}"/>
                </a:ext>
              </a:extLst>
            </p:cNvPr>
            <p:cNvSpPr/>
            <p:nvPr/>
          </p:nvSpPr>
          <p:spPr>
            <a:xfrm>
              <a:off x="1172926" y="5086015"/>
              <a:ext cx="331560" cy="331560"/>
            </a:xfrm>
            <a:prstGeom prst="star5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BC948DA9-0AD6-4D23-926A-9654C3824AAD}"/>
              </a:ext>
            </a:extLst>
          </p:cNvPr>
          <p:cNvSpPr/>
          <p:nvPr/>
        </p:nvSpPr>
        <p:spPr>
          <a:xfrm>
            <a:off x="6058344" y="5040771"/>
            <a:ext cx="2232478" cy="10449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Discriminator</a:t>
            </a:r>
            <a:endParaRPr lang="zh-TW" altLang="en-US" sz="2800" baseline="-250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C2BD54CA-834D-4096-B199-22C10AF6FF04}"/>
              </a:ext>
            </a:extLst>
          </p:cNvPr>
          <p:cNvCxnSpPr>
            <a:cxnSpLocks/>
          </p:cNvCxnSpPr>
          <p:nvPr/>
        </p:nvCxnSpPr>
        <p:spPr>
          <a:xfrm>
            <a:off x="3543290" y="5562697"/>
            <a:ext cx="24575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2AC214E-8E2F-4420-BD56-E353C8A0DE67}"/>
              </a:ext>
            </a:extLst>
          </p:cNvPr>
          <p:cNvSpPr txBox="1"/>
          <p:nvPr/>
        </p:nvSpPr>
        <p:spPr>
          <a:xfrm>
            <a:off x="4130684" y="5586547"/>
            <a:ext cx="10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E62F3067-8FCF-473A-8EC3-188E945CBBC4}"/>
              </a:ext>
            </a:extLst>
          </p:cNvPr>
          <p:cNvSpPr txBox="1"/>
          <p:nvPr/>
        </p:nvSpPr>
        <p:spPr>
          <a:xfrm>
            <a:off x="5708560" y="6158926"/>
            <a:ext cx="293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easy to discriminate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5A0F10B-CF48-4495-BB77-377DEE5BE393}"/>
              </a:ext>
            </a:extLst>
          </p:cNvPr>
          <p:cNvSpPr txBox="1"/>
          <p:nvPr/>
        </p:nvSpPr>
        <p:spPr>
          <a:xfrm>
            <a:off x="856131" y="6125169"/>
            <a:ext cx="293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 divergence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76683A8-CAB2-4EA6-961E-03E83FC241BB}"/>
                  </a:ext>
                </a:extLst>
              </p:cNvPr>
              <p:cNvSpPr/>
              <p:nvPr/>
            </p:nvSpPr>
            <p:spPr>
              <a:xfrm>
                <a:off x="5362392" y="1980047"/>
                <a:ext cx="3167919" cy="573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76683A8-CAB2-4EA6-961E-03E83FC24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92" y="1980047"/>
                <a:ext cx="3167919" cy="573555"/>
              </a:xfrm>
              <a:prstGeom prst="rect">
                <a:avLst/>
              </a:prstGeom>
              <a:blipFill>
                <a:blip r:embed="rId5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>
            <a:extLst>
              <a:ext uri="{FF2B5EF4-FFF2-40B4-BE49-F238E27FC236}">
                <a16:creationId xmlns:a16="http://schemas.microsoft.com/office/drawing/2014/main" id="{DFE33754-F7F4-4DCB-91AD-E665C85C632B}"/>
              </a:ext>
            </a:extLst>
          </p:cNvPr>
          <p:cNvSpPr txBox="1"/>
          <p:nvPr/>
        </p:nvSpPr>
        <p:spPr>
          <a:xfrm>
            <a:off x="5263946" y="1553714"/>
            <a:ext cx="304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Training:</a:t>
            </a:r>
            <a:endParaRPr lang="zh-TW" altLang="en-US" sz="2400" b="1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205EDCA-B1F4-4668-AF13-6E31E8AD5983}"/>
              </a:ext>
            </a:extLst>
          </p:cNvPr>
          <p:cNvSpPr txBox="1"/>
          <p:nvPr/>
        </p:nvSpPr>
        <p:spPr>
          <a:xfrm>
            <a:off x="4986821" y="4391334"/>
            <a:ext cx="3944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(cannot make objective large)</a:t>
            </a:r>
            <a:endParaRPr lang="zh-TW" altLang="en-US" sz="2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6DBCBD7-A02C-41C1-9F15-B99BF2C4E240}"/>
              </a:ext>
            </a:extLst>
          </p:cNvPr>
          <p:cNvSpPr/>
          <p:nvPr/>
        </p:nvSpPr>
        <p:spPr>
          <a:xfrm>
            <a:off x="6786438" y="1954975"/>
            <a:ext cx="1630963" cy="598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32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42" grpId="0" animBg="1"/>
      <p:bldP spid="48" grpId="0"/>
      <p:bldP spid="49" grpId="0"/>
      <p:bldP spid="52" grpId="0"/>
      <p:bldP spid="4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4027</TotalTime>
  <Words>643</Words>
  <Application>Microsoft Office PowerPoint</Application>
  <PresentationFormat>全屏显示(4:3)</PresentationFormat>
  <Paragraphs>299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Halvetica</vt:lpstr>
      <vt:lpstr>新細明體</vt:lpstr>
      <vt:lpstr>等线</vt:lpstr>
      <vt:lpstr>Arial</vt:lpstr>
      <vt:lpstr>Calibri</vt:lpstr>
      <vt:lpstr>Calibri Light</vt:lpstr>
      <vt:lpstr>Cambria Math</vt:lpstr>
      <vt:lpstr>Times New Roman</vt:lpstr>
      <vt:lpstr>Office 佈景主題</vt:lpstr>
      <vt:lpstr>Theory behind GAN</vt:lpstr>
      <vt:lpstr>Generation</vt:lpstr>
      <vt:lpstr>Generation</vt:lpstr>
      <vt:lpstr>Maximum Likelihood Estimation</vt:lpstr>
      <vt:lpstr>Maximum Likelihood Estimation = Minimize KL Divergence</vt:lpstr>
      <vt:lpstr>Generator </vt:lpstr>
      <vt:lpstr>Discriminator</vt:lpstr>
      <vt:lpstr>Discriminator</vt:lpstr>
      <vt:lpstr>Discriminator</vt:lpstr>
      <vt:lpstr>max┬D⁡V(G,D)</vt:lpstr>
      <vt:lpstr>max┬D⁡V(G,D)</vt:lpstr>
      <vt:lpstr>max┬D⁡V(G,D)</vt:lpstr>
      <vt:lpstr>max┬D⁡V(G,D)</vt:lpstr>
      <vt:lpstr>PowerPoint 演示文稿</vt:lpstr>
      <vt:lpstr>PowerPoint 演示文稿</vt:lpstr>
      <vt:lpstr>Algorithm</vt:lpstr>
      <vt:lpstr>Algorithm</vt:lpstr>
      <vt:lpstr>Algorithm</vt:lpstr>
      <vt:lpstr>In practice …</vt:lpstr>
      <vt:lpstr>PowerPoint 演示文稿</vt:lpstr>
      <vt:lpstr>Objective Function for Generator in Real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 Adversarial Network</dc:title>
  <dc:creator>Hung-yi Lee</dc:creator>
  <cp:lastModifiedBy>HuaQiang</cp:lastModifiedBy>
  <cp:revision>272</cp:revision>
  <dcterms:created xsi:type="dcterms:W3CDTF">2017-04-15T16:45:08Z</dcterms:created>
  <dcterms:modified xsi:type="dcterms:W3CDTF">2018-06-26T14:03:52Z</dcterms:modified>
</cp:coreProperties>
</file>