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57" r:id="rId7"/>
    <p:sldId id="259" r:id="rId8"/>
    <p:sldId id="260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7789-0CC7-427B-8F09-2EAFCA1AB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850" y="376804"/>
            <a:ext cx="9303390" cy="589328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/>
              <a:t>基于</a:t>
            </a:r>
            <a:r>
              <a:rPr lang="en-US" altLang="zh-CN" sz="3200" dirty="0"/>
              <a:t>Spark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simHash</a:t>
            </a:r>
            <a:r>
              <a:rPr lang="zh-CN" altLang="en-US" sz="3200" dirty="0"/>
              <a:t>的大数据</a:t>
            </a:r>
            <a:r>
              <a:rPr lang="en-US" altLang="zh-CN" sz="3200" dirty="0"/>
              <a:t>K-</a:t>
            </a:r>
            <a:r>
              <a:rPr lang="zh-CN" altLang="en-US" sz="3200" dirty="0"/>
              <a:t>近邻分类算法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B938C-FCC3-4E84-9E44-E4CFA9BF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24" y="1928383"/>
            <a:ext cx="8736624" cy="465907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SimHash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近邻算法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Spark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SimHash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近邻算法在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Spark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中的设计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5435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2A3DE-46D2-4473-ABC5-A19247A3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7505"/>
            <a:ext cx="7193050" cy="79695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37CD5E-D845-429D-9753-3683F3709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37815"/>
              </p:ext>
            </p:extLst>
          </p:nvPr>
        </p:nvGraphicFramePr>
        <p:xfrm>
          <a:off x="684211" y="2580990"/>
          <a:ext cx="5775311" cy="2737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438">
                  <a:extLst>
                    <a:ext uri="{9D8B030D-6E8A-4147-A177-3AD203B41FA5}">
                      <a16:colId xmlns:a16="http://schemas.microsoft.com/office/drawing/2014/main" val="3096785056"/>
                    </a:ext>
                  </a:extLst>
                </a:gridCol>
                <a:gridCol w="1197056">
                  <a:extLst>
                    <a:ext uri="{9D8B030D-6E8A-4147-A177-3AD203B41FA5}">
                      <a16:colId xmlns:a16="http://schemas.microsoft.com/office/drawing/2014/main" val="4286939457"/>
                    </a:ext>
                  </a:extLst>
                </a:gridCol>
                <a:gridCol w="1504767">
                  <a:extLst>
                    <a:ext uri="{9D8B030D-6E8A-4147-A177-3AD203B41FA5}">
                      <a16:colId xmlns:a16="http://schemas.microsoft.com/office/drawing/2014/main" val="3777625874"/>
                    </a:ext>
                  </a:extLst>
                </a:gridCol>
                <a:gridCol w="1232050">
                  <a:extLst>
                    <a:ext uri="{9D8B030D-6E8A-4147-A177-3AD203B41FA5}">
                      <a16:colId xmlns:a16="http://schemas.microsoft.com/office/drawing/2014/main" val="3121806375"/>
                    </a:ext>
                  </a:extLst>
                </a:gridCol>
              </a:tblGrid>
              <a:tr h="373313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数据集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LSC-K-NN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H-Spark-K-NN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P-</a:t>
                      </a:r>
                      <a:r>
                        <a:rPr lang="zh-CN" sz="750" kern="0">
                          <a:effectLst/>
                        </a:rPr>
                        <a:t>值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8833689"/>
                  </a:ext>
                </a:extLst>
              </a:tr>
              <a:tr h="373313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Forest CoverType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87.5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89.5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3.18e-03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8858872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Skin Segmentation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96.5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98.9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1.85e-02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7742309"/>
                  </a:ext>
                </a:extLst>
              </a:tr>
              <a:tr h="373313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Poker Hand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60.0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61.8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2.04e-03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1429007"/>
                  </a:ext>
                </a:extLst>
              </a:tr>
              <a:tr h="373313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Statlog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86.8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90.4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1.59e-02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4771124"/>
                  </a:ext>
                </a:extLst>
              </a:tr>
              <a:tr h="373313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GUASS1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91.5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93.7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3.47e-03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571327"/>
                  </a:ext>
                </a:extLst>
              </a:tr>
              <a:tr h="373313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GUASS2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82.4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85.6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2.35e-02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9501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CCFB4FE-8508-42DA-BD3A-C8E6294261E3}"/>
              </a:ext>
            </a:extLst>
          </p:cNvPr>
          <p:cNvSpPr txBox="1"/>
          <p:nvPr/>
        </p:nvSpPr>
        <p:spPr>
          <a:xfrm>
            <a:off x="684210" y="1476462"/>
            <a:ext cx="577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H-Spark-K-NN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LSC-K-NN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H-MR-K-NN</a:t>
            </a:r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在测试精确上比较的实验结果及统计分析的结果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FB7CBF-DEB3-4D12-9E68-60B478DAEB30}"/>
              </a:ext>
            </a:extLst>
          </p:cNvPr>
          <p:cNvSpPr txBox="1"/>
          <p:nvPr/>
        </p:nvSpPr>
        <p:spPr>
          <a:xfrm>
            <a:off x="7399091" y="2606157"/>
            <a:ext cx="3940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从实验结果可以看出，</a:t>
            </a:r>
            <a:r>
              <a:rPr lang="zh-CN" altLang="zh-CN" dirty="0">
                <a:solidFill>
                  <a:schemeClr val="bg1"/>
                </a:solidFill>
              </a:rPr>
              <a:t>算法</a:t>
            </a:r>
            <a:r>
              <a:rPr lang="en-US" altLang="zh-CN" dirty="0">
                <a:solidFill>
                  <a:schemeClr val="bg1"/>
                </a:solidFill>
              </a:rPr>
              <a:t>H-Spark-K-NN</a:t>
            </a:r>
            <a:r>
              <a:rPr lang="zh-CN" altLang="zh-CN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个数据集上的运行时间均明显低于算法</a:t>
            </a:r>
            <a:r>
              <a:rPr lang="en-US" altLang="zh-CN" dirty="0">
                <a:solidFill>
                  <a:schemeClr val="bg1"/>
                </a:solidFill>
              </a:rPr>
              <a:t>LSC-K-NN</a:t>
            </a:r>
            <a:r>
              <a:rPr lang="zh-CN" altLang="zh-CN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H-MR-K-NN</a:t>
            </a:r>
            <a:r>
              <a:rPr lang="zh-CN" altLang="zh-CN">
                <a:solidFill>
                  <a:schemeClr val="bg1"/>
                </a:solidFill>
              </a:rPr>
              <a:t>的运行时间</a:t>
            </a:r>
            <a:r>
              <a:rPr lang="zh-CN" altLang="en-US">
                <a:solidFill>
                  <a:schemeClr val="bg1"/>
                </a:solidFill>
              </a:rPr>
              <a:t>，且精度也无太大改变。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12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2E704-B22A-493E-8E3A-FF5FC001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50" y="1218695"/>
            <a:ext cx="8534400" cy="3615267"/>
          </a:xfrm>
        </p:spPr>
        <p:txBody>
          <a:bodyPr/>
          <a:lstStyle/>
          <a:p>
            <a:r>
              <a:rPr lang="zh-CN" altLang="zh-CN" dirty="0"/>
              <a:t>算法</a:t>
            </a:r>
            <a:r>
              <a:rPr lang="en-US" altLang="zh-CN" dirty="0"/>
              <a:t>H-Spark-K-NN</a:t>
            </a:r>
            <a:r>
              <a:rPr lang="zh-CN" altLang="zh-CN" dirty="0"/>
              <a:t>是对我们之前一个工作</a:t>
            </a:r>
            <a:r>
              <a:rPr lang="en-US" altLang="zh-CN" dirty="0"/>
              <a:t>H-MR-K-NN</a:t>
            </a:r>
            <a:r>
              <a:rPr lang="zh-CN" altLang="zh-CN" dirty="0"/>
              <a:t>的改进。算法</a:t>
            </a:r>
            <a:r>
              <a:rPr lang="en-US" altLang="zh-CN" dirty="0"/>
              <a:t>H-Spark-K-NN</a:t>
            </a:r>
            <a:r>
              <a:rPr lang="zh-CN" altLang="zh-CN" dirty="0"/>
              <a:t>和</a:t>
            </a:r>
            <a:r>
              <a:rPr lang="en-US" altLang="zh-CN" dirty="0"/>
              <a:t>H-MR-K-NN</a:t>
            </a:r>
            <a:r>
              <a:rPr lang="zh-CN" altLang="zh-CN" dirty="0"/>
              <a:t>测试精度相同，改进之处主要在运行效率上，效率高的原因是</a:t>
            </a:r>
            <a:r>
              <a:rPr lang="en-US" altLang="zh-CN" dirty="0"/>
              <a:t>Spark</a:t>
            </a:r>
            <a:r>
              <a:rPr lang="zh-CN" altLang="zh-CN" dirty="0"/>
              <a:t>的内存计算框架，而</a:t>
            </a:r>
            <a:r>
              <a:rPr lang="en-US" altLang="zh-CN" dirty="0" err="1"/>
              <a:t>Mapreduce</a:t>
            </a:r>
            <a:r>
              <a:rPr lang="zh-CN" altLang="zh-CN" dirty="0"/>
              <a:t>有大量的</a:t>
            </a:r>
            <a:r>
              <a:rPr lang="en-US" altLang="zh-CN" dirty="0"/>
              <a:t>I/O</a:t>
            </a:r>
            <a:r>
              <a:rPr lang="zh-CN" altLang="zh-CN" dirty="0"/>
              <a:t>操作。算法</a:t>
            </a:r>
            <a:r>
              <a:rPr lang="en-US" altLang="zh-CN" dirty="0"/>
              <a:t>H-Spark-K-NN</a:t>
            </a:r>
            <a:r>
              <a:rPr lang="zh-CN" altLang="zh-CN" dirty="0"/>
              <a:t>和算法</a:t>
            </a:r>
            <a:r>
              <a:rPr lang="en-US" altLang="zh-CN" dirty="0"/>
              <a:t>H-MR-K-NN</a:t>
            </a:r>
            <a:r>
              <a:rPr lang="zh-CN" altLang="zh-CN" dirty="0"/>
              <a:t>的共同特点是算法思想简单，易于编程实现。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684AC1-25C6-4129-A0B4-17DD4B705392}"/>
              </a:ext>
            </a:extLst>
          </p:cNvPr>
          <p:cNvSpPr txBox="1"/>
          <p:nvPr/>
        </p:nvSpPr>
        <p:spPr>
          <a:xfrm>
            <a:off x="973123" y="494950"/>
            <a:ext cx="856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6002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B1A6A-02E8-4563-9D8E-EAAE95EF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58" y="1254185"/>
            <a:ext cx="8879239" cy="50375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SimHash</a:t>
            </a:r>
            <a:r>
              <a:rPr lang="zh-CN" altLang="en-US" dirty="0"/>
              <a:t>算法：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SimHash</a:t>
            </a:r>
            <a:r>
              <a:rPr lang="zh-CN" altLang="en-US" dirty="0"/>
              <a:t>是一种局部敏感</a:t>
            </a:r>
            <a:r>
              <a:rPr lang="en-US" altLang="zh-CN" dirty="0"/>
              <a:t>hash</a:t>
            </a:r>
            <a:r>
              <a:rPr lang="zh-CN" altLang="en-US"/>
              <a:t>，即如果</a:t>
            </a:r>
            <a:r>
              <a:rPr lang="zh-CN" altLang="en-US" dirty="0"/>
              <a:t>两个字符串具有一定的相似性，在</a:t>
            </a:r>
            <a:r>
              <a:rPr lang="en-US" altLang="zh-CN" dirty="0"/>
              <a:t>hash</a:t>
            </a:r>
            <a:r>
              <a:rPr lang="zh-CN" altLang="en-US" dirty="0"/>
              <a:t>之后，仍能保持这种相似性。</a:t>
            </a:r>
            <a:r>
              <a:rPr lang="en-US" altLang="zh-CN" dirty="0" err="1"/>
              <a:t>SimHash</a:t>
            </a:r>
            <a:r>
              <a:rPr lang="zh-CN" altLang="en-US" dirty="0"/>
              <a:t>主要是用来在海量的文本中去重。算法过程如下：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对文档进行关键词抽取，形成</a:t>
            </a:r>
            <a:r>
              <a:rPr lang="en-US" altLang="zh-CN" dirty="0"/>
              <a:t>n</a:t>
            </a:r>
            <a:r>
              <a:rPr lang="zh-CN" altLang="en-US" dirty="0"/>
              <a:t>个（关键词，权重）对，即图中多个</a:t>
            </a:r>
            <a:r>
              <a:rPr lang="en-US" altLang="zh-CN" dirty="0"/>
              <a:t>(feature</a:t>
            </a:r>
            <a:r>
              <a:rPr lang="zh-CN" altLang="en-US" dirty="0"/>
              <a:t>，</a:t>
            </a:r>
            <a:r>
              <a:rPr lang="en-US" altLang="zh-CN" dirty="0"/>
              <a:t>weight).</a:t>
            </a:r>
            <a:r>
              <a:rPr lang="zh-CN" altLang="en-US" dirty="0"/>
              <a:t>记为</a:t>
            </a:r>
            <a:r>
              <a:rPr lang="en-US" altLang="zh-CN" dirty="0" err="1"/>
              <a:t>feture_weight_pairs</a:t>
            </a:r>
            <a:r>
              <a:rPr lang="en-US" altLang="zh-CN" dirty="0"/>
              <a:t> = [fw1, fw2,…</a:t>
            </a:r>
            <a:r>
              <a:rPr lang="en-US" altLang="zh-CN" dirty="0" err="1"/>
              <a:t>fwn</a:t>
            </a:r>
            <a:r>
              <a:rPr lang="en-US" altLang="zh-CN" dirty="0"/>
              <a:t>],</a:t>
            </a:r>
            <a:r>
              <a:rPr lang="zh-CN" altLang="en-US" dirty="0"/>
              <a:t>其中</a:t>
            </a:r>
            <a:r>
              <a:rPr lang="en-US" altLang="zh-CN" dirty="0" err="1"/>
              <a:t>fwn</a:t>
            </a:r>
            <a:r>
              <a:rPr lang="en-US" altLang="zh-CN" dirty="0"/>
              <a:t> = (</a:t>
            </a:r>
            <a:r>
              <a:rPr lang="en-US" altLang="zh-CN" dirty="0" err="1"/>
              <a:t>feature_n,weight_n</a:t>
            </a:r>
            <a:r>
              <a:rPr lang="en-US" altLang="zh-CN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然后对每个</a:t>
            </a:r>
            <a:r>
              <a:rPr lang="en-US" altLang="zh-CN" dirty="0" err="1"/>
              <a:t>feature_weight_pairs</a:t>
            </a:r>
            <a:r>
              <a:rPr lang="zh-CN" altLang="en-US" dirty="0"/>
              <a:t>中的</a:t>
            </a:r>
            <a:r>
              <a:rPr lang="en-US" altLang="zh-CN" dirty="0"/>
              <a:t>feature</a:t>
            </a:r>
            <a:r>
              <a:rPr lang="zh-CN" altLang="en-US" dirty="0"/>
              <a:t>进行</a:t>
            </a:r>
            <a:r>
              <a:rPr lang="en-US" altLang="zh-CN" dirty="0"/>
              <a:t>hash,</a:t>
            </a:r>
            <a:r>
              <a:rPr lang="zh-CN" altLang="en-US" dirty="0"/>
              <a:t>假设</a:t>
            </a:r>
            <a:r>
              <a:rPr lang="en-US" altLang="zh-CN" dirty="0"/>
              <a:t>hash</a:t>
            </a:r>
            <a:r>
              <a:rPr lang="zh-CN" altLang="en-US" dirty="0"/>
              <a:t>生成的位数</a:t>
            </a:r>
            <a:r>
              <a:rPr lang="en-US" altLang="zh-CN" dirty="0" err="1"/>
              <a:t>bit_counts</a:t>
            </a:r>
            <a:r>
              <a:rPr lang="en-US" altLang="zh-CN" dirty="0"/>
              <a:t> = 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然后对</a:t>
            </a:r>
            <a:r>
              <a:rPr lang="en-US" altLang="zh-CN" dirty="0" err="1"/>
              <a:t>hash_weight_pairs</a:t>
            </a:r>
            <a:r>
              <a:rPr lang="zh-CN" altLang="en-US" dirty="0"/>
              <a:t>进行位的纵向累加，如果是</a:t>
            </a:r>
            <a:r>
              <a:rPr lang="en-US" altLang="zh-CN" dirty="0"/>
              <a:t>1</a:t>
            </a:r>
            <a:r>
              <a:rPr lang="zh-CN" altLang="en-US" dirty="0"/>
              <a:t>则</a:t>
            </a:r>
            <a:r>
              <a:rPr lang="en-US" altLang="zh-CN" dirty="0"/>
              <a:t>+weight</a:t>
            </a:r>
            <a:r>
              <a:rPr lang="zh-CN" altLang="en-US" dirty="0"/>
              <a:t>，否则</a:t>
            </a:r>
            <a:r>
              <a:rPr lang="en-US" altLang="zh-CN" dirty="0"/>
              <a:t>-weight.</a:t>
            </a:r>
            <a:r>
              <a:rPr lang="zh-CN" altLang="en-US" dirty="0"/>
              <a:t>最后生成</a:t>
            </a:r>
            <a:r>
              <a:rPr lang="en-US" altLang="zh-CN" dirty="0" err="1"/>
              <a:t>bit_count</a:t>
            </a:r>
            <a:r>
              <a:rPr lang="zh-CN" altLang="en-US" dirty="0"/>
              <a:t>个数字，例如</a:t>
            </a:r>
            <a:r>
              <a:rPr lang="en-US" altLang="zh-CN" dirty="0"/>
              <a:t>[13, 108, -22, -5, -32, 55].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最后将</a:t>
            </a:r>
            <a:r>
              <a:rPr lang="en-US" altLang="zh-CN" dirty="0"/>
              <a:t>[13, 108, -22, -5, -32, 55]=&gt;110001,</a:t>
            </a:r>
            <a:r>
              <a:rPr lang="zh-CN" altLang="en-US" dirty="0"/>
              <a:t>如果为正则为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A9873-AABB-4391-941D-57CA7B5C1CB5}"/>
              </a:ext>
            </a:extLst>
          </p:cNvPr>
          <p:cNvSpPr txBox="1"/>
          <p:nvPr/>
        </p:nvSpPr>
        <p:spPr>
          <a:xfrm>
            <a:off x="952658" y="359017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SimHash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近邻算法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83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8FB4F-0C95-42C5-99B5-796E4E02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25" y="1121833"/>
            <a:ext cx="10201014" cy="5086020"/>
          </a:xfrm>
        </p:spPr>
        <p:txBody>
          <a:bodyPr anchor="t"/>
          <a:lstStyle/>
          <a:p>
            <a:r>
              <a:rPr lang="en-US" altLang="zh-CN" dirty="0"/>
              <a:t>K</a:t>
            </a:r>
            <a:r>
              <a:rPr lang="zh-CN" altLang="en-US" dirty="0"/>
              <a:t>近邻算法是一种非常简单的算法，并且易于实现。但该方法的不足之处是计算量较大，因为对每一个待分类的文本都要计算它到全体已知样本的距离，才能求得它的</a:t>
            </a:r>
            <a:r>
              <a:rPr lang="en-US" altLang="zh-CN" dirty="0"/>
              <a:t>K</a:t>
            </a:r>
            <a:r>
              <a:rPr lang="zh-CN" altLang="en-US" dirty="0"/>
              <a:t>个最近邻点。所以实现 </a:t>
            </a:r>
            <a:r>
              <a:rPr lang="en-US" altLang="zh-CN" dirty="0"/>
              <a:t>K </a:t>
            </a:r>
            <a:r>
              <a:rPr lang="zh-CN" altLang="en-US" dirty="0"/>
              <a:t>近邻算法时，主要考虑的问题是如何对训练数据进行快速 </a:t>
            </a:r>
            <a:r>
              <a:rPr lang="en-US" altLang="zh-CN" dirty="0"/>
              <a:t>K </a:t>
            </a:r>
            <a:r>
              <a:rPr lang="zh-CN" altLang="en-US" dirty="0"/>
              <a:t>近邻搜索，这在特征空间维数大及训练数据容量大时非常必要。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 err="1"/>
              <a:t>SimHash</a:t>
            </a:r>
            <a:r>
              <a:rPr lang="zh-CN" altLang="en-US" dirty="0"/>
              <a:t>是局部敏感</a:t>
            </a:r>
            <a:r>
              <a:rPr lang="en-US" altLang="zh-CN" dirty="0"/>
              <a:t>hash</a:t>
            </a:r>
            <a:r>
              <a:rPr lang="zh-CN" altLang="en-US" dirty="0"/>
              <a:t>，所以我们将它应用到</a:t>
            </a:r>
            <a:r>
              <a:rPr lang="en-US" altLang="zh-CN" dirty="0"/>
              <a:t>K</a:t>
            </a:r>
            <a:r>
              <a:rPr lang="zh-CN" altLang="en-US" dirty="0"/>
              <a:t>近邻算法中。用来减少</a:t>
            </a:r>
            <a:r>
              <a:rPr lang="en-US" altLang="zh-CN" dirty="0"/>
              <a:t>K</a:t>
            </a:r>
            <a:r>
              <a:rPr lang="zh-CN" altLang="en-US" dirty="0"/>
              <a:t>近邻算法的计算量。大概过程如下：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 err="1"/>
              <a:t>SimHash</a:t>
            </a:r>
            <a:r>
              <a:rPr lang="zh-CN" altLang="en-US" dirty="0"/>
              <a:t>算法将训练样例和测试样例变换到</a:t>
            </a:r>
            <a:r>
              <a:rPr lang="en-US" altLang="zh-CN" dirty="0"/>
              <a:t>Hamming</a:t>
            </a:r>
            <a:r>
              <a:rPr lang="zh-CN" altLang="en-US" dirty="0"/>
              <a:t>空间。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Hamming</a:t>
            </a:r>
            <a:r>
              <a:rPr lang="zh-CN" altLang="en-US" dirty="0"/>
              <a:t>空间中</a:t>
            </a:r>
            <a:r>
              <a:rPr lang="en-US" altLang="zh-CN" dirty="0"/>
              <a:t>	,</a:t>
            </a:r>
            <a:r>
              <a:rPr lang="zh-CN" altLang="en-US" dirty="0"/>
              <a:t>选择与测试样例编码相同的训练样例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在选择的训练样例中，寻找测试样例的</a:t>
            </a:r>
            <a:r>
              <a:rPr lang="en-US" altLang="zh-CN" dirty="0"/>
              <a:t>K</a:t>
            </a:r>
            <a:r>
              <a:rPr lang="zh-CN" altLang="en-US" dirty="0"/>
              <a:t>个精确近邻，并用这</a:t>
            </a:r>
            <a:r>
              <a:rPr lang="en-US" altLang="zh-CN" dirty="0"/>
              <a:t>K</a:t>
            </a:r>
            <a:r>
              <a:rPr lang="zh-CN" altLang="en-US" dirty="0"/>
              <a:t>个精确近邻对测试样例进行分类。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输出测试样例的分类结果。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455721-F05A-4F99-B46F-89AE3777A4CA}"/>
              </a:ext>
            </a:extLst>
          </p:cNvPr>
          <p:cNvSpPr txBox="1"/>
          <p:nvPr/>
        </p:nvSpPr>
        <p:spPr>
          <a:xfrm>
            <a:off x="1199625" y="260059"/>
            <a:ext cx="75500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SimHash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近邻算法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78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93D5C-C6CE-4518-80C9-0B169BD0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6" y="1166070"/>
            <a:ext cx="9575523" cy="5134062"/>
          </a:xfrm>
        </p:spPr>
        <p:txBody>
          <a:bodyPr anchor="t"/>
          <a:lstStyle/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SimHash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694064-8444-45FB-8B5C-503CBF7321FF}"/>
              </a:ext>
            </a:extLst>
          </p:cNvPr>
          <p:cNvSpPr txBox="1"/>
          <p:nvPr/>
        </p:nvSpPr>
        <p:spPr>
          <a:xfrm>
            <a:off x="1115736" y="343949"/>
            <a:ext cx="700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SimHash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近邻算法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00F6EE-08A9-41ED-A67F-0F3C905B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60" y="1779415"/>
            <a:ext cx="8351646" cy="43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2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CCC9B-A2FD-4769-AFEA-37EDD5F3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281" y="1387523"/>
            <a:ext cx="8534400" cy="4082953"/>
          </a:xfrm>
        </p:spPr>
        <p:txBody>
          <a:bodyPr anchor="t"/>
          <a:lstStyle/>
          <a:p>
            <a:r>
              <a:rPr lang="zh-CN" altLang="en-US" dirty="0"/>
              <a:t>通过对</a:t>
            </a:r>
            <a:r>
              <a:rPr lang="en-US" altLang="zh-CN" dirty="0" err="1"/>
              <a:t>SimHash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近邻算法分析，在大数据环境下，我们认为计算量大的主要有两个步骤：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一、利用</a:t>
            </a:r>
            <a:r>
              <a:rPr lang="en-US" altLang="zh-CN" dirty="0" err="1"/>
              <a:t>SimHash</a:t>
            </a:r>
            <a:r>
              <a:rPr lang="zh-CN" altLang="en-US" dirty="0"/>
              <a:t>算法将训练集和测试集转化到</a:t>
            </a:r>
            <a:r>
              <a:rPr lang="en-US" altLang="zh-CN" dirty="0"/>
              <a:t>Hamming</a:t>
            </a:r>
            <a:r>
              <a:rPr lang="zh-CN" altLang="en-US" dirty="0"/>
              <a:t>空间的过程。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二、寻找与测试样例编码相同的训练样例的过程。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上述过程如果在单机下实现，在数据量大的情况下，计算量太大导致运行时间会很长，甚至不能正常运行，出现内存溢出的问题。所以我们选择使用</a:t>
            </a:r>
            <a:r>
              <a:rPr lang="en-US" altLang="zh-CN" dirty="0"/>
              <a:t>Spark</a:t>
            </a:r>
            <a:r>
              <a:rPr lang="zh-CN" altLang="en-US" dirty="0"/>
              <a:t>计算引擎，来完成大规模数据的计算，将上述两个过程利用</a:t>
            </a:r>
            <a:r>
              <a:rPr lang="en-US" altLang="zh-CN" dirty="0"/>
              <a:t>Spark</a:t>
            </a:r>
            <a:r>
              <a:rPr lang="zh-CN" altLang="en-US" dirty="0"/>
              <a:t>来进行计算，从而提高运行效率。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21BB22-1A6A-45E4-91F1-836AE27B7236}"/>
              </a:ext>
            </a:extLst>
          </p:cNvPr>
          <p:cNvSpPr txBox="1"/>
          <p:nvPr/>
        </p:nvSpPr>
        <p:spPr>
          <a:xfrm>
            <a:off x="935883" y="360727"/>
            <a:ext cx="8405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SimHash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近邻算法在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Spark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中的设计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06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55D02-276B-42A4-A926-16BA684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891" y="889503"/>
            <a:ext cx="8534400" cy="546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Spark</a:t>
            </a:r>
            <a:r>
              <a:rPr lang="zh-CN" altLang="en-US" dirty="0"/>
              <a:t>是一个针对大规模数据处理的快速通用引擎。它具有如下的特点：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快</a:t>
            </a:r>
            <a:r>
              <a:rPr lang="zh-CN" altLang="en-US" dirty="0"/>
              <a:t>：与</a:t>
            </a:r>
            <a:r>
              <a:rPr lang="en-US" altLang="zh-CN" dirty="0"/>
              <a:t>Hadoop</a:t>
            </a:r>
            <a:r>
              <a:rPr lang="zh-CN" altLang="en-US" dirty="0"/>
              <a:t>的</a:t>
            </a:r>
            <a:r>
              <a:rPr lang="en-US" altLang="zh-CN" dirty="0"/>
              <a:t>MapReduce</a:t>
            </a:r>
            <a:r>
              <a:rPr lang="zh-CN" altLang="en-US" dirty="0"/>
              <a:t>相比，</a:t>
            </a:r>
            <a:r>
              <a:rPr lang="en-US" altLang="zh-CN" dirty="0"/>
              <a:t>Spark</a:t>
            </a:r>
            <a:r>
              <a:rPr lang="zh-CN" altLang="en-US" dirty="0"/>
              <a:t>基于内存的运算速度要快</a:t>
            </a:r>
            <a:r>
              <a:rPr lang="en-US" altLang="zh-CN" dirty="0"/>
              <a:t>100</a:t>
            </a:r>
            <a:r>
              <a:rPr lang="zh-CN" altLang="en-US" dirty="0"/>
              <a:t>倍以上，即使，</a:t>
            </a:r>
            <a:r>
              <a:rPr lang="en-US" altLang="zh-CN" dirty="0"/>
              <a:t>Spark</a:t>
            </a:r>
            <a:r>
              <a:rPr lang="zh-CN" altLang="en-US" dirty="0"/>
              <a:t>基于硬盘的运算也要快</a:t>
            </a:r>
            <a:r>
              <a:rPr lang="en-US" altLang="zh-CN" dirty="0"/>
              <a:t>10</a:t>
            </a:r>
            <a:r>
              <a:rPr lang="zh-CN" altLang="en-US" dirty="0"/>
              <a:t>倍。</a:t>
            </a:r>
            <a:r>
              <a:rPr lang="en-US" altLang="zh-CN" dirty="0"/>
              <a:t>Spark</a:t>
            </a:r>
            <a:r>
              <a:rPr lang="zh-CN" altLang="en-US" dirty="0"/>
              <a:t>实现了高效的</a:t>
            </a:r>
            <a:r>
              <a:rPr lang="en-US" altLang="zh-CN" dirty="0"/>
              <a:t>DAG</a:t>
            </a:r>
            <a:r>
              <a:rPr lang="zh-CN" altLang="en-US" dirty="0"/>
              <a:t>执行引擎，从而可以通过内存来高效处理数据流。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易用性</a:t>
            </a:r>
            <a:r>
              <a:rPr lang="zh-CN" altLang="en-US" dirty="0"/>
              <a:t>：</a:t>
            </a:r>
            <a:r>
              <a:rPr lang="en-US" altLang="zh-CN" dirty="0"/>
              <a:t>Spark</a:t>
            </a:r>
            <a:r>
              <a:rPr lang="zh-CN" altLang="en-US" dirty="0"/>
              <a:t>支持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Scala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，还支持超过</a:t>
            </a:r>
            <a:r>
              <a:rPr lang="en-US" altLang="zh-CN" dirty="0"/>
              <a:t>80</a:t>
            </a:r>
            <a:r>
              <a:rPr lang="zh-CN" altLang="en-US" dirty="0"/>
              <a:t>种高级算法，使用户可以快速构建不同的应用。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通用性</a:t>
            </a:r>
            <a:r>
              <a:rPr lang="zh-CN" altLang="en-US" dirty="0"/>
              <a:t>：</a:t>
            </a:r>
            <a:r>
              <a:rPr lang="en-US" altLang="zh-CN" dirty="0"/>
              <a:t>Spark</a:t>
            </a:r>
            <a:r>
              <a:rPr lang="zh-CN" altLang="en-US" dirty="0"/>
              <a:t>提供了统一的解决方案。</a:t>
            </a:r>
            <a:r>
              <a:rPr lang="en-US" altLang="zh-CN" dirty="0"/>
              <a:t>Spark</a:t>
            </a:r>
            <a:r>
              <a:rPr lang="zh-CN" altLang="en-US" dirty="0"/>
              <a:t>可以用于批处理、交互式查询（</a:t>
            </a:r>
            <a:r>
              <a:rPr lang="en-US" altLang="zh-CN" dirty="0"/>
              <a:t>Spark SQL</a:t>
            </a:r>
            <a:r>
              <a:rPr lang="zh-CN" altLang="en-US" dirty="0"/>
              <a:t>）、实时流处理（</a:t>
            </a:r>
            <a:r>
              <a:rPr lang="en-US" altLang="zh-CN" dirty="0"/>
              <a:t>Spark Streaming</a:t>
            </a:r>
            <a:r>
              <a:rPr lang="zh-CN" altLang="en-US" dirty="0"/>
              <a:t>）、机器学习（</a:t>
            </a:r>
            <a:r>
              <a:rPr lang="en-US" altLang="zh-CN" dirty="0"/>
              <a:t>Spark </a:t>
            </a:r>
            <a:r>
              <a:rPr lang="en-US" altLang="zh-CN" dirty="0" err="1"/>
              <a:t>MLlib</a:t>
            </a:r>
            <a:r>
              <a:rPr lang="zh-CN" altLang="en-US" dirty="0"/>
              <a:t>）和图计算（</a:t>
            </a:r>
            <a:r>
              <a:rPr lang="en-US" altLang="zh-CN" dirty="0" err="1"/>
              <a:t>GraphX</a:t>
            </a:r>
            <a:r>
              <a:rPr lang="zh-CN" altLang="en-US" dirty="0"/>
              <a:t>）。另外</a:t>
            </a:r>
            <a:r>
              <a:rPr lang="en-US" altLang="zh-CN" dirty="0"/>
              <a:t>Spark</a:t>
            </a:r>
            <a:r>
              <a:rPr lang="zh-CN" altLang="en-US" dirty="0"/>
              <a:t>还可以很好的融入</a:t>
            </a:r>
            <a:r>
              <a:rPr lang="en-US" altLang="zh-CN" dirty="0"/>
              <a:t>Hadoop</a:t>
            </a:r>
            <a:r>
              <a:rPr lang="zh-CN" altLang="en-US" dirty="0"/>
              <a:t>的体系结构中可以直接操作</a:t>
            </a:r>
            <a:r>
              <a:rPr lang="en-US" altLang="zh-CN" dirty="0"/>
              <a:t>HDFS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兼容性</a:t>
            </a:r>
            <a:r>
              <a:rPr lang="zh-CN" altLang="en-US" dirty="0"/>
              <a:t>：</a:t>
            </a:r>
            <a:r>
              <a:rPr lang="en-US" altLang="zh-CN" dirty="0"/>
              <a:t>Spark</a:t>
            </a:r>
            <a:r>
              <a:rPr lang="zh-CN" altLang="en-US" dirty="0"/>
              <a:t>可以非常方便地与其他的开源产品进行融合。比如，</a:t>
            </a:r>
            <a:r>
              <a:rPr lang="en-US" altLang="zh-CN" dirty="0"/>
              <a:t>Spark</a:t>
            </a:r>
            <a:r>
              <a:rPr lang="zh-CN" altLang="en-US" dirty="0"/>
              <a:t>可以使用</a:t>
            </a:r>
            <a:r>
              <a:rPr lang="en-US" altLang="zh-CN" dirty="0"/>
              <a:t>Hadoop</a:t>
            </a:r>
            <a:r>
              <a:rPr lang="zh-CN" altLang="en-US" dirty="0"/>
              <a:t>的</a:t>
            </a:r>
            <a:r>
              <a:rPr lang="en-US" altLang="zh-CN" dirty="0"/>
              <a:t>YARN</a:t>
            </a:r>
            <a:r>
              <a:rPr lang="zh-CN" altLang="en-US" dirty="0"/>
              <a:t>和</a:t>
            </a:r>
            <a:r>
              <a:rPr lang="en-US" altLang="zh-CN" dirty="0"/>
              <a:t>Apache Mesos</a:t>
            </a:r>
            <a:r>
              <a:rPr lang="zh-CN" altLang="en-US" dirty="0"/>
              <a:t>作为它的资源管理器和调度器。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34562C-5E4C-4A0E-BC57-60FDA23B524D}"/>
              </a:ext>
            </a:extLst>
          </p:cNvPr>
          <p:cNvSpPr txBox="1"/>
          <p:nvPr/>
        </p:nvSpPr>
        <p:spPr>
          <a:xfrm>
            <a:off x="969438" y="296204"/>
            <a:ext cx="9097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Spark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58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2992EC-F53C-41F0-BD6D-B487C0BE7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315" y="1771099"/>
            <a:ext cx="7826026" cy="4709396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937DE7-E4A0-47F6-99CD-0B9C60D1B6B3}"/>
              </a:ext>
            </a:extLst>
          </p:cNvPr>
          <p:cNvSpPr txBox="1"/>
          <p:nvPr/>
        </p:nvSpPr>
        <p:spPr>
          <a:xfrm>
            <a:off x="1158583" y="307074"/>
            <a:ext cx="8288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SimHash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近邻算法在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Spark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中的设计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FF598C-22AE-43AE-B96D-FDD69686AF49}"/>
              </a:ext>
            </a:extLst>
          </p:cNvPr>
          <p:cNvSpPr txBox="1"/>
          <p:nvPr/>
        </p:nvSpPr>
        <p:spPr>
          <a:xfrm>
            <a:off x="1158583" y="1199626"/>
            <a:ext cx="722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算法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 err="1">
                <a:solidFill>
                  <a:schemeClr val="bg1"/>
                </a:solidFill>
              </a:rPr>
              <a:t>SimHash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近邻算法在</a:t>
            </a:r>
            <a:r>
              <a:rPr lang="en-US" altLang="zh-CN" dirty="0">
                <a:solidFill>
                  <a:schemeClr val="bg1"/>
                </a:solidFill>
              </a:rPr>
              <a:t>Spark</a:t>
            </a:r>
            <a:r>
              <a:rPr lang="zh-CN" altLang="en-US" dirty="0">
                <a:solidFill>
                  <a:schemeClr val="bg1"/>
                </a:solidFill>
              </a:rPr>
              <a:t>中实现的过程。</a:t>
            </a:r>
          </a:p>
        </p:txBody>
      </p:sp>
    </p:spTree>
    <p:extLst>
      <p:ext uri="{BB962C8B-B14F-4D97-AF65-F5344CB8AC3E}">
        <p14:creationId xmlns:p14="http://schemas.microsoft.com/office/powerpoint/2010/main" val="30873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6C904-BD18-471B-A87B-C1835E05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939" y="1365308"/>
            <a:ext cx="8887626" cy="4364373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实验</a:t>
            </a:r>
            <a:r>
              <a:rPr lang="zh-CN" altLang="zh-CN" dirty="0"/>
              <a:t>在</a:t>
            </a:r>
            <a:r>
              <a:rPr lang="en-US" altLang="zh-CN" dirty="0"/>
              <a:t>4</a:t>
            </a:r>
            <a:r>
              <a:rPr lang="zh-CN" altLang="zh-CN" dirty="0"/>
              <a:t>个标准</a:t>
            </a:r>
            <a:r>
              <a:rPr lang="en-US" altLang="zh-CN" dirty="0"/>
              <a:t>UCI</a:t>
            </a:r>
            <a:r>
              <a:rPr lang="zh-CN" altLang="zh-CN" dirty="0"/>
              <a:t>大数据集以及</a:t>
            </a:r>
            <a:r>
              <a:rPr lang="en-US" altLang="zh-CN" dirty="0"/>
              <a:t>2</a:t>
            </a:r>
            <a:r>
              <a:rPr lang="zh-CN" altLang="zh-CN" dirty="0"/>
              <a:t>个人工数据集上与</a:t>
            </a:r>
            <a:r>
              <a:rPr lang="en-US" altLang="zh-CN" dirty="0"/>
              <a:t>H-MR-K-NN</a:t>
            </a:r>
            <a:r>
              <a:rPr lang="zh-CN" altLang="zh-CN" dirty="0"/>
              <a:t>算法和</a:t>
            </a:r>
            <a:r>
              <a:rPr lang="en-US" altLang="zh-CN" dirty="0"/>
              <a:t>LSC-K-NN</a:t>
            </a:r>
            <a:r>
              <a:rPr lang="zh-CN" altLang="zh-CN" dirty="0"/>
              <a:t>算法进行了运行时间和测试精度的实验比较。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因为算法</a:t>
            </a:r>
            <a:r>
              <a:rPr lang="en-US" altLang="zh-CN" dirty="0"/>
              <a:t>H-Spark-K-NN</a:t>
            </a:r>
            <a:r>
              <a:rPr lang="zh-CN" altLang="zh-CN" dirty="0"/>
              <a:t>和</a:t>
            </a:r>
            <a:r>
              <a:rPr lang="en-US" altLang="zh-CN" dirty="0"/>
              <a:t>H-MR-K-NN</a:t>
            </a:r>
            <a:r>
              <a:rPr lang="zh-CN" altLang="zh-CN" dirty="0"/>
              <a:t>的主要区别在于前者使用离线计算框架</a:t>
            </a:r>
            <a:r>
              <a:rPr lang="en-US" altLang="zh-CN" dirty="0"/>
              <a:t>MapReduce</a:t>
            </a:r>
            <a:r>
              <a:rPr lang="zh-CN" altLang="zh-CN" dirty="0"/>
              <a:t>，后者使用内存迭代计算框架</a:t>
            </a:r>
            <a:r>
              <a:rPr lang="en-US" altLang="zh-CN" dirty="0"/>
              <a:t>Spark</a:t>
            </a:r>
            <a:r>
              <a:rPr lang="zh-CN" altLang="zh-CN" dirty="0"/>
              <a:t>，除此之外两种算法在处理步骤上基本相同，所以这两种算法在测试精度上没有区别。</a:t>
            </a:r>
            <a:r>
              <a:rPr lang="zh-CN" altLang="en-US" dirty="0"/>
              <a:t>所以</a:t>
            </a:r>
            <a:r>
              <a:rPr lang="zh-CN" altLang="zh-CN" dirty="0"/>
              <a:t>在测试精度上，</a:t>
            </a:r>
            <a:r>
              <a:rPr lang="zh-CN" altLang="en-US" dirty="0"/>
              <a:t>仅</a:t>
            </a:r>
            <a:r>
              <a:rPr lang="zh-CN" altLang="zh-CN" dirty="0"/>
              <a:t>与算法</a:t>
            </a:r>
            <a:r>
              <a:rPr lang="en-US" altLang="zh-CN" dirty="0"/>
              <a:t>LSC-K-NN</a:t>
            </a:r>
            <a:r>
              <a:rPr lang="zh-CN" altLang="zh-CN" dirty="0"/>
              <a:t>进行了实验比较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6D460D-A6DA-4FB2-BAC7-18F78C69021E}"/>
              </a:ext>
            </a:extLst>
          </p:cNvPr>
          <p:cNvSpPr txBox="1"/>
          <p:nvPr/>
        </p:nvSpPr>
        <p:spPr>
          <a:xfrm>
            <a:off x="1044939" y="300264"/>
            <a:ext cx="996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实验过程</a:t>
            </a:r>
          </a:p>
        </p:txBody>
      </p:sp>
    </p:spTree>
    <p:extLst>
      <p:ext uri="{BB962C8B-B14F-4D97-AF65-F5344CB8AC3E}">
        <p14:creationId xmlns:p14="http://schemas.microsoft.com/office/powerpoint/2010/main" val="415876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2E083-424A-459A-8B6A-3BB824EF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47" y="285226"/>
            <a:ext cx="7755113" cy="60027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361103-506D-44F1-A625-EEAF62512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70033"/>
              </p:ext>
            </p:extLst>
          </p:nvPr>
        </p:nvGraphicFramePr>
        <p:xfrm>
          <a:off x="877948" y="2293930"/>
          <a:ext cx="4465839" cy="2988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055">
                  <a:extLst>
                    <a:ext uri="{9D8B030D-6E8A-4147-A177-3AD203B41FA5}">
                      <a16:colId xmlns:a16="http://schemas.microsoft.com/office/drawing/2014/main" val="401085705"/>
                    </a:ext>
                  </a:extLst>
                </a:gridCol>
                <a:gridCol w="990286">
                  <a:extLst>
                    <a:ext uri="{9D8B030D-6E8A-4147-A177-3AD203B41FA5}">
                      <a16:colId xmlns:a16="http://schemas.microsoft.com/office/drawing/2014/main" val="3447690957"/>
                    </a:ext>
                  </a:extLst>
                </a:gridCol>
                <a:gridCol w="1230907">
                  <a:extLst>
                    <a:ext uri="{9D8B030D-6E8A-4147-A177-3AD203B41FA5}">
                      <a16:colId xmlns:a16="http://schemas.microsoft.com/office/drawing/2014/main" val="114806462"/>
                    </a:ext>
                  </a:extLst>
                </a:gridCol>
                <a:gridCol w="1411591">
                  <a:extLst>
                    <a:ext uri="{9D8B030D-6E8A-4147-A177-3AD203B41FA5}">
                      <a16:colId xmlns:a16="http://schemas.microsoft.com/office/drawing/2014/main" val="877955472"/>
                    </a:ext>
                  </a:extLst>
                </a:gridCol>
              </a:tblGrid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数据集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LSC-K-NN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hangingPunct="0"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H-MR-K-NN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hangingPunct="0"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H-Spark-K-NN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3167543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63.30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78.40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23.36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644621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67.52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79.85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28.94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0806478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65.20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79.98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27.37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433800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62.13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76.80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28.13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115317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64.34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70.66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23.78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808031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63.24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73.30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24.26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3291662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平均时间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64.29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76.50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25.98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90170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C019B4B-DD1F-4483-A370-73703BE823B4}"/>
              </a:ext>
            </a:extLst>
          </p:cNvPr>
          <p:cNvSpPr txBox="1"/>
          <p:nvPr/>
        </p:nvSpPr>
        <p:spPr>
          <a:xfrm>
            <a:off x="810048" y="1233182"/>
            <a:ext cx="3954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与算法</a:t>
            </a:r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LSC-K-NN</a:t>
            </a:r>
            <a:r>
              <a:rPr lang="zh-CN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H-MR-K-NN</a:t>
            </a:r>
            <a:r>
              <a:rPr lang="zh-CN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在数据集</a:t>
            </a:r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Forest </a:t>
            </a:r>
            <a:r>
              <a:rPr lang="en-US" altLang="zh-CN" sz="16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CoverType</a:t>
            </a:r>
            <a:r>
              <a:rPr lang="zh-CN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上运行时间比较的实验结果</a:t>
            </a:r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16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CE1DB6-48A1-4655-98B3-6A47E15CA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08972"/>
              </p:ext>
            </p:extLst>
          </p:nvPr>
        </p:nvGraphicFramePr>
        <p:xfrm>
          <a:off x="6627302" y="2293930"/>
          <a:ext cx="4686750" cy="2988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265">
                  <a:extLst>
                    <a:ext uri="{9D8B030D-6E8A-4147-A177-3AD203B41FA5}">
                      <a16:colId xmlns:a16="http://schemas.microsoft.com/office/drawing/2014/main" val="225648826"/>
                    </a:ext>
                  </a:extLst>
                </a:gridCol>
                <a:gridCol w="1039271">
                  <a:extLst>
                    <a:ext uri="{9D8B030D-6E8A-4147-A177-3AD203B41FA5}">
                      <a16:colId xmlns:a16="http://schemas.microsoft.com/office/drawing/2014/main" val="703621263"/>
                    </a:ext>
                  </a:extLst>
                </a:gridCol>
                <a:gridCol w="1393900">
                  <a:extLst>
                    <a:ext uri="{9D8B030D-6E8A-4147-A177-3AD203B41FA5}">
                      <a16:colId xmlns:a16="http://schemas.microsoft.com/office/drawing/2014/main" val="2856485361"/>
                    </a:ext>
                  </a:extLst>
                </a:gridCol>
                <a:gridCol w="1379314">
                  <a:extLst>
                    <a:ext uri="{9D8B030D-6E8A-4147-A177-3AD203B41FA5}">
                      <a16:colId xmlns:a16="http://schemas.microsoft.com/office/drawing/2014/main" val="1043963121"/>
                    </a:ext>
                  </a:extLst>
                </a:gridCol>
              </a:tblGrid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数据集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LSC-K-NN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H-MR-K-NN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90500"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H-Spark-K-NN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171060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8.12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8.02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6.27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631313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7.86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8.52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6.67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686616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8.10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8.49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6.54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436362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7.73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8.25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6.37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5181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8.20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9.00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6.57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3505194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测试集</a:t>
                      </a:r>
                      <a:r>
                        <a:rPr lang="en-US" sz="75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8.21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8.67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6.63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2196947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zh-CN" sz="750" kern="0">
                          <a:effectLst/>
                        </a:rPr>
                        <a:t>平均时间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8.04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>
                          <a:effectLst/>
                        </a:rPr>
                        <a:t>8.49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effectLst/>
                        </a:rPr>
                        <a:t>6.51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3798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4AFCC7-D735-40B6-9C5B-0FA2EA5A357D}"/>
              </a:ext>
            </a:extLst>
          </p:cNvPr>
          <p:cNvSpPr txBox="1"/>
          <p:nvPr/>
        </p:nvSpPr>
        <p:spPr>
          <a:xfrm>
            <a:off x="6627302" y="1233182"/>
            <a:ext cx="416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与算法</a:t>
            </a:r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LSC-K-NN</a:t>
            </a:r>
            <a:r>
              <a:rPr lang="zh-CN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H-MR-K-NN</a:t>
            </a:r>
            <a:r>
              <a:rPr lang="zh-CN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在数据集</a:t>
            </a:r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Skin Segmentation</a:t>
            </a:r>
            <a:r>
              <a:rPr lang="zh-CN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上运行时间比较的实验结果</a:t>
            </a:r>
          </a:p>
        </p:txBody>
      </p:sp>
    </p:spTree>
    <p:extLst>
      <p:ext uri="{BB962C8B-B14F-4D97-AF65-F5344CB8AC3E}">
        <p14:creationId xmlns:p14="http://schemas.microsoft.com/office/powerpoint/2010/main" val="3970134958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734</TotalTime>
  <Words>1135</Words>
  <Application>Microsoft Office PowerPoint</Application>
  <PresentationFormat>宽屏</PresentationFormat>
  <Paragraphs>139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幼圆</vt:lpstr>
      <vt:lpstr>Arial</vt:lpstr>
      <vt:lpstr>Century Gothic</vt:lpstr>
      <vt:lpstr>Times New Roman</vt:lpstr>
      <vt:lpstr>Wingdings</vt:lpstr>
      <vt:lpstr>Wingdings 3</vt:lpstr>
      <vt:lpstr>切片</vt:lpstr>
      <vt:lpstr>基于Spark的simHash的大数据K-近邻分类算法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</vt:lpstr>
      <vt:lpstr>实验结果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基于Spark的simHash的大数据K-近邻分类算法</dc:title>
  <dc:creator>齐 家兴</dc:creator>
  <cp:lastModifiedBy>齐 家兴</cp:lastModifiedBy>
  <cp:revision>147</cp:revision>
  <dcterms:created xsi:type="dcterms:W3CDTF">2018-09-27T02:16:29Z</dcterms:created>
  <dcterms:modified xsi:type="dcterms:W3CDTF">2018-10-07T01:46:55Z</dcterms:modified>
</cp:coreProperties>
</file>