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2C6C8-C71D-4FD7-9009-434B69CB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759FE-2C97-4062-8349-1D0A7CC1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64C57-6374-4235-8C3C-CFD3CA6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B39C7-4C01-494E-BCD7-AAB46AD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C9EC1-5BC7-4182-920E-D44E0327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0734A-CA19-41D1-BF55-05CAC640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EB99A-ACA9-4E05-81FE-A71D7F8B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6DBC9-87E8-40F1-BCE8-B9A5D30B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FD1CB-107F-4D7F-907D-C8F33B02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CBEEE-1E35-4C1D-9C49-2804AAAC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E0E64-4E1C-430F-8BC5-C33CE5942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13771-B571-4049-9C0D-15893BCA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58CBC-B789-44CE-97B1-8A9D33A8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C35E0-D2DF-4752-B018-0C42F543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A4811-035D-456F-84FF-24D6719A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9630-08C8-449B-9CDD-D53D01E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0768-8F75-4C50-B53F-8478E3DD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5FD07-76D9-4E17-89E1-406C1AA8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8F3AE-81F8-46B7-B795-9EB5509A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06A1D-2C8D-4776-BCCE-049AC364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8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816CF-0887-4195-9ED2-8190009F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95919-EFD1-40A0-9ED6-3101E67D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31D06-0494-437C-8503-E4AC89F0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1B388-4D67-403A-B6BF-7A7D65D5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EA986-25DB-412F-8417-EC7EB8FE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D0C1-961D-4143-8848-FEF4D7C4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AA500-FA81-4687-AAF0-516C7B4BD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83E39-3CC6-4754-BFDC-67368D11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49AC6-314D-4E18-A91E-61E44A2F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A1C4E-F245-45FC-9CDA-E3AADC06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69C50-785E-41AE-A582-6AB5F0B2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F145F-9D5A-4B4B-8F51-3218B362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BD978-A539-4A6E-B744-5D9D1CFE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CB644-2138-48CF-A333-611B1DC69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AEA1EA-379F-47A8-8395-8EAF1794F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FD0C6-9FD0-4479-AF3E-5E119394C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AB523C-A97C-4DBF-A247-45977B49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6E879-EEE0-42F2-B4C7-ABD03FD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E767E-EE0C-425F-ABB6-9797AAB1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24CC5-838D-4DD7-B9AF-0927391C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FFB7D4-00DC-4C74-BBF5-3290771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0DDC22-80F1-4A1D-8686-07A8A7CC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BE2B7-5404-4A01-81C8-A5B92659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3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2FE53-06BD-4A90-AAD7-9DE6E603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D605C-3A7D-4A32-A624-27FD60D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255B7-A152-4790-AA9D-11B0154F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501D-1BF3-4298-9624-BEEB2FF5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D9E9-8D87-4036-84C6-B2BB4522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41FE1-674D-4DD0-815B-338EF553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738C3-F7C7-4567-A59E-3CA5822F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18135-978E-49C0-872E-9A558452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FAE3C-F296-4BBB-BAC6-0FD3B74E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D2910-40D5-45F1-9186-0A0B41AC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F701CD-0DA7-4ED1-89B3-E182E7DC6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7BFB4-7CB3-482A-91D1-1C3B08E5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4B971-FB21-42E5-BB79-83808229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F3E07-4B0B-4D63-8814-EB51F2B2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59294-1669-470F-9980-F44C8BDE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9C2219-0C14-4696-A975-82F6B974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91FAC-976B-4655-9039-718BE8DD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70DEB-4290-49A2-8FB6-7CFC2D8E6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A1B7-175F-4738-8D83-7E13EBFA803A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7BB72-B298-4CEE-8549-D24E78471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92AD8-C881-417A-9C61-47A627347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79DF-C110-4AFF-8AF2-214129EAF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0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4CC07-ACDD-4814-91B5-76120307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250" y="2636630"/>
            <a:ext cx="3737499" cy="93215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HDFS</a:t>
            </a:r>
            <a:r>
              <a:rPr lang="zh-CN" altLang="en-US" sz="4000" dirty="0"/>
              <a:t>节能问题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103D7-03A9-410C-B355-D9CB88253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770" y="3957144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1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7F7C-DDE1-426F-A419-03DA0EFFA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94" y="669602"/>
            <a:ext cx="4281996" cy="47783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275ED89-1BC6-4B27-8ACB-2DC549115C1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9914" y="1147438"/>
                <a:ext cx="10283302" cy="5040959"/>
              </a:xfrm>
            </p:spPr>
            <p:txBody>
              <a:bodyPr/>
              <a:lstStyle/>
              <a:p>
                <a:pPr algn="l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1.</a:t>
                </a: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</a:rPr>
                  <a:t>    HDFS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集群中的任意文件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处于可用状态的条件是该文件数据块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状态</m:t>
                    </m:r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中的每一个行至少存在一个状态为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的数据块。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dirty="0"/>
                  <a:t>证明：反证法</a:t>
                </a:r>
                <a:endParaRPr lang="en-US" altLang="zh-CN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275ED89-1BC6-4B27-8ACB-2DC549115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9914" y="1147438"/>
                <a:ext cx="10283302" cy="5040959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9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93D93-019B-42D2-A4E9-A7C56C97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94" y="514905"/>
            <a:ext cx="3767091" cy="5681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AA42E4E-364A-47BD-96A9-FE6DD67187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31038" y="1240577"/>
                <a:ext cx="9821661" cy="5391042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zh-CN" altLang="en-US" dirty="0"/>
                  <a:t>    将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的节能问题定义为四元组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SD, files, flag&gt;.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</a:t>
                </a:r>
                <a:r>
                  <a:rPr lang="en-US" altLang="zh-CN" dirty="0" err="1"/>
                  <a:t>DataNode</a:t>
                </a:r>
                <a:r>
                  <a:rPr lang="zh-CN" altLang="en-US" dirty="0"/>
                  <a:t>节点矩阵。</a:t>
                </a:r>
                <a:r>
                  <a:rPr lang="en-US" altLang="zh-CN" dirty="0"/>
                  <a:t>SD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</m:oMath>
                </a14:m>
                <a:r>
                  <a:rPr lang="en-US" altLang="zh-CN" dirty="0"/>
                  <a:t>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表示节点处于不可用状态的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节点的集合，</a:t>
                </a:r>
                <a:r>
                  <a:rPr lang="en-US" altLang="zh-CN" dirty="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/>
                  <a:t>表示不可用节点的数目（包括休眠与宕机）。在论文中不考虑宕机状态，所以认为不可用节点都为休眠状态。</a:t>
                </a:r>
                <a:r>
                  <a:rPr lang="en-US" altLang="zh-CN" dirty="0"/>
                  <a:t>files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表示集群中所有文件的集合，其中</a:t>
                </a:r>
                <a:r>
                  <a:rPr lang="en-US" altLang="zh-CN" dirty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𝑓𝑖𝑙𝑒𝑠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文件的个数。</a:t>
                </a:r>
                <a:r>
                  <a:rPr lang="en-US" altLang="zh-CN" dirty="0"/>
                  <a:t>flag = {0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1}</a:t>
                </a:r>
                <a:r>
                  <a:rPr lang="zh-CN" altLang="en-US" dirty="0"/>
                  <a:t>表示集群中所有文件的可用性标识，当满组定理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是，</a:t>
                </a:r>
                <a:r>
                  <a:rPr lang="en-US" altLang="zh-CN" dirty="0"/>
                  <a:t>flag = 1</a:t>
                </a:r>
                <a:r>
                  <a:rPr lang="zh-CN" altLang="en-US" dirty="0"/>
                  <a:t>，否则，</a:t>
                </a:r>
                <a:r>
                  <a:rPr lang="en-US" altLang="zh-CN" dirty="0"/>
                  <a:t>flag = 0.</a:t>
                </a:r>
              </a:p>
              <a:p>
                <a:pPr algn="l"/>
                <a:r>
                  <a:rPr lang="en-US" altLang="zh-CN" dirty="0"/>
                  <a:t>    </a:t>
                </a:r>
                <a:r>
                  <a:rPr lang="zh-CN" altLang="en-US" dirty="0"/>
                  <a:t>将通过休眠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集群中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节点以节能的问题转化为保证四元组</a:t>
                </a:r>
                <a:r>
                  <a:rPr lang="en-US" altLang="zh-CN" dirty="0"/>
                  <a:t>p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SD, files, flag&gt;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flag = 1</a:t>
                </a:r>
                <a:r>
                  <a:rPr lang="zh-CN" altLang="en-US" dirty="0"/>
                  <a:t>的前提下，使集合</a:t>
                </a:r>
                <a:r>
                  <a:rPr lang="en-US" altLang="zh-CN" dirty="0"/>
                  <a:t>SD</a:t>
                </a:r>
                <a:r>
                  <a:rPr lang="zh-CN" altLang="en-US" dirty="0"/>
                  <a:t>最大的问题。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     </a:t>
                </a:r>
                <a:r>
                  <a:rPr lang="zh-CN" altLang="en-US" dirty="0"/>
                  <a:t>定义</a:t>
                </a:r>
                <a:r>
                  <a:rPr lang="en-US" altLang="zh-CN" dirty="0" err="1"/>
                  <a:t>sp</a:t>
                </a:r>
                <a:r>
                  <a:rPr lang="en-US" altLang="zh-CN" dirty="0"/>
                  <a:t> = u / k</a:t>
                </a:r>
                <a:r>
                  <a:rPr lang="zh-CN" altLang="en-US" dirty="0"/>
                  <a:t>表示集群中休眠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节点所占比例，</a:t>
                </a:r>
                <a:r>
                  <a:rPr lang="en-US" altLang="zh-CN" dirty="0" err="1"/>
                  <a:t>sp</a:t>
                </a:r>
                <a:r>
                  <a:rPr lang="zh-CN" altLang="en-US" dirty="0"/>
                  <a:t>值越大，节能效率越高。</a:t>
                </a: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AA42E4E-364A-47BD-96A9-FE6DD6718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31038" y="1240577"/>
                <a:ext cx="9821661" cy="5391042"/>
              </a:xfrm>
              <a:blipFill>
                <a:blip r:embed="rId2"/>
                <a:stretch>
                  <a:fillRect l="-683" t="-1697" r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5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A997C-7987-4F1B-8BCD-9A901469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3" y="500927"/>
            <a:ext cx="4938944" cy="62653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AFBE4958-F943-4F01-B8B1-222DC86D70A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9713" y="1464816"/>
                <a:ext cx="9144000" cy="528221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：    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altLang="zh-CN" sz="2000" dirty="0"/>
                  <a:t>    </a:t>
                </a:r>
                <a:r>
                  <a:rPr lang="zh-CN" altLang="en-US" sz="2000" dirty="0"/>
                  <a:t>在不改变任意数据块原始存储结构的前提下，四元组</a:t>
                </a:r>
                <a:r>
                  <a:rPr lang="en-US" altLang="zh-CN" sz="2000" dirty="0"/>
                  <a:t>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SD, files, flag&gt;</a:t>
                </a:r>
                <a:r>
                  <a:rPr lang="zh-CN" altLang="en-US" sz="2000" dirty="0"/>
                  <a:t>中</a:t>
                </a:r>
                <a:r>
                  <a:rPr lang="en-US" altLang="zh-CN" sz="2000" dirty="0"/>
                  <a:t>flag = 1</a:t>
                </a:r>
                <a:r>
                  <a:rPr lang="zh-CN" altLang="en-US" sz="2000" dirty="0"/>
                  <a:t>的概率为：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其中（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,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）分别表示集群中的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files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的原始分块数，（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/>
                  <a:t>……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zh-CN" altLang="en-US" sz="2000" dirty="0"/>
                  <a:t>）分别表示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个文件副本系数。</a:t>
                </a: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AFBE4958-F943-4F01-B8B1-222DC86D7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9713" y="1464816"/>
                <a:ext cx="9144000" cy="5282214"/>
              </a:xfrm>
              <a:blipFill>
                <a:blip r:embed="rId2"/>
                <a:stretch>
                  <a:fillRect l="-733" t="-1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F15E9FE-008B-4139-88E2-88067CCE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89" y="2530321"/>
            <a:ext cx="5010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4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33B5-C354-499F-9608-B6154768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651847"/>
            <a:ext cx="4353018" cy="52888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725310B2-7026-44E0-BA6B-CB4F8C8BA38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32876" y="1825024"/>
                <a:ext cx="9803907" cy="350668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/>
                  <a:t>回顾一下刚才提到的定义：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针对</a:t>
                </a:r>
                <a:r>
                  <a:rPr lang="en-US" altLang="zh-CN" dirty="0"/>
                  <a:t>HDFS</a:t>
                </a:r>
                <a:r>
                  <a:rPr lang="zh-CN" altLang="en-US" dirty="0"/>
                  <a:t>节能问题分别定义了：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,DN</a:t>
                </a:r>
                <a:r>
                  <a:rPr lang="zh-CN" altLang="en-US" dirty="0"/>
                  <a:t>节点状态矩阵（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</m:oMath>
                </a14:m>
                <a:r>
                  <a:rPr lang="zh-CN" altLang="en-US" dirty="0"/>
                  <a:t>分块矩阵（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数据块存储矩阵（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数据块状态矩阵（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论文中</a:t>
                </a:r>
                <a:r>
                  <a:rPr lang="en-US" altLang="zh-CN" dirty="0"/>
                  <a:t>3.2</a:t>
                </a:r>
                <a:r>
                  <a:rPr lang="zh-CN" altLang="en-US" dirty="0"/>
                  <a:t>节为了对这些概念进行解释，举了具体的例子。</a:t>
                </a: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725310B2-7026-44E0-BA6B-CB4F8C8B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32876" y="1825024"/>
                <a:ext cx="9803907" cy="3506680"/>
              </a:xfrm>
              <a:blipFill>
                <a:blip r:embed="rId2"/>
                <a:stretch>
                  <a:fillRect l="-932" t="-2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3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1528-3F94-41A5-95B6-2AE8F404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425" y="713990"/>
            <a:ext cx="2541973" cy="55551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78EE3802-A69D-4FAA-9F33-31419ADDD23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08590" y="1510312"/>
                <a:ext cx="10783409" cy="5041407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假设有一个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RACK</a:t>
                </a:r>
                <a:r>
                  <a:rPr lang="zh-CN" altLang="en-US" dirty="0"/>
                  <a:t>组成的集群，每个</a:t>
                </a:r>
                <a:r>
                  <a:rPr lang="en-US" altLang="zh-CN" dirty="0"/>
                  <a:t>RACK</a:t>
                </a:r>
                <a:r>
                  <a:rPr lang="zh-CN" altLang="en-US" dirty="0"/>
                  <a:t>中分别有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节点，其中节点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</m:oMath>
                </a14:m>
                <a:r>
                  <a:rPr lang="zh-CN" altLang="en-US" dirty="0"/>
                  <a:t>处于休眠状态，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en-US" dirty="0"/>
                  <a:t>处于宕机状态。则根据定义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，定义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该集群的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节点矩阵、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节点状态矩阵表示为：</a:t>
                </a:r>
                <a:endParaRPr lang="en-US" altLang="zh-CN" dirty="0"/>
              </a:p>
              <a:p>
                <a:pPr algn="l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dn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dn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78EE3802-A69D-4FAA-9F33-31419ADDD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08590" y="1510312"/>
                <a:ext cx="10783409" cy="5041407"/>
              </a:xfrm>
              <a:blipFill>
                <a:blip r:embed="rId2"/>
                <a:stretch>
                  <a:fillRect l="-735" t="-1451" r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0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180B-347E-4BE9-964A-B1AB5689E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4" y="474955"/>
            <a:ext cx="2435441" cy="56439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37B9F11C-8CFF-4774-A31B-8714852192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93179" y="1331650"/>
                <a:ext cx="10567387" cy="4909352"/>
              </a:xfrm>
            </p:spPr>
            <p:txBody>
              <a:bodyPr/>
              <a:lstStyle/>
              <a:p>
                <a:pPr algn="l"/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分块为</a:t>
                </a:r>
                <a:r>
                  <a:rPr lang="en-US" altLang="zh-CN" dirty="0"/>
                  <a:t>n = 2</a:t>
                </a:r>
                <a:r>
                  <a:rPr lang="zh-CN" altLang="en-US" dirty="0"/>
                  <a:t>、副本系数</a:t>
                </a:r>
                <a:r>
                  <a:rPr lang="en-US" altLang="zh-CN" dirty="0"/>
                  <a:t>m = 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是分块为</a:t>
                </a:r>
                <a:r>
                  <a:rPr lang="en-US" altLang="zh-CN" dirty="0"/>
                  <a:t>n = 3</a:t>
                </a:r>
                <a:r>
                  <a:rPr lang="zh-CN" altLang="en-US" dirty="0"/>
                  <a:t>、副本系数</a:t>
                </a:r>
                <a:r>
                  <a:rPr lang="en-US" altLang="zh-CN" dirty="0"/>
                  <a:t>m = 2</a:t>
                </a:r>
                <a:r>
                  <a:rPr lang="zh-CN" altLang="en-US" dirty="0"/>
                  <a:t>的文件存储于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sub>
                    </m:sSub>
                  </m:oMath>
                </a14:m>
                <a:r>
                  <a:rPr lang="zh-CN" altLang="en-US" dirty="0"/>
                  <a:t>集群中，则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</m:oMath>
                </a14:m>
                <a:r>
                  <a:rPr lang="zh-CN" altLang="en-US" dirty="0"/>
                  <a:t>分块矩阵、数据块存储矩阵、数据块状态矩阵为：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图见论文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37B9F11C-8CFF-4774-A31B-871485219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93179" y="1331650"/>
                <a:ext cx="10567387" cy="4909352"/>
              </a:xfrm>
              <a:blipFill>
                <a:blip r:embed="rId2"/>
                <a:stretch>
                  <a:fillRect l="-865" t="-1613" r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15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0B32-C888-4AE8-841F-2EEDEB81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648" y="474294"/>
            <a:ext cx="5116497" cy="582149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109FE14-BC56-468B-B76D-D2999C2B3E4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05017" y="1056443"/>
                <a:ext cx="10111666" cy="4802819"/>
              </a:xfrm>
            </p:spPr>
            <p:txBody>
              <a:bodyPr>
                <a:normAutofit fontScale="92500"/>
              </a:bodyPr>
              <a:lstStyle/>
              <a:p>
                <a:pPr algn="l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chemeClr val="tx1"/>
                    </a:solidFill>
                  </a:rPr>
                  <a:t>结论：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 dirty="0">
                    <a:solidFill>
                      <a:schemeClr val="tx1"/>
                    </a:solidFill>
                  </a:rPr>
                  <a:t>   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zh-CN" altLang="en-US">
                    <a:solidFill>
                      <a:schemeClr val="tx1"/>
                    </a:solidFill>
                  </a:rPr>
                  <a:t>    当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集群中处于不可用状态的节点数量大于等于文件副本系数。即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，该文件都有可能处于不可用状态。在不改变数据块原始存储结构的情况下，最多能休眠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u = m – 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节点。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109FE14-BC56-468B-B76D-D2999C2B3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05017" y="1056443"/>
                <a:ext cx="10111666" cy="4802819"/>
              </a:xfrm>
              <a:blipFill>
                <a:blip r:embed="rId2"/>
                <a:stretch>
                  <a:fillRect l="-784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3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BBD3-238F-410B-AD1D-2995A6A44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992" y="518682"/>
            <a:ext cx="4924148" cy="6087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 err="1"/>
              <a:t>DataNode</a:t>
            </a:r>
            <a:r>
              <a:rPr lang="zh-CN" altLang="en-US" sz="3200" dirty="0"/>
              <a:t>节点休眠验证算法：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2E6F1E-9DEF-40C8-9243-0EC55299D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605" y="1358284"/>
            <a:ext cx="9144000" cy="4625266"/>
          </a:xfrm>
        </p:spPr>
        <p:txBody>
          <a:bodyPr/>
          <a:lstStyle/>
          <a:p>
            <a:pPr algn="l"/>
            <a:r>
              <a:rPr lang="zh-CN" altLang="en-US" dirty="0"/>
              <a:t>该算法用来判断</a:t>
            </a:r>
            <a:r>
              <a:rPr lang="en-US" altLang="zh-CN" dirty="0"/>
              <a:t>DN</a:t>
            </a:r>
            <a:r>
              <a:rPr lang="zh-CN" altLang="en-US" dirty="0"/>
              <a:t>节点是否可以转为休眠状态。</a:t>
            </a:r>
            <a:endParaRPr lang="en-US" altLang="zh-CN" dirty="0"/>
          </a:p>
          <a:p>
            <a:pPr algn="l"/>
            <a:r>
              <a:rPr lang="zh-CN" altLang="en-US" dirty="0"/>
              <a:t>输入：待验证的</a:t>
            </a:r>
            <a:r>
              <a:rPr lang="en-US" altLang="zh-CN" dirty="0"/>
              <a:t>DN</a:t>
            </a:r>
            <a:r>
              <a:rPr lang="zh-CN" altLang="en-US" dirty="0"/>
              <a:t>节点</a:t>
            </a:r>
            <a:r>
              <a:rPr lang="en-US" altLang="zh-CN" dirty="0"/>
              <a:t>ID</a:t>
            </a:r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获取节点的数据块信息。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通过数据块信息得到对应的文件信息。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由文件信息更新对应的数据块状态矩阵。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根据定理</a:t>
            </a:r>
            <a:r>
              <a:rPr lang="en-US" altLang="zh-CN" dirty="0"/>
              <a:t>1</a:t>
            </a:r>
            <a:r>
              <a:rPr lang="zh-CN" altLang="en-US" dirty="0"/>
              <a:t>，判断数据块状态矩阵是否满足数据块可用性要求。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若满足要求返回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656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DB63-B8ED-41FD-9AF1-FFB59046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543" y="563069"/>
            <a:ext cx="5551502" cy="47783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数据块存储结构配置节能算法：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69AE8-879E-466C-9816-7C20BDE2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63" y="1402672"/>
            <a:ext cx="10682796" cy="5007006"/>
          </a:xfrm>
        </p:spPr>
        <p:txBody>
          <a:bodyPr/>
          <a:lstStyle/>
          <a:p>
            <a:pPr algn="l"/>
            <a:r>
              <a:rPr lang="zh-CN" altLang="en-US" dirty="0"/>
              <a:t>该算法将</a:t>
            </a:r>
            <a:r>
              <a:rPr lang="en-US" altLang="zh-CN" dirty="0"/>
              <a:t>RACK</a:t>
            </a:r>
            <a:r>
              <a:rPr lang="zh-CN" altLang="en-US" dirty="0"/>
              <a:t>分成</a:t>
            </a:r>
            <a:r>
              <a:rPr lang="en-US" altLang="zh-CN" dirty="0"/>
              <a:t>Active-Zone</a:t>
            </a:r>
            <a:r>
              <a:rPr lang="zh-CN" altLang="en-US" dirty="0"/>
              <a:t>和</a:t>
            </a:r>
            <a:r>
              <a:rPr lang="en-US" altLang="zh-CN" dirty="0"/>
              <a:t>Sleep-Zone</a:t>
            </a:r>
            <a:r>
              <a:rPr lang="zh-CN" altLang="en-US" dirty="0"/>
              <a:t>两个区域，</a:t>
            </a:r>
            <a:r>
              <a:rPr lang="en-US" altLang="zh-CN" dirty="0"/>
              <a:t>Active-Zone</a:t>
            </a:r>
            <a:r>
              <a:rPr lang="zh-CN" altLang="en-US" dirty="0"/>
              <a:t>中</a:t>
            </a:r>
            <a:r>
              <a:rPr lang="en-US" altLang="zh-CN" dirty="0"/>
              <a:t>DN</a:t>
            </a:r>
            <a:r>
              <a:rPr lang="zh-CN" altLang="en-US" dirty="0"/>
              <a:t>节点存放状态为</a:t>
            </a:r>
            <a:r>
              <a:rPr lang="en-US" altLang="zh-CN" dirty="0"/>
              <a:t>1</a:t>
            </a:r>
            <a:r>
              <a:rPr lang="zh-CN" altLang="en-US" dirty="0"/>
              <a:t>的数据块，</a:t>
            </a:r>
            <a:r>
              <a:rPr lang="en-US" altLang="zh-CN" dirty="0"/>
              <a:t>Sleep-Zone</a:t>
            </a:r>
            <a:r>
              <a:rPr lang="zh-CN" altLang="en-US" dirty="0"/>
              <a:t>中</a:t>
            </a:r>
            <a:r>
              <a:rPr lang="en-US" altLang="zh-CN" dirty="0"/>
              <a:t>DN</a:t>
            </a:r>
            <a:r>
              <a:rPr lang="zh-CN" altLang="en-US" dirty="0"/>
              <a:t>节点存放状态为</a:t>
            </a:r>
            <a:r>
              <a:rPr lang="en-US" altLang="zh-CN" dirty="0"/>
              <a:t>2</a:t>
            </a:r>
            <a:r>
              <a:rPr lang="zh-CN" altLang="en-US" dirty="0"/>
              <a:t>的数据块。令</a:t>
            </a:r>
            <a:r>
              <a:rPr lang="en-US" altLang="zh-CN" dirty="0"/>
              <a:t>Sleep-Zone</a:t>
            </a:r>
            <a:r>
              <a:rPr lang="zh-CN" altLang="en-US" dirty="0"/>
              <a:t>中的</a:t>
            </a:r>
            <a:r>
              <a:rPr lang="en-US" altLang="zh-CN" dirty="0"/>
              <a:t>DN</a:t>
            </a:r>
            <a:r>
              <a:rPr lang="zh-CN" altLang="en-US" dirty="0"/>
              <a:t>节点处于休眠状态，以节省能耗。</a:t>
            </a:r>
            <a:endParaRPr lang="en-US" altLang="zh-CN" dirty="0"/>
          </a:p>
          <a:p>
            <a:pPr algn="l"/>
            <a:r>
              <a:rPr lang="zh-CN" altLang="en-US" dirty="0"/>
              <a:t>输入：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 err="1"/>
              <a:t>sleepCount</a:t>
            </a:r>
            <a:r>
              <a:rPr lang="zh-CN" altLang="en-US" dirty="0"/>
              <a:t>、</a:t>
            </a:r>
            <a:r>
              <a:rPr lang="en-US" altLang="zh-CN" dirty="0" err="1"/>
              <a:t>activeCount</a:t>
            </a:r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根据用户输入的参数，初始化参数。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如果满足算法执行条件，唤醒所有节点。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遍历</a:t>
            </a:r>
            <a:r>
              <a:rPr lang="en-US" altLang="zh-CN" dirty="0"/>
              <a:t>HDFS</a:t>
            </a:r>
            <a:r>
              <a:rPr lang="zh-CN" altLang="en-US" dirty="0"/>
              <a:t>集群中所有文件数据块状态矩阵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根据文件的访问日志得到数据块的访问次数，与阈值参数比较。判断是否需要增加或减少活动数据块的数量。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将状态改变的数据块转移到相应的区域中</a:t>
            </a:r>
            <a:endParaRPr lang="en-US" altLang="zh-CN" dirty="0"/>
          </a:p>
          <a:p>
            <a:pPr algn="l"/>
            <a:r>
              <a:rPr lang="en-US" altLang="zh-CN" dirty="0"/>
              <a:t>6.</a:t>
            </a:r>
            <a:r>
              <a:rPr lang="zh-CN" altLang="en-US" dirty="0"/>
              <a:t>更新该文件数据块存储与状态矩阵。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166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B1244-C8B2-45E1-AA37-E78E9BA37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096" y="585926"/>
            <a:ext cx="5267417" cy="656947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RACK</a:t>
            </a:r>
            <a:r>
              <a:rPr lang="zh-CN" altLang="en-US" sz="3200" dirty="0"/>
              <a:t>区域划分算法：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E0CB74-2852-4FE5-B8AB-8CB7C900F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953" y="1367161"/>
            <a:ext cx="9576047" cy="5086905"/>
          </a:xfrm>
        </p:spPr>
        <p:txBody>
          <a:bodyPr/>
          <a:lstStyle/>
          <a:p>
            <a:pPr algn="l"/>
            <a:r>
              <a:rPr lang="zh-CN" altLang="en-US" dirty="0"/>
              <a:t>该算法解决了</a:t>
            </a:r>
            <a:r>
              <a:rPr lang="en-US" altLang="zh-CN" dirty="0"/>
              <a:t>Active-Zone</a:t>
            </a:r>
            <a:r>
              <a:rPr lang="zh-CN" altLang="en-US" dirty="0"/>
              <a:t>和</a:t>
            </a:r>
            <a:r>
              <a:rPr lang="en-US" altLang="zh-CN" dirty="0"/>
              <a:t>Sleep-Zone</a:t>
            </a:r>
            <a:r>
              <a:rPr lang="zh-CN" altLang="en-US" dirty="0"/>
              <a:t>区域节点分配问题。</a:t>
            </a:r>
            <a:endParaRPr lang="en-US" altLang="zh-CN" dirty="0"/>
          </a:p>
          <a:p>
            <a:pPr algn="l"/>
            <a:r>
              <a:rPr lang="zh-CN" altLang="en-US" dirty="0"/>
              <a:t>输入：</a:t>
            </a:r>
            <a:r>
              <a:rPr lang="en-US" altLang="zh-CN" dirty="0"/>
              <a:t>HDFS</a:t>
            </a:r>
            <a:r>
              <a:rPr lang="zh-CN" altLang="en-US" dirty="0"/>
              <a:t>集群中所有的</a:t>
            </a:r>
            <a:r>
              <a:rPr lang="en-US" altLang="zh-CN" dirty="0"/>
              <a:t>Rack</a:t>
            </a:r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初始化参数、变量。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遍历</a:t>
            </a:r>
            <a:r>
              <a:rPr lang="en-US" altLang="zh-CN" dirty="0"/>
              <a:t>RACK</a:t>
            </a:r>
            <a:r>
              <a:rPr lang="zh-CN" altLang="en-US" dirty="0"/>
              <a:t>中所有的</a:t>
            </a:r>
            <a:r>
              <a:rPr lang="en-US" altLang="zh-CN" dirty="0"/>
              <a:t>DN</a:t>
            </a:r>
            <a:r>
              <a:rPr lang="zh-CN" altLang="en-US" dirty="0"/>
              <a:t>节点和其中的数据块。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计算活动数据块的数量。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通过活动数据块与总数据块的比值计算两个区域节点的数量。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注：该算法应该在数据块存储结构配置节能算法第</a:t>
            </a:r>
            <a:r>
              <a:rPr lang="en-US" altLang="zh-CN" dirty="0">
                <a:solidFill>
                  <a:srgbClr val="FF0000"/>
                </a:solidFill>
              </a:rPr>
              <a:t>13</a:t>
            </a:r>
            <a:r>
              <a:rPr lang="zh-CN" altLang="en-US" dirty="0">
                <a:solidFill>
                  <a:srgbClr val="FF0000"/>
                </a:solidFill>
              </a:rPr>
              <a:t>行前执行。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A3CB-CAD3-4C3D-B946-2126F6662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80" y="456538"/>
            <a:ext cx="3625048" cy="82184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问题描述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E211FD-83C9-4B5E-B7AD-D80C076E1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8950"/>
            <a:ext cx="9144000" cy="4068269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HDFS</a:t>
            </a:r>
            <a:r>
              <a:rPr lang="zh-CN" altLang="en-US" sz="2000" dirty="0"/>
              <a:t>为了提高系统的容错性，保证所有数据块的可用性，采用了基于机架感知的多副本策略。但是该设计策略并没有考虑集群的负载率与能耗之间的关系，在集群利用率很低的情况下，集群中所有的节点都处在活动的状态以保证系统数据快的可用性，这么做导致了集群的高能耗低效率的情况，浪费了大量电能，增加了不必要的成本。</a:t>
            </a:r>
            <a:endParaRPr lang="en-US" altLang="zh-CN" sz="2000" dirty="0"/>
          </a:p>
          <a:p>
            <a:pPr algn="l"/>
            <a:r>
              <a:rPr lang="zh-CN" altLang="en-US" sz="2000" dirty="0"/>
              <a:t>如何在不影响</a:t>
            </a:r>
            <a:r>
              <a:rPr lang="en-US" altLang="zh-CN" sz="2000" dirty="0"/>
              <a:t>HDFS</a:t>
            </a:r>
            <a:r>
              <a:rPr lang="zh-CN" altLang="en-US" sz="2000" dirty="0"/>
              <a:t>可靠性、高效性与可扩展性的前提下，解决</a:t>
            </a:r>
            <a:r>
              <a:rPr lang="en-US" altLang="zh-CN" sz="2000" dirty="0"/>
              <a:t>HDFS</a:t>
            </a:r>
            <a:r>
              <a:rPr lang="zh-CN" altLang="en-US" sz="2000" dirty="0"/>
              <a:t>分布式集群高能耗低效率的的问题，成为信息与通信技术行业待解决的问题。</a:t>
            </a:r>
          </a:p>
        </p:txBody>
      </p:sp>
    </p:spTree>
    <p:extLst>
      <p:ext uri="{BB962C8B-B14F-4D97-AF65-F5344CB8AC3E}">
        <p14:creationId xmlns:p14="http://schemas.microsoft.com/office/powerpoint/2010/main" val="114420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BB4F2-5CEC-434B-B689-9F67A164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361" y="421027"/>
            <a:ext cx="6767744" cy="61766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对称数据块存储策略下的节能算法：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08C0B-97D1-4817-8247-8938869DA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607" y="1225117"/>
            <a:ext cx="9871969" cy="5211855"/>
          </a:xfrm>
        </p:spPr>
        <p:txBody>
          <a:bodyPr/>
          <a:lstStyle/>
          <a:p>
            <a:pPr algn="l"/>
            <a:r>
              <a:rPr lang="zh-CN" altLang="en-US" dirty="0"/>
              <a:t>上述的算法没有改变</a:t>
            </a:r>
            <a:r>
              <a:rPr lang="en-US" altLang="zh-CN" dirty="0"/>
              <a:t>HDFS</a:t>
            </a:r>
            <a:r>
              <a:rPr lang="zh-CN" altLang="en-US" dirty="0"/>
              <a:t>默认机架感知的数据块存储策略，论文</a:t>
            </a:r>
            <a:r>
              <a:rPr lang="en-US" altLang="zh-CN" dirty="0"/>
              <a:t>4.3</a:t>
            </a:r>
            <a:r>
              <a:rPr lang="zh-CN" altLang="en-US" dirty="0"/>
              <a:t>节提出了</a:t>
            </a:r>
            <a:r>
              <a:rPr lang="zh-CN" altLang="en-US" dirty="0">
                <a:solidFill>
                  <a:srgbClr val="FF0000"/>
                </a:solidFill>
              </a:rPr>
              <a:t>对称数据块存储策略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zh-CN" altLang="en-US" dirty="0"/>
              <a:t>该策略假设存在两个</a:t>
            </a:r>
            <a:r>
              <a:rPr lang="en-US" altLang="zh-CN" dirty="0"/>
              <a:t>DN</a:t>
            </a:r>
            <a:r>
              <a:rPr lang="zh-CN" altLang="en-US" dirty="0"/>
              <a:t>节点存储的数据块完全相同，则两个</a:t>
            </a:r>
            <a:r>
              <a:rPr lang="en-US" altLang="zh-CN" dirty="0"/>
              <a:t>DN</a:t>
            </a:r>
            <a:r>
              <a:rPr lang="zh-CN" altLang="en-US" dirty="0"/>
              <a:t>节点的任务可以互相转移和替换。当两个节点负载都较低时，可以将其中一个休眠。该策略存储结构如下图：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E6E7B-D70A-4F97-ACAC-1A01A389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53" y="3116063"/>
            <a:ext cx="5086905" cy="30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2D47C-77EB-4634-8C2F-2BDB179D1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55" y="500927"/>
            <a:ext cx="6217328" cy="5821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/>
              <a:t> 对称数据块存储策略下的节能算法：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1032769-E08C-4700-BD97-70D08D78F30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5522" y="1464815"/>
                <a:ext cx="9762478" cy="4892257"/>
              </a:xfrm>
            </p:spPr>
            <p:txBody>
              <a:bodyPr/>
              <a:lstStyle/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初始化最大负载阈值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休眠负载阈值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dirty="0"/>
                  <a:t>，算法执行周期</a:t>
                </a:r>
                <a:r>
                  <a:rPr lang="en-US" altLang="zh-CN" dirty="0"/>
                  <a:t>T</a:t>
                </a:r>
              </a:p>
              <a:p>
                <a:pPr algn="l"/>
                <a:r>
                  <a:rPr lang="en-US" altLang="zh-CN" dirty="0"/>
                  <a:t>2.DN</a:t>
                </a:r>
                <a:r>
                  <a:rPr lang="zh-CN" altLang="en-US" dirty="0"/>
                  <a:t>节点定期向</a:t>
                </a:r>
                <a:r>
                  <a:rPr lang="en-US" altLang="zh-CN" dirty="0" err="1"/>
                  <a:t>NameNode</a:t>
                </a:r>
                <a:r>
                  <a:rPr lang="zh-CN" altLang="en-US" dirty="0"/>
                  <a:t>发送心跳信息，包括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负载状态信息。当满组执行周期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时，</a:t>
                </a:r>
                <a:r>
                  <a:rPr lang="en-US" altLang="zh-CN" dirty="0" err="1"/>
                  <a:t>NameNode</a:t>
                </a:r>
                <a:r>
                  <a:rPr lang="zh-CN" altLang="en-US" dirty="0"/>
                  <a:t>将负载小于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dirty="0"/>
                  <a:t>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节点</m:t>
                    </m:r>
                  </m:oMath>
                </a14:m>
                <a:r>
                  <a:rPr lang="zh-CN" altLang="en-US" dirty="0"/>
                  <a:t>视为正常节点，大于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dirty="0"/>
                  <a:t>视为高负载节点，小于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dirty="0"/>
                  <a:t>的节点视为空闲节点。并把该节点和与该节点同行的所有节点发送给</a:t>
                </a:r>
                <a:r>
                  <a:rPr lang="en-US" altLang="zh-CN" dirty="0" err="1"/>
                  <a:t>PowerController</a:t>
                </a:r>
                <a:r>
                  <a:rPr lang="zh-CN" altLang="en-US" dirty="0"/>
                  <a:t>节点处理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3. </a:t>
                </a:r>
                <a:r>
                  <a:rPr lang="en-US" altLang="zh-CN" dirty="0" err="1"/>
                  <a:t>PowerController</a:t>
                </a:r>
                <a:r>
                  <a:rPr lang="zh-CN" altLang="en-US" dirty="0"/>
                  <a:t>节点根据不同的情况分配任务，并唤醒或休眠节点。</a:t>
                </a: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1032769-E08C-4700-BD97-70D08D78F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5522" y="1464815"/>
                <a:ext cx="9762478" cy="4892257"/>
              </a:xfrm>
              <a:blipFill>
                <a:blip r:embed="rId2"/>
                <a:stretch>
                  <a:fillRect l="-999" t="-1619" r="-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56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A580-2791-4FF6-AE1B-F9E82FAF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142" y="319596"/>
            <a:ext cx="4654858" cy="665825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论文工作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7A49B8-B13C-4B57-BB00-41FBDE71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142" y="1302721"/>
            <a:ext cx="9144000" cy="453878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针对上述问题该文章做了如下五个方面工作：</a:t>
            </a:r>
            <a:endParaRPr lang="en-US" altLang="zh-CN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针对上述问题对</a:t>
            </a:r>
            <a:r>
              <a:rPr lang="en-US" altLang="zh-CN" dirty="0"/>
              <a:t>HDFS</a:t>
            </a:r>
            <a:r>
              <a:rPr lang="zh-CN" altLang="en-US" dirty="0"/>
              <a:t>集群建模为后续研究打下基础。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验证了休眠闲置节点节能方法是否影响数据块的可用性。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针对</a:t>
            </a:r>
            <a:r>
              <a:rPr lang="en-US" altLang="zh-CN" dirty="0"/>
              <a:t>2</a:t>
            </a:r>
            <a:r>
              <a:rPr lang="zh-CN" altLang="en-US" dirty="0"/>
              <a:t>设计了</a:t>
            </a:r>
            <a:r>
              <a:rPr lang="en-US" altLang="zh-CN" dirty="0" err="1"/>
              <a:t>DataNode</a:t>
            </a:r>
            <a:r>
              <a:rPr lang="zh-CN" altLang="en-US" dirty="0"/>
              <a:t>节点可休眠验证算法。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设计了数据块存储结构配置节能算法与</a:t>
            </a:r>
            <a:r>
              <a:rPr lang="en-US" altLang="zh-CN" dirty="0"/>
              <a:t>RACK</a:t>
            </a:r>
            <a:r>
              <a:rPr lang="zh-CN" altLang="en-US" dirty="0"/>
              <a:t>区域划分算法。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设计了对称数据块存储策略，并设计了该策略下的节能算法。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4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F62AA-A6D6-4595-A7BF-905C92B0C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问题建模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2B542-0235-49B8-8476-646918782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78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A76CB-9CC9-49EF-922E-A0389D8AE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095" y="408373"/>
            <a:ext cx="9144000" cy="603681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 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4102170-8DA0-4292-BD6A-01156C727D6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27464" y="1242873"/>
                <a:ext cx="9540536" cy="492710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/>
                  <a:t>设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集群由集合</a:t>
                </a:r>
                <a:r>
                  <a:rPr lang="en-US" altLang="zh-CN" sz="2000" dirty="0"/>
                  <a:t>Cluster={&lt;rack, s1&gt;, &lt;rack, s1&gt;……&lt;rack, </a:t>
                </a:r>
                <a:r>
                  <a:rPr lang="en-US" altLang="zh-CN" sz="2000" dirty="0" err="1"/>
                  <a:t>si</a:t>
                </a:r>
                <a:r>
                  <a:rPr lang="en-US" altLang="zh-CN" sz="2000" dirty="0"/>
                  <a:t>&gt;}</a:t>
                </a:r>
                <a:r>
                  <a:rPr lang="zh-CN" altLang="en-US" sz="2000" dirty="0"/>
                  <a:t>组成，其中元素</a:t>
                </a:r>
                <a:r>
                  <a:rPr lang="en-US" altLang="zh-CN" sz="2000" dirty="0"/>
                  <a:t>&lt;rack, s1&gt;, </a:t>
                </a:r>
                <a:r>
                  <a:rPr lang="zh-CN" altLang="en-US" sz="2000" dirty="0"/>
                  <a:t>表示编号为</a:t>
                </a:r>
                <a:r>
                  <a:rPr lang="en-US" altLang="zh-CN" sz="2000" dirty="0"/>
                  <a:t>rack</a:t>
                </a:r>
                <a:r>
                  <a:rPr lang="en-US" altLang="zh-CN" sz="1200" dirty="0"/>
                  <a:t>1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RACK</a:t>
                </a:r>
                <a:r>
                  <a:rPr lang="zh-CN" altLang="en-US" sz="2000" dirty="0"/>
                  <a:t>机架中有</a:t>
                </a:r>
                <a:r>
                  <a:rPr lang="en-US" altLang="zh-CN" sz="2000" dirty="0"/>
                  <a:t>s1</a:t>
                </a:r>
                <a:r>
                  <a:rPr lang="zh-CN" altLang="en-US" sz="2000" dirty="0"/>
                  <a:t>台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服务器，该集群由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RACK</a:t>
                </a:r>
                <a:r>
                  <a:rPr lang="zh-CN" altLang="en-US" sz="2000" dirty="0"/>
                  <a:t>组成，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Cluster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.</a:t>
                </a:r>
                <a:r>
                  <a:rPr lang="zh-CN" altLang="en-US" sz="2000" dirty="0"/>
                  <a:t>用</a:t>
                </a:r>
                <a:r>
                  <a:rPr lang="en-US" altLang="zh-CN" sz="2000" dirty="0" err="1"/>
                  <a:t>dn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节点服务器。</a:t>
                </a:r>
                <a:endParaRPr lang="en-US" altLang="zh-CN" sz="2000" dirty="0"/>
              </a:p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DataNode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节点矩阵）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矩阵中的列表示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编号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rack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sz="2000" dirty="0"/>
                  <a:t>RACK</a:t>
                </a:r>
                <a:r>
                  <a:rPr lang="zh-CN" altLang="en-US" sz="2000" dirty="0"/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，其中</a:t>
                </a:r>
                <a:r>
                  <a:rPr lang="en-US" altLang="zh-CN" sz="2000" dirty="0" err="1"/>
                  <a:t>sm</a:t>
                </a:r>
                <a:r>
                  <a:rPr lang="zh-CN" altLang="en-US" sz="2000" dirty="0"/>
                  <a:t>表示节点数量集合</a:t>
                </a:r>
                <a:r>
                  <a:rPr lang="en-US" altLang="zh-CN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……,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中的最大值。当机架中节点数量小于</a:t>
                </a:r>
                <a:r>
                  <a:rPr lang="en-US" altLang="zh-CN" sz="2000" dirty="0" err="1"/>
                  <a:t>sm</a:t>
                </a:r>
                <a:r>
                  <a:rPr lang="zh-CN" altLang="en-US" sz="2000" dirty="0"/>
                  <a:t>时，用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填充。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04102170-8DA0-4292-BD6A-01156C727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27464" y="1242873"/>
                <a:ext cx="9540536" cy="4927107"/>
              </a:xfrm>
              <a:blipFill>
                <a:blip r:embed="rId2"/>
                <a:stretch>
                  <a:fillRect l="-703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D2AFD1C-5EBE-45C9-A1E5-6DEC1675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72" y="2670012"/>
            <a:ext cx="4276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4A07E-0557-458F-847D-9EAF13BF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38" y="479394"/>
            <a:ext cx="9144000" cy="518188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A5DF203-2555-47A1-942E-E7771D1664A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51137" y="1379322"/>
                <a:ext cx="9573087" cy="3911770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集群中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节点可能会有多种状态，设状态标识集合</a:t>
                </a:r>
                <a:r>
                  <a:rPr lang="en-US" altLang="zh-CN" sz="2000" dirty="0"/>
                  <a:t>state = {0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3}</a:t>
                </a:r>
                <a:r>
                  <a:rPr lang="zh-CN" altLang="en-US" sz="2000" dirty="0"/>
                  <a:t>，其中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表示没有服务器，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分别表示</a:t>
                </a:r>
                <a:r>
                  <a:rPr lang="en-US" altLang="zh-CN" sz="2000" dirty="0" err="1"/>
                  <a:t>DataNode</a:t>
                </a:r>
                <a:r>
                  <a:rPr lang="zh-CN" altLang="en-US" sz="2000" dirty="0"/>
                  <a:t>处于活动、休眠、宕机状态。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DataNode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节点状态矩阵）：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{0, 1, 2, 3}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𝑠𝑚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0" dirty="0" smtClean="0">
                        <a:latin typeface="Cambria Math" panose="02040503050406030204" pitchFamily="18" charset="0"/>
                      </a:rPr>
                      <m:t>⊆ⅈ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A5DF203-2555-47A1-942E-E7771D166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51137" y="1379322"/>
                <a:ext cx="9573087" cy="3911770"/>
              </a:xfrm>
              <a:blipFill>
                <a:blip r:embed="rId2"/>
                <a:stretch>
                  <a:fillRect l="-637" t="-1558" r="-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EEE8CA-4C67-47F7-9B9E-65E6BE4B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65" y="2420420"/>
            <a:ext cx="4116504" cy="17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42A97-07DE-405D-B187-91DA2B5AB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3" y="687357"/>
            <a:ext cx="3136777" cy="56439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5A90381-0467-4F2A-8CE7-436CA185962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84303" y="1364864"/>
                <a:ext cx="9144000" cy="4503275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000" dirty="0"/>
                  <a:t>设</a:t>
                </a:r>
                <a:r>
                  <a:rPr lang="en-US" altLang="zh-CN" sz="2000" dirty="0"/>
                  <a:t>HDFS</a:t>
                </a:r>
                <a:r>
                  <a:rPr lang="zh-CN" altLang="en-US" sz="2000" dirty="0"/>
                  <a:t>集群中有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k&gt;3</a:t>
                </a:r>
                <a:r>
                  <a:rPr lang="zh-CN" altLang="en-US" sz="2000" dirty="0"/>
                  <a:t>）个</a:t>
                </a:r>
                <a:r>
                  <a:rPr lang="en-US" altLang="zh-CN" sz="2000" dirty="0" err="1"/>
                  <a:t>DataNode</a:t>
                </a:r>
                <a:r>
                  <a:rPr lang="en-US" altLang="zh-CN" sz="2000" dirty="0"/>
                  <a:t>{</a:t>
                </a:r>
                <a:r>
                  <a:rPr lang="en-US" altLang="zh-CN" sz="2000" dirty="0" err="1"/>
                  <a:t>dn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r>
                  <a:rPr lang="zh-CN" altLang="en-US" sz="2000" dirty="0"/>
                  <a:t>，若文件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数据块副本系数为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，数据块大小为</a:t>
                </a:r>
                <a:r>
                  <a:rPr lang="en-US" altLang="zh-CN" sz="2000" dirty="0"/>
                  <a:t>bs</a:t>
                </a:r>
                <a:r>
                  <a:rPr lang="zh-CN" altLang="en-US" sz="2000" dirty="0"/>
                  <a:t>，该文件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大小为</a:t>
                </a:r>
                <a:r>
                  <a:rPr lang="en-US" altLang="zh-CN" sz="2000" dirty="0"/>
                  <a:t>n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</m:t>
                    </m:r>
                  </m:oMath>
                </a14:m>
                <a:r>
                  <a:rPr lang="zh-CN" altLang="en-US" sz="2000" dirty="0"/>
                  <a:t>，则会有</a:t>
                </a:r>
                <a:r>
                  <a:rPr lang="en-US" altLang="zh-CN" sz="2000" dirty="0"/>
                  <a:t>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 m</a:t>
                </a:r>
                <a:r>
                  <a:rPr lang="zh-CN" altLang="en-US" sz="2000" dirty="0"/>
                  <a:t>个数据块随机存储在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节点中。</a:t>
                </a:r>
                <a:endParaRPr lang="en-US" altLang="zh-CN" sz="2000" dirty="0"/>
              </a:p>
              <a:p>
                <a:pPr algn="l"/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（文件分块矩阵）：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endParaRPr lang="en-US" altLang="zh-CN" sz="2000" dirty="0"/>
              </a:p>
              <a:p>
                <a:pPr algn="l"/>
                <a:r>
                  <a:rPr lang="zh-CN" altLang="en-US" sz="2000" dirty="0"/>
                  <a:t>矩阵中每一个元素表示一个数据块，列表示一个文件包含有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个数据块，第一列为原文件的数据块，其余列为副本数据块。行表示文件一个数据块备份了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份。</a:t>
                </a: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5A90381-0467-4F2A-8CE7-436CA1859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84303" y="1364864"/>
                <a:ext cx="9144000" cy="4503275"/>
              </a:xfrm>
              <a:blipFill>
                <a:blip r:embed="rId2"/>
                <a:stretch>
                  <a:fillRect l="-733"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01FA546-6CD0-4259-8389-F43AADF5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91" y="3088043"/>
            <a:ext cx="5689170" cy="16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E49C8-4201-4E95-86B7-22C85A9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08" y="435006"/>
            <a:ext cx="6670089" cy="61256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32C2D0B-0206-4FAA-98D6-0AD4D240CF9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09094" y="1160679"/>
                <a:ext cx="10762695" cy="5541962"/>
              </a:xfrm>
            </p:spPr>
            <p:txBody>
              <a:bodyPr/>
              <a:lstStyle/>
              <a:p>
                <a:pPr algn="l"/>
                <a:r>
                  <a:rPr lang="zh-CN" altLang="en-US" dirty="0"/>
                  <a:t>文件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根据文件分块矩阵进行分块并存储在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上，即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/>
                  <a:t>n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zh-CN" altLang="en-US" dirty="0"/>
                  <a:t>个数据块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存储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于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en-US" altLang="zh-CN" dirty="0" err="1"/>
                  <a:t>dn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中，并且一个数据块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不</m:t>
                    </m:r>
                  </m:oMath>
                </a14:m>
                <a:r>
                  <a:rPr lang="zh-CN" altLang="en-US" dirty="0"/>
                  <a:t>能存储在同一个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则数据块与存储该数据块的</a:t>
                </a:r>
                <a:r>
                  <a:rPr lang="en-US" altLang="zh-CN" dirty="0"/>
                  <a:t>DN</a:t>
                </a:r>
                <a:r>
                  <a:rPr lang="zh-CN" altLang="en-US" dirty="0"/>
                  <a:t>节点之间的对应关系转化为数据块存储矩阵。</a:t>
                </a:r>
                <a:endParaRPr lang="en-US" altLang="zh-CN" dirty="0"/>
              </a:p>
              <a:p>
                <a:pPr algn="l"/>
                <a:r>
                  <a:rPr lang="zh-CN" altLang="en-US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（数据块存储矩阵）：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1≤ⅈ≤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任意一行不能存储相同的元素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432C2D0B-0206-4FAA-98D6-0AD4D240C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09094" y="1160679"/>
                <a:ext cx="10762695" cy="5541962"/>
              </a:xfrm>
              <a:blipFill>
                <a:blip r:embed="rId2"/>
                <a:stretch>
                  <a:fillRect l="-907" t="-1209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B9C654-EFF0-4239-865E-F5F0105E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64" y="2937029"/>
            <a:ext cx="352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3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A6282-E0AE-4D39-B438-DE2164D6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78693" cy="68244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问题建模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A32D85-6AD4-4FA0-A0CD-3161687C2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7565"/>
                <a:ext cx="10515600" cy="4962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存储于不同状态的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节点中的数据块可用性不同，将节点状态矩阵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000" dirty="0"/>
                  <a:t>文件数据块存储矩阵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节点关联可得到文件数据块状态矩阵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5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（数据块状态矩阵）：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{1, 2, 3} 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1≤ⅈ≤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，状态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表示数据块存储在活动的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表示数据块存储在休眠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表示数据块存储在宕机</a:t>
                </a:r>
                <a:r>
                  <a:rPr lang="en-US" altLang="zh-CN" sz="2000" dirty="0"/>
                  <a:t>DN</a:t>
                </a:r>
                <a:r>
                  <a:rPr lang="zh-CN" altLang="en-US" sz="2000" dirty="0"/>
                  <a:t>中，状态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都表示数据块处于不可用状态。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A32D85-6AD4-4FA0-A0CD-3161687C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7565"/>
                <a:ext cx="10515600" cy="4962617"/>
              </a:xfrm>
              <a:blipFill>
                <a:blip r:embed="rId2"/>
                <a:stretch>
                  <a:fillRect l="-638" t="-135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A49132B-32D1-49D4-A221-9E0C1488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30" y="2264915"/>
            <a:ext cx="3657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9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1937</Words>
  <Application>Microsoft Office PowerPoint</Application>
  <PresentationFormat>宽屏</PresentationFormat>
  <Paragraphs>126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HDFS节能问题</vt:lpstr>
      <vt:lpstr>问题描述</vt:lpstr>
      <vt:lpstr>论文工作</vt:lpstr>
      <vt:lpstr>问题建模</vt:lpstr>
      <vt:lpstr> 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问题建模</vt:lpstr>
      <vt:lpstr>DataNode节点休眠验证算法：</vt:lpstr>
      <vt:lpstr>数据块存储结构配置节能算法：</vt:lpstr>
      <vt:lpstr>RACK区域划分算法：</vt:lpstr>
      <vt:lpstr>对称数据块存储策略下的节能算法：</vt:lpstr>
      <vt:lpstr> 对称数据块存储策略下的节能算法：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问题建模</dc:title>
  <dc:creator>qjx</dc:creator>
  <cp:lastModifiedBy>家兴 齐</cp:lastModifiedBy>
  <cp:revision>169</cp:revision>
  <dcterms:created xsi:type="dcterms:W3CDTF">2018-07-19T01:51:31Z</dcterms:created>
  <dcterms:modified xsi:type="dcterms:W3CDTF">2018-07-20T08:12:45Z</dcterms:modified>
</cp:coreProperties>
</file>