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7F8ED-BDCE-466B-BC69-E5832AFAC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EA2651-7C1E-4C6D-84ED-5FB68A3816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3DB4E0-A406-474D-86AA-00C57D00E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2E33-EB21-4124-9E9A-3224F9223952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048C39-6F30-47AE-A841-EF3CEA8A0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63B905-E4ED-4464-AA7F-246929BF4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106B-2E27-4DEF-ADC6-ECDB3321B5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91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E1C66-C91F-4C05-804C-FD1A08D2A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4CC190-C29C-4849-AC72-14892B0F0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BD3D32-2DD7-4B07-9D1E-05EDADF7F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2E33-EB21-4124-9E9A-3224F9223952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5E7CF5-A59D-412A-B1A4-8136A3B5F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FCB65C-DB6A-4DFC-887F-3B6AEB1A2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106B-2E27-4DEF-ADC6-ECDB3321B5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18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E0BFA63-F99F-4CFD-A44B-D7D01AC6C8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3E232E-1A06-4128-88D1-B99ED541A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6CCD44-34C1-4FA7-9858-53D056D37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2E33-EB21-4124-9E9A-3224F9223952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9B6A70-000B-45D6-9724-1B43277E2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397B3-93B6-4DA8-A8B5-D60F98EF0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106B-2E27-4DEF-ADC6-ECDB3321B5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975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5E0F32-45EB-4CEF-B745-0808F1B57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851B1-942A-45AB-8FC5-C2A3C6CE3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B6E437-9C91-472C-AC22-1467FDF04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2E33-EB21-4124-9E9A-3224F9223952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6F71C4-2BE8-4093-A438-FCFCD723A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F379E0-9EE7-4E86-BF22-8E6A85BA8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106B-2E27-4DEF-ADC6-ECDB3321B5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665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041FD-1E5F-43A5-B6E8-A24122EE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B58A50-2B47-4864-8B77-171D6FA45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B9818-C6B6-4EB4-8E83-01DC5EA1B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2E33-EB21-4124-9E9A-3224F9223952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CA3AA3-72D2-4B15-9677-92B22F0F9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ECB901-313C-45FC-B659-B725A12C8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106B-2E27-4DEF-ADC6-ECDB3321B5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296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118056-8D57-4312-A65D-A22C4386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F10CFC-8E5C-4CF6-9853-FC0F2B5D90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60D95E-0048-4661-997A-7039AD9E4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4CA548-8CD4-4978-9575-F73B8D7BD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2E33-EB21-4124-9E9A-3224F9223952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566D87-C6F7-42AB-A4AF-71546FA43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337AB9-A298-48F8-87F4-B41991166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106B-2E27-4DEF-ADC6-ECDB3321B5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925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A405AA-0D13-4A83-9BDB-E3218739C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198C08-BB23-4059-B25C-457867807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E3EF5C-E75F-4820-9702-5F1884927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C9CF4D-358A-4169-A47C-E375A15E57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23C96F4-E25C-4851-8BA3-195AB6DB2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21F1F5C-A606-45D6-87B8-2C0A66DA8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2E33-EB21-4124-9E9A-3224F9223952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621F815-D43D-4C07-ACE1-60BDE9C6B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A3D259-DED8-4BE7-96A1-CC7F48E0F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106B-2E27-4DEF-ADC6-ECDB3321B5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41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7C7B3B-B581-44E8-928E-A04736C2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B95BF1-FECC-4B5D-A696-B12AA9BA1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2E33-EB21-4124-9E9A-3224F9223952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084BFB-C077-4C69-8B4A-73EE84308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EFA3BB-B1C1-43BF-B356-5F5C6AE17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106B-2E27-4DEF-ADC6-ECDB3321B5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405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FEE329-906F-4023-B20B-D1D4AA7DD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2E33-EB21-4124-9E9A-3224F9223952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81D968-524F-4918-A85E-D712BCC9C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79331C-FEDE-47D5-85A2-BE45DEAE4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106B-2E27-4DEF-ADC6-ECDB3321B5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810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75A4B-89A5-4898-80BE-824FDC5E5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1D286D-634F-4FD1-ACB2-E9E0EA992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8B5843-13F3-404D-B1CD-0B2C9D87F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3D9393-73BC-45ED-9E63-B1A4D391B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2E33-EB21-4124-9E9A-3224F9223952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694BFE-55A6-4FA3-AA59-DBBE82481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61A324-C3BA-44DF-9874-272ED18D8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106B-2E27-4DEF-ADC6-ECDB3321B5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467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4EF9C-B6CE-4564-8EDF-4900F6002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49BE090-6067-4110-967E-5D19FC2B08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10E573-AB26-47BD-82E7-18F200465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43EF22-6098-4ED6-B202-871174431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2E33-EB21-4124-9E9A-3224F9223952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74E831-F4B7-4C6F-95F8-B6CE2B914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7A3D2B-F956-463E-8BC4-D6BEE67E4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106B-2E27-4DEF-ADC6-ECDB3321B5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849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44C80A-2A82-440B-835F-BBDB52F0D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5DC33E-2FDF-4F4D-9C96-59EA44D3C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18D792-DFFC-45EE-A220-54C79E6FBA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D2E33-EB21-4124-9E9A-3224F9223952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7FE059-39DD-45B1-A720-625B089884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C98EAF-4322-42F8-AB31-4D7AA034EE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8106B-2E27-4DEF-ADC6-ECDB3321B5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980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AE04B4-DB4D-4603-8AD4-D5FCE2C508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卷积网络反向传播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B6A792-64A6-4A43-B5E3-7D431274C9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3057" y="4079875"/>
            <a:ext cx="9144000" cy="1655762"/>
          </a:xfrm>
        </p:spPr>
        <p:txBody>
          <a:bodyPr/>
          <a:lstStyle/>
          <a:p>
            <a:r>
              <a:rPr lang="zh-CN" altLang="en-US" dirty="0"/>
              <a:t>参考</a:t>
            </a:r>
            <a:r>
              <a:rPr lang="en-US" altLang="zh-CN" dirty="0"/>
              <a:t>Ng </a:t>
            </a:r>
            <a:r>
              <a:rPr lang="en-US" altLang="zh-CN" dirty="0" err="1"/>
              <a:t>DeepLearning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7756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CCD1E8-337C-4052-82CA-4FF449FBF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池化层反向传播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344B7C-4D81-436B-A06B-F92FE495F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池化层：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、平均池化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、最大池化</a:t>
            </a:r>
          </a:p>
        </p:txBody>
      </p:sp>
    </p:spTree>
    <p:extLst>
      <p:ext uri="{BB962C8B-B14F-4D97-AF65-F5344CB8AC3E}">
        <p14:creationId xmlns:p14="http://schemas.microsoft.com/office/powerpoint/2010/main" val="1317473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4FD9ED4-E8A7-4C01-A244-90DA76D8E1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181" y="365124"/>
            <a:ext cx="9997003" cy="616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91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A68420-6833-4D5B-AA29-FC8C6C693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01" y="1342239"/>
            <a:ext cx="10515600" cy="5656846"/>
          </a:xfrm>
        </p:spPr>
        <p:txBody>
          <a:bodyPr/>
          <a:lstStyle/>
          <a:p>
            <a:r>
              <a:rPr lang="zh-CN" altLang="en-US" dirty="0"/>
              <a:t>卷积网络前向传播的两种情况：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……==&gt; </a:t>
            </a:r>
            <a:r>
              <a:rPr lang="zh-CN" altLang="en-US" dirty="0"/>
              <a:t>卷积层 </a:t>
            </a:r>
            <a:r>
              <a:rPr lang="en-US" altLang="zh-CN" dirty="0"/>
              <a:t>==&gt; ……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……==&gt; </a:t>
            </a:r>
            <a:r>
              <a:rPr lang="zh-CN" altLang="en-US" dirty="0"/>
              <a:t>池化层 </a:t>
            </a:r>
            <a:r>
              <a:rPr lang="en-US" altLang="zh-CN" dirty="0"/>
              <a:t>==&gt; ……</a:t>
            </a:r>
          </a:p>
          <a:p>
            <a:endParaRPr lang="en-US" altLang="zh-CN" dirty="0"/>
          </a:p>
          <a:p>
            <a:r>
              <a:rPr lang="zh-CN" altLang="en-US" dirty="0"/>
              <a:t>激活层全连接层反向传播相对来说比较简单。</a:t>
            </a:r>
            <a:endParaRPr lang="en-US" altLang="zh-CN" dirty="0"/>
          </a:p>
          <a:p>
            <a:r>
              <a:rPr lang="zh-CN" altLang="en-US" dirty="0"/>
              <a:t>卷积层和池化层的反向传播比较难理解。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02262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48AD46F-C299-436D-B1E5-69006AD8EC4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650" y="1283005"/>
            <a:ext cx="5268256" cy="465640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8E34573-A1AF-4811-8013-8DCF67B40942}"/>
              </a:ext>
            </a:extLst>
          </p:cNvPr>
          <p:cNvSpPr txBox="1"/>
          <p:nvPr/>
        </p:nvSpPr>
        <p:spPr>
          <a:xfrm>
            <a:off x="545284" y="411061"/>
            <a:ext cx="4907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卷积层的正向传播</a:t>
            </a:r>
            <a:r>
              <a:rPr lang="zh-CN" altLang="en-US" b="1" dirty="0"/>
              <a:t>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B62E862-5073-4215-8AAE-4174F5BAA3C3}"/>
              </a:ext>
            </a:extLst>
          </p:cNvPr>
          <p:cNvSpPr txBox="1"/>
          <p:nvPr/>
        </p:nvSpPr>
        <p:spPr>
          <a:xfrm>
            <a:off x="5571674" y="411061"/>
            <a:ext cx="6451134" cy="2252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/>
              <a:t>A_prev</a:t>
            </a:r>
            <a:r>
              <a:rPr lang="en-US" altLang="zh-CN" sz="2400" dirty="0"/>
              <a:t> : (m</a:t>
            </a:r>
            <a:r>
              <a:rPr lang="zh-CN" altLang="zh-CN" sz="2400" dirty="0"/>
              <a:t>，</a:t>
            </a:r>
            <a:r>
              <a:rPr lang="en-US" altLang="zh-CN" sz="2400" dirty="0"/>
              <a:t> </a:t>
            </a:r>
            <a:r>
              <a:rPr lang="en-US" altLang="zh-CN" sz="2400" dirty="0" err="1"/>
              <a:t>n_H_prev</a:t>
            </a:r>
            <a:r>
              <a:rPr lang="zh-CN" altLang="zh-CN" sz="2400" dirty="0"/>
              <a:t>，</a:t>
            </a:r>
            <a:r>
              <a:rPr lang="en-US" altLang="zh-CN" sz="2400" dirty="0" err="1"/>
              <a:t>n_W_prev</a:t>
            </a:r>
            <a:r>
              <a:rPr lang="zh-CN" altLang="zh-CN" sz="2400" dirty="0"/>
              <a:t>，</a:t>
            </a:r>
            <a:r>
              <a:rPr lang="en-US" altLang="zh-CN" sz="2400" dirty="0" err="1"/>
              <a:t>n_C_prev</a:t>
            </a:r>
            <a:r>
              <a:rPr lang="en-US" altLang="zh-CN" sz="2400" dirty="0"/>
              <a:t>)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Z</a:t>
            </a:r>
            <a:r>
              <a:rPr lang="en-US" altLang="zh-CN" sz="2400" dirty="0"/>
              <a:t>: (m</a:t>
            </a:r>
            <a:r>
              <a:rPr lang="zh-CN" altLang="zh-CN" sz="2400" dirty="0"/>
              <a:t>，</a:t>
            </a:r>
            <a:r>
              <a:rPr lang="en-US" altLang="zh-CN" sz="2400" dirty="0" err="1"/>
              <a:t>n_H</a:t>
            </a:r>
            <a:r>
              <a:rPr lang="zh-CN" altLang="zh-CN" sz="2400" dirty="0"/>
              <a:t>，</a:t>
            </a:r>
            <a:r>
              <a:rPr lang="en-US" altLang="zh-CN" sz="2400" dirty="0" err="1"/>
              <a:t>n_W</a:t>
            </a:r>
            <a:r>
              <a:rPr lang="zh-CN" altLang="zh-CN" sz="2400" dirty="0"/>
              <a:t>，</a:t>
            </a:r>
            <a:r>
              <a:rPr lang="en-US" altLang="zh-CN" sz="2400" dirty="0" err="1"/>
              <a:t>n_C</a:t>
            </a:r>
            <a:r>
              <a:rPr lang="en-US" altLang="zh-CN" sz="2400" dirty="0"/>
              <a:t>)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W</a:t>
            </a:r>
            <a:r>
              <a:rPr lang="en-US" altLang="zh-CN" sz="2400" dirty="0"/>
              <a:t>: (f</a:t>
            </a:r>
            <a:r>
              <a:rPr lang="zh-CN" altLang="zh-CN" sz="2400" dirty="0"/>
              <a:t>，</a:t>
            </a:r>
            <a:r>
              <a:rPr lang="en-US" altLang="zh-CN" sz="2400" dirty="0"/>
              <a:t>f</a:t>
            </a:r>
            <a:r>
              <a:rPr lang="zh-CN" altLang="zh-CN" sz="2400" dirty="0"/>
              <a:t>，</a:t>
            </a:r>
            <a:r>
              <a:rPr lang="en-US" altLang="zh-CN" sz="2400" dirty="0" err="1"/>
              <a:t>n_C_prev</a:t>
            </a:r>
            <a:r>
              <a:rPr lang="zh-CN" altLang="zh-CN" sz="2400" dirty="0"/>
              <a:t>，</a:t>
            </a:r>
            <a:r>
              <a:rPr lang="en-US" altLang="zh-CN" sz="2400" dirty="0" err="1"/>
              <a:t>n_C</a:t>
            </a:r>
            <a:r>
              <a:rPr lang="en-US" altLang="zh-CN" sz="2400" dirty="0"/>
              <a:t>)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b</a:t>
            </a:r>
            <a:r>
              <a:rPr lang="zh-CN" altLang="zh-CN" sz="2400" dirty="0"/>
              <a:t>：（</a:t>
            </a:r>
            <a:r>
              <a:rPr lang="en-US" altLang="zh-CN" sz="2400" dirty="0"/>
              <a:t>1</a:t>
            </a:r>
            <a:r>
              <a:rPr lang="zh-CN" altLang="zh-CN" sz="2400" dirty="0"/>
              <a:t>，</a:t>
            </a:r>
            <a:r>
              <a:rPr lang="en-US" altLang="zh-CN" sz="2400" dirty="0"/>
              <a:t>1</a:t>
            </a:r>
            <a:r>
              <a:rPr lang="zh-CN" altLang="zh-CN" sz="2400" dirty="0"/>
              <a:t>，</a:t>
            </a:r>
            <a:r>
              <a:rPr lang="en-US" altLang="zh-CN" sz="2400" dirty="0"/>
              <a:t>1</a:t>
            </a:r>
            <a:r>
              <a:rPr lang="zh-CN" altLang="zh-CN" sz="2400" dirty="0"/>
              <a:t>，</a:t>
            </a:r>
            <a:r>
              <a:rPr lang="en-US" altLang="zh-CN" sz="2400" dirty="0"/>
              <a:t> </a:t>
            </a:r>
            <a:r>
              <a:rPr lang="en-US" altLang="zh-CN" sz="2400" dirty="0" err="1"/>
              <a:t>n_C</a:t>
            </a:r>
            <a:r>
              <a:rPr lang="zh-CN" altLang="zh-CN" sz="2400" dirty="0"/>
              <a:t>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7EFCE8B-481F-4199-A19E-2AFFC188DF61}"/>
              </a:ext>
            </a:extLst>
          </p:cNvPr>
          <p:cNvSpPr txBox="1"/>
          <p:nvPr/>
        </p:nvSpPr>
        <p:spPr>
          <a:xfrm>
            <a:off x="5830350" y="3030619"/>
            <a:ext cx="57492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A_prev</a:t>
            </a:r>
            <a:r>
              <a:rPr lang="en-US" altLang="zh-CN" dirty="0"/>
              <a:t>: </a:t>
            </a:r>
            <a:r>
              <a:rPr lang="zh-CN" altLang="zh-CN" dirty="0"/>
              <a:t>卷积层输入， 即上一层计算得到的激活后的特征图。</a:t>
            </a:r>
          </a:p>
          <a:p>
            <a:r>
              <a:rPr lang="en-US" altLang="zh-CN" b="1" dirty="0"/>
              <a:t>Z</a:t>
            </a:r>
            <a:r>
              <a:rPr lang="en-US" altLang="zh-CN" dirty="0"/>
              <a:t>: </a:t>
            </a:r>
            <a:r>
              <a:rPr lang="zh-CN" altLang="zh-CN" dirty="0"/>
              <a:t>卷积层输出，即在</a:t>
            </a:r>
            <a:r>
              <a:rPr lang="en-US" altLang="zh-CN" dirty="0" err="1"/>
              <a:t>A_prev</a:t>
            </a:r>
            <a:r>
              <a:rPr lang="zh-CN" altLang="zh-CN" dirty="0"/>
              <a:t>经过卷积计算后激活前的结果。</a:t>
            </a:r>
          </a:p>
          <a:p>
            <a:r>
              <a:rPr lang="en-US" altLang="zh-CN" b="1" dirty="0"/>
              <a:t>W</a:t>
            </a:r>
            <a:r>
              <a:rPr lang="en-US" altLang="zh-CN" dirty="0"/>
              <a:t>: </a:t>
            </a:r>
            <a:r>
              <a:rPr lang="zh-CN" altLang="zh-CN" dirty="0"/>
              <a:t>卷积核。</a:t>
            </a:r>
          </a:p>
          <a:p>
            <a:r>
              <a:rPr lang="en-US" altLang="zh-CN" dirty="0"/>
              <a:t>b: </a:t>
            </a:r>
            <a:r>
              <a:rPr lang="zh-CN" altLang="zh-CN" dirty="0"/>
              <a:t>卷积核的偏置。</a:t>
            </a:r>
          </a:p>
          <a:p>
            <a:r>
              <a:rPr lang="en-US" altLang="zh-CN" dirty="0"/>
              <a:t>m: </a:t>
            </a:r>
            <a:r>
              <a:rPr lang="zh-CN" altLang="zh-CN" dirty="0"/>
              <a:t>训练数据数量。</a:t>
            </a:r>
          </a:p>
          <a:p>
            <a:r>
              <a:rPr lang="en-US" altLang="zh-CN" dirty="0" err="1"/>
              <a:t>n_H</a:t>
            </a:r>
            <a:r>
              <a:rPr lang="en-US" altLang="zh-CN" dirty="0"/>
              <a:t>: </a:t>
            </a:r>
            <a:r>
              <a:rPr lang="zh-CN" altLang="zh-CN" dirty="0"/>
              <a:t>特征图宽度。</a:t>
            </a:r>
          </a:p>
          <a:p>
            <a:r>
              <a:rPr lang="en-US" altLang="zh-CN" dirty="0" err="1"/>
              <a:t>n_W</a:t>
            </a:r>
            <a:r>
              <a:rPr lang="en-US" altLang="zh-CN" dirty="0"/>
              <a:t>: </a:t>
            </a:r>
            <a:r>
              <a:rPr lang="zh-CN" altLang="zh-CN" dirty="0"/>
              <a:t>特征图高度。</a:t>
            </a:r>
          </a:p>
          <a:p>
            <a:r>
              <a:rPr lang="en-US" altLang="zh-CN" dirty="0" err="1"/>
              <a:t>n_C</a:t>
            </a:r>
            <a:r>
              <a:rPr lang="en-US" altLang="zh-CN" dirty="0"/>
              <a:t>: </a:t>
            </a:r>
            <a:r>
              <a:rPr lang="zh-CN" altLang="zh-CN" dirty="0"/>
              <a:t>输出特征图数量（卷积核的数量）。</a:t>
            </a:r>
          </a:p>
          <a:p>
            <a:r>
              <a:rPr lang="en-US" altLang="zh-CN" dirty="0"/>
              <a:t>f: </a:t>
            </a:r>
            <a:r>
              <a:rPr lang="zh-CN" altLang="zh-CN" dirty="0"/>
              <a:t>卷积核大小。</a:t>
            </a:r>
          </a:p>
          <a:p>
            <a:r>
              <a:rPr lang="en-US" altLang="zh-CN" dirty="0"/>
              <a:t>*: </a:t>
            </a:r>
            <a:r>
              <a:rPr lang="zh-CN" altLang="zh-CN" dirty="0"/>
              <a:t>表示卷积运算</a:t>
            </a:r>
          </a:p>
        </p:txBody>
      </p:sp>
    </p:spTree>
    <p:extLst>
      <p:ext uri="{BB962C8B-B14F-4D97-AF65-F5344CB8AC3E}">
        <p14:creationId xmlns:p14="http://schemas.microsoft.com/office/powerpoint/2010/main" val="3417079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D4649D-5AF3-45FF-929E-BA35BECB7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586" y="1422239"/>
            <a:ext cx="10738607" cy="5565789"/>
          </a:xfrm>
        </p:spPr>
        <p:txBody>
          <a:bodyPr/>
          <a:lstStyle/>
          <a:p>
            <a:r>
              <a:rPr lang="zh-CN" altLang="zh-CN" dirty="0"/>
              <a:t>现在假设目标函数关于上述卷积层输出的梯度已知，记为</a:t>
            </a:r>
            <a:r>
              <a:rPr lang="en-US" altLang="zh-CN" b="1" dirty="0" err="1"/>
              <a:t>dZ</a:t>
            </a:r>
            <a:r>
              <a:rPr lang="zh-CN" altLang="zh-CN" dirty="0"/>
              <a:t>，</a:t>
            </a:r>
            <a:r>
              <a:rPr lang="en-US" altLang="zh-CN" b="1" dirty="0" err="1"/>
              <a:t>dZ</a:t>
            </a:r>
            <a:r>
              <a:rPr lang="zh-CN" altLang="zh-CN" dirty="0"/>
              <a:t>的维度和</a:t>
            </a:r>
            <a:r>
              <a:rPr lang="en-US" altLang="zh-CN" b="1" dirty="0"/>
              <a:t>Z</a:t>
            </a:r>
            <a:r>
              <a:rPr lang="zh-CN" altLang="zh-CN" dirty="0"/>
              <a:t>的维度一致。</a:t>
            </a:r>
          </a:p>
          <a:p>
            <a:endParaRPr lang="en-US" altLang="zh-CN" dirty="0"/>
          </a:p>
          <a:p>
            <a:r>
              <a:rPr lang="zh-CN" altLang="zh-CN" dirty="0"/>
              <a:t>接下来需要求解问题的如下：</a:t>
            </a:r>
          </a:p>
          <a:p>
            <a:pPr lvl="0"/>
            <a:r>
              <a:rPr lang="en-US" altLang="zh-CN" dirty="0"/>
              <a:t>1. </a:t>
            </a:r>
            <a:r>
              <a:rPr lang="zh-CN" altLang="zh-CN" dirty="0"/>
              <a:t>求</a:t>
            </a:r>
            <a:r>
              <a:rPr lang="en-US" altLang="zh-CN" b="1" dirty="0"/>
              <a:t>Z</a:t>
            </a:r>
            <a:r>
              <a:rPr lang="zh-CN" altLang="zh-CN" dirty="0"/>
              <a:t>关于卷积核</a:t>
            </a:r>
            <a:r>
              <a:rPr lang="en-US" altLang="zh-CN" b="1" dirty="0"/>
              <a:t>W</a:t>
            </a:r>
            <a:r>
              <a:rPr lang="zh-CN" altLang="zh-CN" dirty="0"/>
              <a:t>的梯度，用来更新卷积核中的参数。</a:t>
            </a:r>
          </a:p>
          <a:p>
            <a:pPr lvl="0"/>
            <a:r>
              <a:rPr lang="en-US" altLang="zh-CN" dirty="0"/>
              <a:t>2. </a:t>
            </a:r>
            <a:r>
              <a:rPr lang="zh-CN" altLang="zh-CN" dirty="0"/>
              <a:t>求</a:t>
            </a:r>
            <a:r>
              <a:rPr lang="en-US" altLang="zh-CN" b="1" dirty="0"/>
              <a:t>Z</a:t>
            </a:r>
            <a:r>
              <a:rPr lang="zh-CN" altLang="zh-CN" dirty="0"/>
              <a:t>关于卷积层输入</a:t>
            </a:r>
            <a:r>
              <a:rPr lang="en-US" altLang="zh-CN" b="1" dirty="0" err="1"/>
              <a:t>A_prev</a:t>
            </a:r>
            <a:r>
              <a:rPr lang="zh-CN" altLang="zh-CN" dirty="0"/>
              <a:t>的梯度，用来将梯度</a:t>
            </a:r>
            <a:r>
              <a:rPr lang="zh-CN" altLang="en-US" dirty="0"/>
              <a:t>信息</a:t>
            </a:r>
            <a:r>
              <a:rPr lang="zh-CN" altLang="zh-CN" dirty="0"/>
              <a:t>传给上一层。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5C319AD-9188-47FB-8CA2-8974DC970AE2}"/>
              </a:ext>
            </a:extLst>
          </p:cNvPr>
          <p:cNvSpPr txBox="1"/>
          <p:nvPr/>
        </p:nvSpPr>
        <p:spPr>
          <a:xfrm>
            <a:off x="810586" y="193055"/>
            <a:ext cx="7692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卷积层反向传播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69205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051F8-63A1-4436-B4F2-DFAC3BA7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707"/>
            <a:ext cx="10515600" cy="633165"/>
          </a:xfrm>
        </p:spPr>
        <p:txBody>
          <a:bodyPr>
            <a:normAutofit fontScale="90000"/>
          </a:bodyPr>
          <a:lstStyle/>
          <a:p>
            <a:r>
              <a:rPr lang="zh-CN" altLang="en-US" sz="4000" b="1" dirty="0"/>
              <a:t>卷积层反向传播</a:t>
            </a:r>
            <a:r>
              <a:rPr lang="zh-CN" altLang="en-US" dirty="0"/>
              <a:t>：</a:t>
            </a:r>
            <a:br>
              <a:rPr lang="zh-CN" altLang="en-US" dirty="0"/>
            </a:b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84A7279-86D7-4AD7-A494-0C2AF4ECD0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01" y="1837189"/>
                <a:ext cx="10515600" cy="5150840"/>
              </a:xfrm>
            </p:spPr>
            <p:txBody>
              <a:bodyPr/>
              <a:lstStyle/>
              <a:p>
                <a:r>
                  <a:rPr lang="zh-CN" altLang="zh-CN" dirty="0"/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</m:oMath>
                </a14:m>
                <a:r>
                  <a:rPr lang="en-US" altLang="zh-CN" dirty="0"/>
                  <a:t> = </a:t>
                </a:r>
                <a:r>
                  <a:rPr lang="en-US" altLang="zh-CN" b="1" dirty="0"/>
                  <a:t>W</a:t>
                </a:r>
                <a:r>
                  <a:rPr lang="en-US" altLang="zh-CN" dirty="0"/>
                  <a:t>[:, :, :, c]</a:t>
                </a:r>
                <a:r>
                  <a:rPr lang="zh-CN" altLang="zh-CN" dirty="0"/>
                  <a:t>，表示该层的第</a:t>
                </a:r>
                <a:r>
                  <a:rPr lang="en-US" altLang="zh-CN" dirty="0"/>
                  <a:t>c</a:t>
                </a:r>
                <a:r>
                  <a:rPr lang="zh-CN" altLang="zh-CN" dirty="0"/>
                  <a:t>个卷积核。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zh-CN" altLang="zh-CN" dirty="0"/>
              </a:p>
              <a:p>
                <a:r>
                  <a:rPr lang="zh-CN" altLang="zh-CN" dirty="0"/>
                  <a:t>则</a:t>
                </a:r>
                <a:r>
                  <a:rPr lang="zh-CN" altLang="en-US" dirty="0"/>
                  <a:t>该层的第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个卷积核输出</a:t>
                </a:r>
                <a:r>
                  <a:rPr lang="zh-CN" altLang="zh-CN" dirty="0"/>
                  <a:t>可表示为：</a:t>
                </a:r>
              </a:p>
              <a:p>
                <a:pPr marL="0" indent="0" algn="ctr">
                  <a:buNone/>
                </a:pPr>
                <a:r>
                  <a:rPr lang="en-US" altLang="zh-CN" b="1" dirty="0"/>
                  <a:t>Z</a:t>
                </a:r>
                <a:r>
                  <a:rPr lang="en-US" altLang="zh-CN" dirty="0"/>
                  <a:t>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, :, :, c] = </a:t>
                </a:r>
                <a:r>
                  <a:rPr lang="en-US" altLang="zh-CN" b="1" dirty="0" err="1"/>
                  <a:t>A_prev</a:t>
                </a:r>
                <a:r>
                  <a:rPr lang="en-US" altLang="zh-CN" dirty="0"/>
                  <a:t>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 algn="ctr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84A7279-86D7-4AD7-A494-0C2AF4ECD0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01" y="1837189"/>
                <a:ext cx="10515600" cy="5150840"/>
              </a:xfrm>
              <a:blipFill>
                <a:blip r:embed="rId2"/>
                <a:stretch>
                  <a:fillRect l="-1043" t="-20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9228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3B26C5-EB70-46AE-8ABE-635B88F0A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2121"/>
            <a:ext cx="10515600" cy="5354842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/>
              <a:t>为了便于理解，令</a:t>
            </a:r>
            <a:r>
              <a:rPr lang="en-US" altLang="zh-CN" dirty="0" err="1"/>
              <a:t>n_C_prev</a:t>
            </a:r>
            <a:r>
              <a:rPr lang="en-US" altLang="zh-CN" dirty="0"/>
              <a:t> = 1, </a:t>
            </a:r>
            <a:r>
              <a:rPr lang="zh-CN" altLang="zh-CN" dirty="0"/>
              <a:t>则输入特征图可以表示为一个二维矩阵，</a:t>
            </a:r>
            <a:r>
              <a:rPr lang="zh-CN" altLang="en-US" dirty="0"/>
              <a:t>第</a:t>
            </a:r>
            <a:r>
              <a:rPr lang="en-US" altLang="zh-CN" dirty="0"/>
              <a:t>C</a:t>
            </a:r>
            <a:r>
              <a:rPr lang="zh-CN" altLang="en-US" dirty="0"/>
              <a:t>个</a:t>
            </a:r>
            <a:r>
              <a:rPr lang="zh-CN" altLang="zh-CN" dirty="0"/>
              <a:t>卷积核也可表示为一个二维矩阵。例如：</a:t>
            </a:r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r>
              <a:rPr lang="zh-CN" altLang="en-US" dirty="0"/>
              <a:t>                      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0D9CC69C-A885-4006-8F87-281FB28078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480142"/>
                  </p:ext>
                </p:extLst>
              </p:nvPr>
            </p:nvGraphicFramePr>
            <p:xfrm>
              <a:off x="1322361" y="2036502"/>
              <a:ext cx="1711960" cy="1463040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427990">
                      <a:extLst>
                        <a:ext uri="{9D8B030D-6E8A-4147-A177-3AD203B41FA5}">
                          <a16:colId xmlns:a16="http://schemas.microsoft.com/office/drawing/2014/main" val="3820172883"/>
                        </a:ext>
                      </a:extLst>
                    </a:gridCol>
                    <a:gridCol w="427990">
                      <a:extLst>
                        <a:ext uri="{9D8B030D-6E8A-4147-A177-3AD203B41FA5}">
                          <a16:colId xmlns:a16="http://schemas.microsoft.com/office/drawing/2014/main" val="3525981223"/>
                        </a:ext>
                      </a:extLst>
                    </a:gridCol>
                    <a:gridCol w="427990">
                      <a:extLst>
                        <a:ext uri="{9D8B030D-6E8A-4147-A177-3AD203B41FA5}">
                          <a16:colId xmlns:a16="http://schemas.microsoft.com/office/drawing/2014/main" val="3541710839"/>
                        </a:ext>
                      </a:extLst>
                    </a:gridCol>
                    <a:gridCol w="427990">
                      <a:extLst>
                        <a:ext uri="{9D8B030D-6E8A-4147-A177-3AD203B41FA5}">
                          <a16:colId xmlns:a16="http://schemas.microsoft.com/office/drawing/2014/main" val="296189008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6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 dirty="0">
                            <a:solidFill>
                              <a:schemeClr val="tx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6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 dirty="0">
                            <a:solidFill>
                              <a:schemeClr val="tx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6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>
                            <a:solidFill>
                              <a:schemeClr val="tx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60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>
                            <a:solidFill>
                              <a:schemeClr val="tx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397889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6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>
                            <a:solidFill>
                              <a:schemeClr val="tx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6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 dirty="0">
                            <a:solidFill>
                              <a:schemeClr val="tx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6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 dirty="0">
                            <a:solidFill>
                              <a:schemeClr val="tx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60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>
                            <a:solidFill>
                              <a:schemeClr val="tx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975769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6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 dirty="0">
                            <a:solidFill>
                              <a:schemeClr val="tx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6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>
                            <a:solidFill>
                              <a:schemeClr val="tx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6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 dirty="0">
                            <a:solidFill>
                              <a:schemeClr val="tx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60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>
                            <a:solidFill>
                              <a:schemeClr val="tx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1539258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60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>
                            <a:solidFill>
                              <a:schemeClr val="tx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60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>
                            <a:solidFill>
                              <a:schemeClr val="tx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60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 dirty="0">
                            <a:solidFill>
                              <a:schemeClr val="tx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60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 dirty="0">
                            <a:solidFill>
                              <a:schemeClr val="tx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225137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0D9CC69C-A885-4006-8F87-281FB28078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480142"/>
                  </p:ext>
                </p:extLst>
              </p:nvPr>
            </p:nvGraphicFramePr>
            <p:xfrm>
              <a:off x="1322361" y="2036502"/>
              <a:ext cx="1711960" cy="1463040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427990">
                      <a:extLst>
                        <a:ext uri="{9D8B030D-6E8A-4147-A177-3AD203B41FA5}">
                          <a16:colId xmlns:a16="http://schemas.microsoft.com/office/drawing/2014/main" val="3820172883"/>
                        </a:ext>
                      </a:extLst>
                    </a:gridCol>
                    <a:gridCol w="427990">
                      <a:extLst>
                        <a:ext uri="{9D8B030D-6E8A-4147-A177-3AD203B41FA5}">
                          <a16:colId xmlns:a16="http://schemas.microsoft.com/office/drawing/2014/main" val="3525981223"/>
                        </a:ext>
                      </a:extLst>
                    </a:gridCol>
                    <a:gridCol w="427990">
                      <a:extLst>
                        <a:ext uri="{9D8B030D-6E8A-4147-A177-3AD203B41FA5}">
                          <a16:colId xmlns:a16="http://schemas.microsoft.com/office/drawing/2014/main" val="3541710839"/>
                        </a:ext>
                      </a:extLst>
                    </a:gridCol>
                    <a:gridCol w="427990">
                      <a:extLst>
                        <a:ext uri="{9D8B030D-6E8A-4147-A177-3AD203B41FA5}">
                          <a16:colId xmlns:a16="http://schemas.microsoft.com/office/drawing/2014/main" val="296189008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408" t="-1667" r="-300000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2857" t="-1667" r="-204286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t="-1667" r="-101408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4286" t="-1667" r="-2857" b="-3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397889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408" t="-100000" r="-3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2857" t="-100000" r="-20428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t="-100000" r="-10140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4286" t="-100000" r="-2857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75769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408" t="-203333" r="-300000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2857" t="-203333" r="-204286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t="-203333" r="-101408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4286" t="-203333" r="-2857" b="-1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539258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408" t="-303333" r="-300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2857" t="-303333" r="-20428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t="-303333" r="-101408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4286" t="-303333" r="-2857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251373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2582C329-4AC9-49A1-A9FB-01FE7BCC22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6641521"/>
                  </p:ext>
                </p:extLst>
              </p:nvPr>
            </p:nvGraphicFramePr>
            <p:xfrm>
              <a:off x="4284170" y="2162232"/>
              <a:ext cx="1375410" cy="1211580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458470">
                      <a:extLst>
                        <a:ext uri="{9D8B030D-6E8A-4147-A177-3AD203B41FA5}">
                          <a16:colId xmlns:a16="http://schemas.microsoft.com/office/drawing/2014/main" val="3414135171"/>
                        </a:ext>
                      </a:extLst>
                    </a:gridCol>
                    <a:gridCol w="458470">
                      <a:extLst>
                        <a:ext uri="{9D8B030D-6E8A-4147-A177-3AD203B41FA5}">
                          <a16:colId xmlns:a16="http://schemas.microsoft.com/office/drawing/2014/main" val="469146327"/>
                        </a:ext>
                      </a:extLst>
                    </a:gridCol>
                    <a:gridCol w="458470">
                      <a:extLst>
                        <a:ext uri="{9D8B030D-6E8A-4147-A177-3AD203B41FA5}">
                          <a16:colId xmlns:a16="http://schemas.microsoft.com/office/drawing/2014/main" val="1966681342"/>
                        </a:ext>
                      </a:extLst>
                    </a:gridCol>
                  </a:tblGrid>
                  <a:tr h="40386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60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 dirty="0">
                            <a:solidFill>
                              <a:schemeClr val="tx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60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 dirty="0">
                            <a:solidFill>
                              <a:schemeClr val="tx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60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>
                            <a:solidFill>
                              <a:schemeClr val="tx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3790437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60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>
                            <a:solidFill>
                              <a:schemeClr val="tx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60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 dirty="0">
                            <a:solidFill>
                              <a:schemeClr val="tx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60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 dirty="0">
                            <a:solidFill>
                              <a:schemeClr val="tx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86230820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60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>
                            <a:solidFill>
                              <a:schemeClr val="tx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60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>
                            <a:solidFill>
                              <a:schemeClr val="tx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60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 dirty="0">
                            <a:solidFill>
                              <a:schemeClr val="tx1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883857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2582C329-4AC9-49A1-A9FB-01FE7BCC22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6641521"/>
                  </p:ext>
                </p:extLst>
              </p:nvPr>
            </p:nvGraphicFramePr>
            <p:xfrm>
              <a:off x="4284170" y="2162232"/>
              <a:ext cx="1375410" cy="1211580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458470">
                      <a:extLst>
                        <a:ext uri="{9D8B030D-6E8A-4147-A177-3AD203B41FA5}">
                          <a16:colId xmlns:a16="http://schemas.microsoft.com/office/drawing/2014/main" val="3414135171"/>
                        </a:ext>
                      </a:extLst>
                    </a:gridCol>
                    <a:gridCol w="458470">
                      <a:extLst>
                        <a:ext uri="{9D8B030D-6E8A-4147-A177-3AD203B41FA5}">
                          <a16:colId xmlns:a16="http://schemas.microsoft.com/office/drawing/2014/main" val="469146327"/>
                        </a:ext>
                      </a:extLst>
                    </a:gridCol>
                    <a:gridCol w="458470">
                      <a:extLst>
                        <a:ext uri="{9D8B030D-6E8A-4147-A177-3AD203B41FA5}">
                          <a16:colId xmlns:a16="http://schemas.microsoft.com/office/drawing/2014/main" val="1966681342"/>
                        </a:ext>
                      </a:extLst>
                    </a:gridCol>
                  </a:tblGrid>
                  <a:tr h="4038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16" t="-1493" r="-201316" b="-201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667" t="-1493" r="-104000" b="-201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1493" r="-2632" b="-2014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3790437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16" t="-103030" r="-201316" b="-1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667" t="-103030" r="-104000" b="-1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103030" r="-2632" b="-10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6230820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16" t="-200000" r="-201316" b="-29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667" t="-200000" r="-104000" b="-29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200000" r="-2632" b="-29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838576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50BC8819-8AB5-4ABB-B536-650BF3CA148D}"/>
              </a:ext>
            </a:extLst>
          </p:cNvPr>
          <p:cNvSpPr txBox="1"/>
          <p:nvPr/>
        </p:nvSpPr>
        <p:spPr>
          <a:xfrm>
            <a:off x="3394992" y="2298583"/>
            <a:ext cx="528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/>
              <a:t>*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8A506EF-E3DC-4374-87F6-28A040C3262E}"/>
              </a:ext>
            </a:extLst>
          </p:cNvPr>
          <p:cNvSpPr txBox="1"/>
          <p:nvPr/>
        </p:nvSpPr>
        <p:spPr>
          <a:xfrm>
            <a:off x="6161714" y="2298583"/>
            <a:ext cx="1883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=    Z  = </a:t>
            </a:r>
            <a:endParaRPr lang="zh-CN" alt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格 11">
                <a:extLst>
                  <a:ext uri="{FF2B5EF4-FFF2-40B4-BE49-F238E27FC236}">
                    <a16:creationId xmlns:a16="http://schemas.microsoft.com/office/drawing/2014/main" id="{478E2683-A21B-4AE4-8F02-B73EA9677C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4913330"/>
                  </p:ext>
                </p:extLst>
              </p:nvPr>
            </p:nvGraphicFramePr>
            <p:xfrm>
              <a:off x="8434894" y="2315360"/>
              <a:ext cx="1040956" cy="734060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478981">
                      <a:extLst>
                        <a:ext uri="{9D8B030D-6E8A-4147-A177-3AD203B41FA5}">
                          <a16:colId xmlns:a16="http://schemas.microsoft.com/office/drawing/2014/main" val="3306761083"/>
                        </a:ext>
                      </a:extLst>
                    </a:gridCol>
                    <a:gridCol w="561975">
                      <a:extLst>
                        <a:ext uri="{9D8B030D-6E8A-4147-A177-3AD203B41FA5}">
                          <a16:colId xmlns:a16="http://schemas.microsoft.com/office/drawing/2014/main" val="1967859318"/>
                        </a:ext>
                      </a:extLst>
                    </a:gridCol>
                  </a:tblGrid>
                  <a:tr h="36703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600" b="1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𝐳</m:t>
                                    </m:r>
                                  </m:e>
                                  <m:sub>
                                    <m:r>
                                      <a:rPr lang="en-US" sz="1600" b="1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b="1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5271959"/>
                      </a:ext>
                    </a:extLst>
                  </a:tr>
                  <a:tr h="36703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72471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格 11">
                <a:extLst>
                  <a:ext uri="{FF2B5EF4-FFF2-40B4-BE49-F238E27FC236}">
                    <a16:creationId xmlns:a16="http://schemas.microsoft.com/office/drawing/2014/main" id="{478E2683-A21B-4AE4-8F02-B73EA9677C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4913330"/>
                  </p:ext>
                </p:extLst>
              </p:nvPr>
            </p:nvGraphicFramePr>
            <p:xfrm>
              <a:off x="8434894" y="2315360"/>
              <a:ext cx="1040956" cy="734060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478981">
                      <a:extLst>
                        <a:ext uri="{9D8B030D-6E8A-4147-A177-3AD203B41FA5}">
                          <a16:colId xmlns:a16="http://schemas.microsoft.com/office/drawing/2014/main" val="3306761083"/>
                        </a:ext>
                      </a:extLst>
                    </a:gridCol>
                    <a:gridCol w="561975">
                      <a:extLst>
                        <a:ext uri="{9D8B030D-6E8A-4147-A177-3AD203B41FA5}">
                          <a16:colId xmlns:a16="http://schemas.microsoft.com/office/drawing/2014/main" val="1967859318"/>
                        </a:ext>
                      </a:extLst>
                    </a:gridCol>
                  </a:tblGrid>
                  <a:tr h="36703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66" t="-1639" r="-120253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6022" t="-1639" r="-2151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5271959"/>
                      </a:ext>
                    </a:extLst>
                  </a:tr>
                  <a:tr h="36703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66" t="-101639" r="-12025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6022" t="-101639" r="-2151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24719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B247E56-7EEF-4EB2-8F07-8A4D485004D2}"/>
                  </a:ext>
                </a:extLst>
              </p:cNvPr>
              <p:cNvSpPr txBox="1"/>
              <p:nvPr/>
            </p:nvSpPr>
            <p:spPr>
              <a:xfrm>
                <a:off x="838199" y="3931217"/>
                <a:ext cx="9144699" cy="2831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altLang="zh-CN" sz="4000" dirty="0"/>
                  <a:t> = </a:t>
                </a:r>
                <a:r>
                  <a:rPr lang="en-US" altLang="zh-CN" sz="4000" b="1" dirty="0"/>
                  <a:t>Z</a:t>
                </a:r>
                <a:r>
                  <a:rPr lang="en-US" altLang="zh-CN" sz="4000" dirty="0"/>
                  <a:t>[</a:t>
                </a:r>
                <a:r>
                  <a:rPr lang="en-US" altLang="zh-CN" sz="4000" dirty="0" err="1"/>
                  <a:t>i</a:t>
                </a:r>
                <a:r>
                  <a:rPr lang="en-US" altLang="zh-CN" sz="4000" dirty="0"/>
                  <a:t>, 1, 1, c]= </a:t>
                </a:r>
              </a:p>
              <a:p>
                <a:r>
                  <a:rPr lang="en-US" altLang="zh-CN" sz="4000" dirty="0"/>
                  <a:t>w11</a:t>
                </a:r>
                <a14:m>
                  <m:oMath xmlns:m="http://schemas.openxmlformats.org/officeDocument/2006/math">
                    <m:r>
                      <a:rPr lang="en-US" altLang="zh-CN" sz="400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4000" dirty="0"/>
                  <a:t>a11 + w12</a:t>
                </a:r>
                <a14:m>
                  <m:oMath xmlns:m="http://schemas.openxmlformats.org/officeDocument/2006/math">
                    <m:r>
                      <a:rPr lang="en-US" altLang="zh-CN" sz="400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4000" dirty="0"/>
                  <a:t>a12 + w13</a:t>
                </a:r>
                <a14:m>
                  <m:oMath xmlns:m="http://schemas.openxmlformats.org/officeDocument/2006/math">
                    <m:r>
                      <a:rPr lang="en-US" altLang="zh-CN" sz="400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4000" dirty="0"/>
                  <a:t>a13 + w21</a:t>
                </a:r>
                <a14:m>
                  <m:oMath xmlns:m="http://schemas.openxmlformats.org/officeDocument/2006/math">
                    <m:r>
                      <a:rPr lang="en-US" altLang="zh-CN" sz="400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4000" dirty="0"/>
                  <a:t>a21 + w22</a:t>
                </a:r>
                <a14:m>
                  <m:oMath xmlns:m="http://schemas.openxmlformats.org/officeDocument/2006/math">
                    <m:r>
                      <a:rPr lang="en-US" altLang="zh-CN" sz="400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4000" dirty="0"/>
                  <a:t>a22 + w23</a:t>
                </a:r>
                <a14:m>
                  <m:oMath xmlns:m="http://schemas.openxmlformats.org/officeDocument/2006/math">
                    <m:r>
                      <a:rPr lang="en-US" altLang="zh-CN" sz="400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4000" dirty="0"/>
                  <a:t>a23 + w31</a:t>
                </a:r>
                <a14:m>
                  <m:oMath xmlns:m="http://schemas.openxmlformats.org/officeDocument/2006/math">
                    <m:r>
                      <a:rPr lang="en-US" altLang="zh-CN" sz="400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4000" dirty="0"/>
                  <a:t>a31 + w32</a:t>
                </a:r>
                <a14:m>
                  <m:oMath xmlns:m="http://schemas.openxmlformats.org/officeDocument/2006/math">
                    <m:r>
                      <a:rPr lang="en-US" altLang="zh-CN" sz="400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4000" dirty="0"/>
                  <a:t>a32 + w33</a:t>
                </a:r>
                <a14:m>
                  <m:oMath xmlns:m="http://schemas.openxmlformats.org/officeDocument/2006/math">
                    <m:r>
                      <a:rPr lang="en-US" altLang="zh-CN" sz="400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4000" dirty="0"/>
                  <a:t>a33</a:t>
                </a:r>
                <a:endParaRPr lang="zh-CN" altLang="zh-CN" sz="40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B247E56-7EEF-4EB2-8F07-8A4D48500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931217"/>
                <a:ext cx="9144699" cy="2831544"/>
              </a:xfrm>
              <a:prstGeom prst="rect">
                <a:avLst/>
              </a:prstGeom>
              <a:blipFill>
                <a:blip r:embed="rId5"/>
                <a:stretch>
                  <a:fillRect l="-2332" t="-38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1196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1A2E3C9-AEEF-4C5B-8AD0-C85EE9E078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82848"/>
                <a:ext cx="10515600" cy="499411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zh-CN" altLang="zh-CN" dirty="0"/>
                  <a:t>令</a:t>
                </a:r>
                <a:r>
                  <a:rPr lang="zh-CN" altLang="zh-CN" b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  <m:sup/>
                    </m:sSubSup>
                  </m:oMath>
                </a14:m>
                <a:r>
                  <a:rPr lang="en-US" altLang="zh-CN" dirty="0"/>
                  <a:t> = (w</a:t>
                </a:r>
                <a:r>
                  <a:rPr lang="en-US" altLang="zh-CN" sz="1000" dirty="0"/>
                  <a:t>11</a:t>
                </a:r>
                <a:r>
                  <a:rPr lang="en-US" altLang="zh-CN" dirty="0"/>
                  <a:t>, w</a:t>
                </a:r>
                <a:r>
                  <a:rPr lang="en-US" altLang="zh-CN" sz="1000" dirty="0"/>
                  <a:t>12</a:t>
                </a:r>
                <a:r>
                  <a:rPr lang="en-US" altLang="zh-CN" dirty="0"/>
                  <a:t>, w</a:t>
                </a:r>
                <a:r>
                  <a:rPr lang="en-US" altLang="zh-CN" sz="1000" dirty="0"/>
                  <a:t>13</a:t>
                </a:r>
                <a:r>
                  <a:rPr lang="en-US" altLang="zh-CN" dirty="0"/>
                  <a:t>, w</a:t>
                </a:r>
                <a:r>
                  <a:rPr lang="en-US" altLang="zh-CN" sz="1000" dirty="0"/>
                  <a:t>21</a:t>
                </a:r>
                <a:r>
                  <a:rPr lang="en-US" altLang="zh-CN" dirty="0"/>
                  <a:t>, w</a:t>
                </a:r>
                <a:r>
                  <a:rPr lang="en-US" altLang="zh-CN" sz="1000" dirty="0"/>
                  <a:t>22</a:t>
                </a:r>
                <a:r>
                  <a:rPr lang="en-US" altLang="zh-CN" dirty="0"/>
                  <a:t>, w</a:t>
                </a:r>
                <a:r>
                  <a:rPr lang="en-US" altLang="zh-CN" sz="1000" dirty="0"/>
                  <a:t>23</a:t>
                </a:r>
                <a:r>
                  <a:rPr lang="en-US" altLang="zh-CN" dirty="0"/>
                  <a:t>, w</a:t>
                </a:r>
                <a:r>
                  <a:rPr lang="en-US" altLang="zh-CN" sz="1000" dirty="0"/>
                  <a:t>31</a:t>
                </a:r>
                <a:r>
                  <a:rPr lang="en-US" altLang="zh-CN" dirty="0"/>
                  <a:t>, w</a:t>
                </a:r>
                <a:r>
                  <a:rPr lang="en-US" altLang="zh-CN" sz="1000" dirty="0"/>
                  <a:t>32</a:t>
                </a:r>
                <a:r>
                  <a:rPr lang="en-US" altLang="zh-CN" dirty="0"/>
                  <a:t>, w</a:t>
                </a:r>
                <a:r>
                  <a:rPr lang="en-US" altLang="zh-CN" sz="1000" dirty="0"/>
                  <a:t>33</a:t>
                </a:r>
                <a:r>
                  <a:rPr lang="en-US" altLang="zh-CN" dirty="0"/>
                  <a:t>)</a:t>
                </a:r>
                <a:endParaRPr lang="zh-CN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𝟏𝟏</m:t>
                        </m:r>
                      </m:sup>
                    </m:sSup>
                  </m:oMath>
                </a14:m>
                <a:r>
                  <a:rPr lang="en-US" altLang="zh-CN" dirty="0"/>
                  <a:t>  = (a</a:t>
                </a:r>
                <a:r>
                  <a:rPr lang="en-US" altLang="zh-CN" sz="1000" dirty="0"/>
                  <a:t>11</a:t>
                </a:r>
                <a:r>
                  <a:rPr lang="en-US" altLang="zh-CN" dirty="0"/>
                  <a:t>, a</a:t>
                </a:r>
                <a:r>
                  <a:rPr lang="en-US" altLang="zh-CN" sz="1000" dirty="0"/>
                  <a:t>12</a:t>
                </a:r>
                <a:r>
                  <a:rPr lang="en-US" altLang="zh-CN" dirty="0"/>
                  <a:t>, a</a:t>
                </a:r>
                <a:r>
                  <a:rPr lang="en-US" altLang="zh-CN" sz="1000" dirty="0"/>
                  <a:t>13</a:t>
                </a:r>
                <a:r>
                  <a:rPr lang="en-US" altLang="zh-CN" dirty="0"/>
                  <a:t>, a</a:t>
                </a:r>
                <a:r>
                  <a:rPr lang="en-US" altLang="zh-CN" sz="1000" dirty="0"/>
                  <a:t>21</a:t>
                </a:r>
                <a:r>
                  <a:rPr lang="en-US" altLang="zh-CN" dirty="0"/>
                  <a:t>, a</a:t>
                </a:r>
                <a:r>
                  <a:rPr lang="en-US" altLang="zh-CN" sz="1000" dirty="0"/>
                  <a:t>22</a:t>
                </a:r>
                <a:r>
                  <a:rPr lang="en-US" altLang="zh-CN" dirty="0"/>
                  <a:t>, a</a:t>
                </a:r>
                <a:r>
                  <a:rPr lang="en-US" altLang="zh-CN" sz="1000" dirty="0"/>
                  <a:t>23</a:t>
                </a:r>
                <a:r>
                  <a:rPr lang="en-US" altLang="zh-CN" dirty="0"/>
                  <a:t>, a</a:t>
                </a:r>
                <a:r>
                  <a:rPr lang="en-US" altLang="zh-CN" sz="1000" dirty="0"/>
                  <a:t>31</a:t>
                </a:r>
                <a:r>
                  <a:rPr lang="en-US" altLang="zh-CN" dirty="0"/>
                  <a:t>, a</a:t>
                </a:r>
                <a:r>
                  <a:rPr lang="en-US" altLang="zh-CN" sz="1000" dirty="0"/>
                  <a:t>32</a:t>
                </a:r>
                <a:r>
                  <a:rPr lang="en-US" altLang="zh-CN" dirty="0"/>
                  <a:t>, a</a:t>
                </a:r>
                <a:r>
                  <a:rPr lang="en-US" altLang="zh-CN" sz="1000" dirty="0"/>
                  <a:t>33</a:t>
                </a:r>
                <a:r>
                  <a:rPr lang="en-US" altLang="zh-CN" dirty="0"/>
                  <a:t>)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zh-CN" dirty="0"/>
                  <a:t>上式可表示为：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altLang="zh-CN" b="1" dirty="0"/>
                  <a:t>Z</a:t>
                </a:r>
                <a:r>
                  <a:rPr lang="en-US" altLang="zh-CN" dirty="0"/>
                  <a:t>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, 1, 1, c] = 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  <m:sup/>
                    </m:sSubSup>
                  </m:oMath>
                </a14:m>
                <a:r>
                  <a:rPr lang="en-US" altLang="zh-CN" b="1" dirty="0"/>
                  <a:t> </a:t>
                </a:r>
                <a:r>
                  <a:rPr lang="zh-CN" altLang="zh-CN" b="1" dirty="0"/>
                  <a:t>· 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𝟏𝟏</m:t>
                        </m:r>
                      </m:sup>
                    </m:sSup>
                  </m:oMath>
                </a14:m>
                <a:r>
                  <a:rPr lang="en-US" altLang="zh-CN" b="1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zh-CN" dirty="0"/>
                  <a:t>若要更新</a:t>
                </a:r>
                <a:r>
                  <a:rPr lang="zh-CN" altLang="zh-CN" b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  <m:sup/>
                    </m:sSubSup>
                  </m:oMath>
                </a14:m>
                <a:r>
                  <a:rPr lang="zh-CN" altLang="zh-CN" b="1" dirty="0"/>
                  <a:t>中的参数，则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zh-CN" altLang="zh-CN" b="1" dirty="0"/>
                  <a:t>对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  <m:sup/>
                    </m:sSubSup>
                  </m:oMath>
                </a14:m>
                <a:r>
                  <a:rPr lang="zh-CN" altLang="zh-CN" b="1" dirty="0"/>
                  <a:t>的导数为：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𝟏𝟏</m:t>
                        </m:r>
                      </m:sup>
                    </m:sSup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en-US" altLang="zh-CN" b="1" dirty="0"/>
                  <a:t> 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zh-CN" altLang="zh-CN" b="1" dirty="0"/>
                  <a:t>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𝟏𝟏</m:t>
                        </m:r>
                      </m:sup>
                    </m:sSup>
                  </m:oMath>
                </a14:m>
                <a:r>
                  <a:rPr lang="zh-CN" altLang="zh-CN" b="1" dirty="0"/>
                  <a:t>的导数为</a:t>
                </a:r>
                <a:r>
                  <a:rPr lang="zh-CN" altLang="en-US" b="1" dirty="0"/>
                  <a:t>：</a:t>
                </a:r>
                <a:r>
                  <a:rPr lang="zh-CN" altLang="zh-CN" b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  <m:sup/>
                    </m:sSubSup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endParaRPr lang="zh-CN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1A2E3C9-AEEF-4C5B-8AD0-C85EE9E078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82848"/>
                <a:ext cx="10515600" cy="4994114"/>
              </a:xfrm>
              <a:blipFill>
                <a:blip r:embed="rId2"/>
                <a:stretch>
                  <a:fillRect l="-1217" t="-14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1585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8B16C-BC13-48E0-B907-77A5C3B7D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7055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卷积层反向传播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9B0A68-D0AD-4E28-AFB0-06A39233DA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zh-CN" dirty="0"/>
                  <a:t>令：</a:t>
                </a:r>
              </a:p>
              <a:p>
                <a:pPr marL="0" indent="0">
                  <a:buNone/>
                </a:pPr>
                <a:r>
                  <a:rPr lang="en-US" altLang="zh-CN" b="1" dirty="0"/>
                  <a:t>         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𝒑𝒓𝒆𝒗</m:t>
                        </m:r>
                      </m:e>
                      <m:sub/>
                      <m:sup/>
                    </m:sSubSup>
                  </m:oMath>
                </a14:m>
                <a:r>
                  <a:rPr lang="en-US" altLang="zh-CN" b="1" dirty="0"/>
                  <a:t> =</a:t>
                </a:r>
              </a:p>
              <a:p>
                <a:r>
                  <a:rPr lang="en-US" altLang="zh-CN" b="1" dirty="0"/>
                  <a:t>Z</a:t>
                </a:r>
                <a:r>
                  <a:rPr lang="zh-CN" altLang="zh-CN" dirty="0"/>
                  <a:t>对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  <m:sup/>
                    </m:sSubSup>
                  </m:oMath>
                </a14:m>
                <a:r>
                  <a:rPr lang="zh-CN" altLang="zh-CN" b="1" dirty="0"/>
                  <a:t>的导数</a:t>
                </a:r>
                <a:r>
                  <a:rPr lang="en-US" altLang="zh-CN" b="1" dirty="0"/>
                  <a:t> = </a:t>
                </a:r>
                <a:r>
                  <a:rPr lang="en-US" altLang="zh-CN" b="1" dirty="0" err="1"/>
                  <a:t>A_prev</a:t>
                </a:r>
                <a:endParaRPr lang="zh-CN" altLang="zh-CN" dirty="0"/>
              </a:p>
              <a:p>
                <a:r>
                  <a:rPr lang="zh-CN" altLang="zh-CN" dirty="0"/>
                  <a:t>一般的：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𝒉𝒘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altLang="zh-CN" b="1" dirty="0"/>
                  <a:t>Z</a:t>
                </a:r>
                <a:r>
                  <a:rPr lang="en-US" altLang="zh-CN" dirty="0"/>
                  <a:t>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, h, w, c]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  <m:sup/>
                    </m:sSubSup>
                  </m:oMath>
                </a14:m>
                <a:r>
                  <a:rPr lang="en-US" altLang="zh-CN" b="1" dirty="0"/>
                  <a:t> </a:t>
                </a:r>
                <a:r>
                  <a:rPr lang="zh-CN" altLang="zh-CN" b="1" dirty="0"/>
                  <a:t>·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𝒉𝒘</m:t>
                        </m:r>
                      </m:sup>
                    </m:sSup>
                  </m:oMath>
                </a14:m>
                <a:endParaRPr lang="zh-CN" altLang="zh-CN" dirty="0"/>
              </a:p>
              <a:p>
                <a:r>
                  <a:rPr lang="zh-CN" altLang="zh-CN" dirty="0"/>
                  <a:t>则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𝒅𝑾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  <m:sup/>
                    </m:sSubSup>
                  </m:oMath>
                </a14:m>
                <a:r>
                  <a:rPr lang="zh-CN" altLang="zh-CN" b="1" dirty="0"/>
                  <a:t>的计算公式为</a:t>
                </a:r>
                <a:r>
                  <a:rPr lang="en-US" altLang="zh-CN" dirty="0"/>
                  <a:t>:</a:t>
                </a:r>
                <a:endParaRPr lang="zh-CN" altLang="zh-CN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𝒅𝑾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  <m:sup/>
                    </m:sSubSup>
                  </m:oMath>
                </a14:m>
                <a:r>
                  <a:rPr lang="en-US" altLang="zh-CN" b="1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𝒉</m:t>
                        </m:r>
                      </m:sub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𝒉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zh-CN" altLang="zh-CN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sub>
                          <m:sup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sup>
                          <m:e>
                            <m:sSup>
                              <m:sSupPr>
                                <m:ctrlPr>
                                  <a:rPr lang="zh-CN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𝒉𝒘</m:t>
                                </m:r>
                              </m:sup>
                            </m:sSup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𝒅𝒁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 ,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altLang="zh-CN" b="1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𝒉</m:t>
                        </m:r>
                      </m:sub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𝒉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zh-CN" altLang="zh-CN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sub>
                          <m:sup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sup>
                          <m:e>
                            <m:sSup>
                              <m:sSupPr>
                                <m:ctrlPr>
                                  <a:rPr lang="zh-CN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𝒉𝒘</m:t>
                                </m:r>
                              </m:sup>
                            </m:sSup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  <m:sSub>
                              <m:sSubPr>
                                <m:ctrlPr>
                                  <a:rPr lang="zh-CN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𝒉𝒘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9B0A68-D0AD-4E28-AFB0-06A39233DA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6E221EBE-13D2-4808-A76A-93E8B6243C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6439898"/>
                  </p:ext>
                </p:extLst>
              </p:nvPr>
            </p:nvGraphicFramePr>
            <p:xfrm>
              <a:off x="5876301" y="2214888"/>
              <a:ext cx="1076960" cy="770890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538480">
                      <a:extLst>
                        <a:ext uri="{9D8B030D-6E8A-4147-A177-3AD203B41FA5}">
                          <a16:colId xmlns:a16="http://schemas.microsoft.com/office/drawing/2014/main" val="901613895"/>
                        </a:ext>
                      </a:extLst>
                    </a:gridCol>
                    <a:gridCol w="538480">
                      <a:extLst>
                        <a:ext uri="{9D8B030D-6E8A-4147-A177-3AD203B41FA5}">
                          <a16:colId xmlns:a16="http://schemas.microsoft.com/office/drawing/2014/main" val="3950975796"/>
                        </a:ext>
                      </a:extLst>
                    </a:gridCol>
                  </a:tblGrid>
                  <a:tr h="385445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/>
                                  <m:sup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sz="105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/>
                                  <m:sup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sz="105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05971644"/>
                      </a:ext>
                    </a:extLst>
                  </a:tr>
                  <a:tr h="385445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/>
                                  <m:sup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𝟐𝟏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/>
                                  <m:sup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sz="105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129081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6E221EBE-13D2-4808-A76A-93E8B6243C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6439898"/>
                  </p:ext>
                </p:extLst>
              </p:nvPr>
            </p:nvGraphicFramePr>
            <p:xfrm>
              <a:off x="5876301" y="2214888"/>
              <a:ext cx="1076960" cy="770890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538480">
                      <a:extLst>
                        <a:ext uri="{9D8B030D-6E8A-4147-A177-3AD203B41FA5}">
                          <a16:colId xmlns:a16="http://schemas.microsoft.com/office/drawing/2014/main" val="901613895"/>
                        </a:ext>
                      </a:extLst>
                    </a:gridCol>
                    <a:gridCol w="538480">
                      <a:extLst>
                        <a:ext uri="{9D8B030D-6E8A-4147-A177-3AD203B41FA5}">
                          <a16:colId xmlns:a16="http://schemas.microsoft.com/office/drawing/2014/main" val="3950975796"/>
                        </a:ext>
                      </a:extLst>
                    </a:gridCol>
                  </a:tblGrid>
                  <a:tr h="38544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24" t="-1563" r="-102247" b="-1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124" t="-1563" r="-2247" b="-1015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5971644"/>
                      </a:ext>
                    </a:extLst>
                  </a:tr>
                  <a:tr h="38544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24" t="-103175" r="-102247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124" t="-103175" r="-2247" b="-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290814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47912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675F0-8175-4A22-A376-F7F07CAA4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594"/>
            <a:ext cx="10218490" cy="540886"/>
          </a:xfrm>
        </p:spPr>
        <p:txBody>
          <a:bodyPr>
            <a:noAutofit/>
          </a:bodyPr>
          <a:lstStyle/>
          <a:p>
            <a:r>
              <a:rPr lang="zh-CN" altLang="en-US" sz="3600" b="1" dirty="0"/>
              <a:t>卷积层反向传播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A9CD29-56C5-45A1-9D3F-290FFD3414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1" dirty="0"/>
                  <a:t>d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𝒑𝒓𝒆𝒗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𝒉𝒘</m:t>
                        </m:r>
                      </m:sup>
                    </m:sSup>
                  </m:oMath>
                </a14:m>
                <a:r>
                  <a:rPr lang="en-US" altLang="zh-CN" b="1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  <m:sup/>
                    </m:sSubSup>
                  </m:oMath>
                </a14:m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𝒅𝒁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 ,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b="1" dirty="0"/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  <m:sup/>
                    </m:sSubSup>
                  </m:oMath>
                </a14:m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𝒅</m:t>
                    </m:r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𝒉𝒘</m:t>
                        </m:r>
                      </m:sub>
                    </m:sSub>
                  </m:oMath>
                </a14:m>
                <a:endParaRPr lang="zh-CN" altLang="zh-CN" dirty="0"/>
              </a:p>
              <a:p>
                <a:r>
                  <a:rPr lang="en-US" altLang="zh-CN" b="1" dirty="0"/>
                  <a:t>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altLang="zh-CN" b="1" dirty="0"/>
                  <a:t> += </a:t>
                </a:r>
                <a:r>
                  <a:rPr lang="en-US" altLang="zh-CN" b="1" dirty="0" err="1"/>
                  <a:t>dZ</a:t>
                </a:r>
                <a:r>
                  <a:rPr lang="en-US" altLang="zh-CN" b="1" dirty="0"/>
                  <a:t>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, h, w, c</a:t>
                </a:r>
                <a:r>
                  <a:rPr lang="en-US" altLang="zh-CN" b="1" dirty="0"/>
                  <a:t>]   =&gt;</a:t>
                </a:r>
                <a:r>
                  <a:rPr lang="en-US" altLang="zh-CN" dirty="0"/>
                  <a:t>     </a:t>
                </a:r>
                <a:r>
                  <a:rPr lang="en-US" altLang="zh-CN" b="1" dirty="0"/>
                  <a:t>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altLang="zh-CN" b="1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sub>
                          <m:sup/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  <m:sSub>
                              <m:sSubPr>
                                <m:ctrlPr>
                                  <a:rPr lang="zh-CN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𝒉𝒘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A9CD29-56C5-45A1-9D3F-290FFD3414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9767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</TotalTime>
  <Words>680</Words>
  <Application>Microsoft Office PowerPoint</Application>
  <PresentationFormat>宽屏</PresentationFormat>
  <Paragraphs>101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Cambria Math</vt:lpstr>
      <vt:lpstr>Office 主题​​</vt:lpstr>
      <vt:lpstr>卷积网络反向传播</vt:lpstr>
      <vt:lpstr>PowerPoint 演示文稿</vt:lpstr>
      <vt:lpstr>PowerPoint 演示文稿</vt:lpstr>
      <vt:lpstr>PowerPoint 演示文稿</vt:lpstr>
      <vt:lpstr>卷积层反向传播： </vt:lpstr>
      <vt:lpstr>PowerPoint 演示文稿</vt:lpstr>
      <vt:lpstr>PowerPoint 演示文稿</vt:lpstr>
      <vt:lpstr>卷积层反向传播</vt:lpstr>
      <vt:lpstr>卷积层反向传播</vt:lpstr>
      <vt:lpstr>池化层反向传播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卷积网络反向传播</dc:title>
  <dc:creator>家兴 齐</dc:creator>
  <cp:lastModifiedBy>家兴 齐</cp:lastModifiedBy>
  <cp:revision>117</cp:revision>
  <dcterms:created xsi:type="dcterms:W3CDTF">2019-04-18T06:49:17Z</dcterms:created>
  <dcterms:modified xsi:type="dcterms:W3CDTF">2019-04-19T06:03:33Z</dcterms:modified>
</cp:coreProperties>
</file>