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C6426-9896-44D8-8B89-221512331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13C41-594E-457E-A390-3CB6F026C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FC738-1AFB-4F83-9D2B-E9EDC69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728A5-AEDC-4A40-AD0E-C45EDD03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4B02F-C40E-4D1B-8522-B9369AC0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B65F-AA06-4A63-93C8-F89760E7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411E06-A528-470C-8183-C9026222D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13BFB-75AA-4B57-B0DD-369B34CB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B1AD8-E6E1-4FA6-A72C-92FBC20D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B5A44-DFD5-48FF-8F9B-82BFEC27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C1DC0C-0A0F-4A61-98B7-FD187643C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36734-1ACF-42AC-A7A7-831D521BF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13D74-2C5B-423F-8956-22A8C36C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09492-CD54-4A17-9DDA-2B8E773C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DE4F9-7370-4CB2-93EC-77E984A2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66F8-AFC3-455A-85B7-3019D33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3D588-4BCE-4E3E-8CA8-E8E17A51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B423D-E4B1-4CEC-BBA6-77DA6F27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F811A-CA36-40C6-ACDA-5302F4C3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B02BB-9855-405C-9365-BC3B5AAA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4E649-8650-4CA4-8DC8-510E84E6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2B8A8-C662-436E-AC85-A68F4656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99ED-15C0-4996-93D9-89D65CEE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D4126-2690-4C5D-8A5F-78F45462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EEC35-8233-4581-AB25-D7FFC22E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7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BA13-B00B-463D-8E4C-B79AD780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7D4E4-4CA7-4477-BE94-0C3F6B6C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5D453-5EBE-4D37-B9D0-ACF27F202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F37B2-CC53-4CF6-8F20-742B2C61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B28F8-5E8D-4A50-B0F7-9D5E47EA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C1970-FFAB-4634-95FE-C8D60CA6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4A211-CEDF-43BC-9962-7AC7056E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4F5FC-C419-4A28-BED9-CAFBD4AF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CA245-64EE-4B31-BE8F-05026B1A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0B4E67-364A-469A-915A-40EA3816F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8C4D3C-6AEA-437B-9550-53604C539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87E118-C01E-4F5D-A573-861BDE89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9FAD8-441B-48E2-B2FC-C209B028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0379EA-0517-4904-B062-AD7154A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CE4F-F678-4C75-936C-F23D9A51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A44754-1EFC-4D21-91D4-2D2BBF39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BD3C43-ACA8-45B3-871F-EFBDEFC7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B51149-3F69-484A-8540-E6568E4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5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64F3A-3862-4D16-A130-145E1A3E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27E4C-2613-49EA-9D57-0027ED96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C2533-0EB0-4978-9D78-5626455F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4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EE96E-92BA-4A40-A43B-0EF2A87C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6B2D-5E84-42C2-AB75-2EC97EEA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8EA1B-25F4-4211-89E4-70726B06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04AEF-F0A2-40D7-A663-0590AAFA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86E4E-4465-4CBB-8938-F7592663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5FB47-E5DF-44CF-89AF-F9F8977F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8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49C66-07CA-4CDF-870E-6953C773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080513-A746-4EA5-9F36-5DE468D3B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8F65A4-28C8-47F7-AF86-BF71BEE0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32948-3263-4C9A-9ACC-B06A750C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57513-80E4-4DDE-834F-84CF66A5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01BAE-543C-42F2-88B7-67C8EF2B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E18F5C-693D-421E-8F33-E41B7B27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BE653-8FBA-4B67-8AC3-E8DE917B7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D1709-09D8-42D0-B8A4-0323F1E43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7BFE-900C-479B-91F5-0DC4EF98C906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89A70-41D5-4552-B249-639E46A6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C3361-C4BE-4BFB-AF62-E5A51B639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8318-7DDD-42CD-A403-15F29F17C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8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n.arxiv.org/pdf/1705.08292.pdf" TargetMode="External"/><Relationship Id="rId2" Type="http://schemas.openxmlformats.org/officeDocument/2006/relationships/hyperlink" Target="https://blog.csdn.net/shuzfan/article/details/7567556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FD71-F883-4AA1-BA73-98642D569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4B373D-9E30-47C5-BB31-A2B201D9C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1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1FADC-EEE7-43C5-AA02-5F55517A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05" y="1192001"/>
            <a:ext cx="10515600" cy="44739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在一个分类任务中，有两个关键的部分：评分函数，损失函数。有了这两个部分，就可以将问题变为一个优化问题，目标就是优化损失函数。所以总体可以分为如下三个部分：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基于参数的评分函数：</a:t>
            </a:r>
            <a:r>
              <a:rPr lang="zh-CN" altLang="en-US" sz="2000" dirty="0"/>
              <a:t>将样本映射为分类的评分值（例如一个线性函数）。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损失函数：</a:t>
            </a:r>
            <a:r>
              <a:rPr lang="zh-CN" altLang="en-US" sz="2000" dirty="0"/>
              <a:t>该函数用于衡量分类的评分和实际分类的一致性，该函数值可以衡量评分函数中参数集的质量好坏。损失函数有很多版本和不同的实现方式。（例如</a:t>
            </a:r>
            <a:r>
              <a:rPr lang="en-US" altLang="zh-CN" sz="2000" dirty="0" err="1"/>
              <a:t>mse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softmax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最优化问题（</a:t>
            </a:r>
            <a:r>
              <a:rPr lang="en-US" altLang="zh-CN" sz="2000" dirty="0">
                <a:solidFill>
                  <a:srgbClr val="FF0000"/>
                </a:solidFill>
              </a:rPr>
              <a:t>Optimization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：最优化就是寻找使得损失函数值最小化的参数</a:t>
            </a:r>
            <a:r>
              <a:rPr lang="en-US" altLang="zh-CN" sz="2000" dirty="0"/>
              <a:t>W</a:t>
            </a:r>
            <a:r>
              <a:rPr lang="zh-CN" altLang="en-US" sz="2000" dirty="0"/>
              <a:t>的过程。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如果我们一旦理解这三个部分是如何相互运作的，我们就可以回到第一个部分，然后将其拓展为一个远比线性函数复杂的多的函数：首先就是神经网络，然后是卷积神经网络。而损失函数和最优化部分将会保持相对的稳定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BBF24C-192B-4369-A967-771AEFF93DFD}"/>
              </a:ext>
            </a:extLst>
          </p:cNvPr>
          <p:cNvSpPr txBox="1"/>
          <p:nvPr/>
        </p:nvSpPr>
        <p:spPr>
          <a:xfrm>
            <a:off x="964035" y="427838"/>
            <a:ext cx="9035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分类任务中关键的三个部分：</a:t>
            </a:r>
          </a:p>
        </p:txBody>
      </p:sp>
    </p:spTree>
    <p:extLst>
      <p:ext uri="{BB962C8B-B14F-4D97-AF65-F5344CB8AC3E}">
        <p14:creationId xmlns:p14="http://schemas.microsoft.com/office/powerpoint/2010/main" val="49605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A7170-CF42-4F01-9FA0-8B090520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7587" cy="4821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基于梯度的优化方法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A4799-BCD5-4C66-BA1B-CE19E85A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89" y="1201155"/>
            <a:ext cx="10515600" cy="51283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经过上面的介绍我们已经知道在分类任务中有三个关键的部分：基于参数的评分函数、损失函数、最优化问题。在这里我们只讨论最优化的问题。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例如根据</a:t>
            </a:r>
            <a:r>
              <a:rPr lang="en-US" altLang="zh-CN" sz="2000" dirty="0" err="1"/>
              <a:t>svm</a:t>
            </a:r>
            <a:r>
              <a:rPr lang="zh-CN" altLang="en-US" sz="2000" dirty="0"/>
              <a:t>的损失函数的碗状外观可以猜出它是一个凸函数。如何高效地最小化凸函数的方法有很多。但是一旦我们将评分函数扩展到神经网络，目标就不再是凸函数了。而是凹凸不平的复杂地形形状。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对于上述问题，梯度下降就是目前最流行的优化方法。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6484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E1032-F779-49D9-8ED7-4E06E263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33932" cy="57444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基于梯度的优化方法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A5385-3312-4243-886A-C931592FA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6404"/>
                <a:ext cx="10515600" cy="49605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/>
                  <a:t>对于一元函数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，该函数导数记为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2000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sz="2000" dirty="0"/>
                  <a:t>。导数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代表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在点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处的斜率。它表明如何缩放输入的小变化才能在输出获得相应的变化：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/>
                  <a:t>它告诉我们如何更改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来略微地改善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。例如，对于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≪0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sign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因此我们可以将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往导数的反方向移动一小步来减小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。这就称为梯度下降。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A5385-3312-4243-886A-C931592FA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6404"/>
                <a:ext cx="10515600" cy="4960559"/>
              </a:xfrm>
              <a:blipFill>
                <a:blip r:embed="rId2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C816231-2981-4566-B8BF-C35C2D1E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32" y="2845118"/>
            <a:ext cx="5391174" cy="353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5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36DA6-5A3F-4B97-83FB-B1B74002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94365" cy="58283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基于梯度的优化方法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9A2DF-F243-4341-A4F3-C0AB35F86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4459"/>
                <a:ext cx="10515600" cy="50025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在实际中我们经常最小化具有多维输入的函数：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为了使“最小化”的概念有意义，“输出”必须是标量。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针对具有多维输入的函数，我们需要用到偏导数的概念。偏导数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为点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处只有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增加</m:t>
                    </m:r>
                  </m:oMath>
                </a14:m>
                <a:r>
                  <a:rPr lang="zh-CN" altLang="en-US" sz="2000" dirty="0"/>
                  <a:t>时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如何变化。梯度是相对一个向量求导的导数：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的导数是包含所有偏导数的向量，记为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。梯度的第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个元素是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的偏导数。在多维的情况下，临界点是梯度中所有元素都为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的点。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方向导数：在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（单位向量）方向的方向导数是函数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方向的斜率。即方向导数是函数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000" dirty="0"/>
                  <a:t>关于</a:t>
                </a:r>
                <a:r>
                  <a:rPr lang="en-US" altLang="zh-CN" sz="2000" dirty="0"/>
                  <a:t>α</a:t>
                </a:r>
                <a:r>
                  <a:rPr lang="zh-CN" altLang="en-US" sz="2000" dirty="0"/>
                  <a:t>的导数（在</a:t>
                </a:r>
                <a:r>
                  <a:rPr lang="en-US" altLang="zh-CN" sz="2000" dirty="0"/>
                  <a:t>α = 0 </a:t>
                </a:r>
                <a:r>
                  <a:rPr lang="zh-CN" altLang="en-US" sz="2000" dirty="0"/>
                  <a:t>时取得）。使用链式法则，我们可以看到当</a:t>
                </a:r>
                <a:r>
                  <a:rPr lang="en-US" altLang="zh-CN" sz="2000" dirty="0"/>
                  <a:t>α = 0</a:t>
                </a:r>
                <a:r>
                  <a:rPr lang="zh-CN" altLang="en-US" sz="2000" dirty="0"/>
                  <a:t>时，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9A2DF-F243-4341-A4F3-C0AB35F86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4459"/>
                <a:ext cx="10515600" cy="5002504"/>
              </a:xfrm>
              <a:blipFill>
                <a:blip r:embed="rId2"/>
                <a:stretch>
                  <a:fillRect l="-638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19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96EB8-5155-4307-9201-A276CA21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8606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基于梯度的优化方法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D11D60-675D-403E-B85A-015054627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0478" y="1031846"/>
                <a:ext cx="10830887" cy="463911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为了最小化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，我们希望找到使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下降最快的方向。计算方向导数：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sz="2000" dirty="0"/>
                          <m:t> 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000" dirty="0"/>
                  <a:t>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θ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与梯度的夹角。将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= 1</a:t>
                </a:r>
                <a:r>
                  <a:rPr lang="zh-CN" altLang="en-US" sz="2000" dirty="0"/>
                  <a:t>带入，并忽略与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无关的项，就能简化得到：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𝑢</m:t>
                        </m:r>
                      </m:lim>
                    </m:limLow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zh-CN" altLang="en-US" sz="200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这在</a:t>
                </a:r>
                <a:r>
                  <a:rPr lang="en-US" altLang="zh-CN" sz="2000" dirty="0"/>
                  <a:t>u</a:t>
                </a:r>
                <a:r>
                  <a:rPr lang="zh-CN" altLang="en-US" sz="2000" dirty="0"/>
                  <a:t>与梯度方向相反时取得最小。即我们在负梯度方向上移动可以减小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根据一元情形可得，梯度下降自变量更新的方法为：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dirty="0"/>
                  <a:t>= x -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。其中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学习率，为一个正标量。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梯度下降在梯度的每一个元素为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时收敛（在实践中为很接近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时）。某些情况下，我们可以不通过上面的式子迭代，直接通过求解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= 0</a:t>
                </a:r>
                <a:r>
                  <a:rPr lang="zh-CN" altLang="en-US" sz="2000" dirty="0"/>
                  <a:t>得到最优值。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梯度下降被限制在连续空间中的优化问题。推广到离散空间被称为爬山算法（</a:t>
                </a:r>
                <a:r>
                  <a:rPr lang="en-US" altLang="zh-CN" sz="2000" dirty="0"/>
                  <a:t>hill climbing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D11D60-675D-403E-B85A-015054627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478" y="1031846"/>
                <a:ext cx="10830887" cy="4639112"/>
              </a:xfrm>
              <a:blipFill>
                <a:blip r:embed="rId2"/>
                <a:stretch>
                  <a:fillRect l="-563" r="-563" b="-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63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9BFE0-83EB-4FA4-B8B9-721B1FD3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210101" cy="4821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基于梯度的优化方法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B312C-2292-4224-A7BA-D1CB6B9B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92" y="1124889"/>
            <a:ext cx="10515600" cy="5733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总结：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梯度下降方法存在的最大问题就是：不能保证全局收敛。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理想的梯度下降算法要满足两点：收敛速度要快；能全局收敛。所以基于此出现了很多经典梯度下降算法的变种：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en-US" altLang="zh-CN" sz="2000" dirty="0"/>
              <a:t>Momentum optimization</a:t>
            </a:r>
            <a:r>
              <a:rPr lang="zh-CN" altLang="en-US" sz="2000" dirty="0"/>
              <a:t>、</a:t>
            </a:r>
            <a:r>
              <a:rPr lang="en-US" altLang="zh-CN" sz="2000" dirty="0"/>
              <a:t>NAG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AdaGrad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Adadelta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RMSprop</a:t>
            </a:r>
            <a:r>
              <a:rPr lang="zh-CN" altLang="en-US" sz="2000" dirty="0"/>
              <a:t>、</a:t>
            </a:r>
            <a:r>
              <a:rPr lang="en-US" altLang="zh-CN" sz="2000" dirty="0"/>
              <a:t>Adam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1100" dirty="0"/>
              <a:t>参考：</a:t>
            </a:r>
            <a:r>
              <a:rPr lang="en-US" altLang="zh-CN" sz="1100" dirty="0"/>
              <a:t> </a:t>
            </a:r>
            <a:r>
              <a:rPr lang="en-US" altLang="zh-CN" sz="1100" dirty="0">
                <a:hlinkClick r:id="rId2"/>
              </a:rPr>
              <a:t>https://blog.csdn.net/shuzfan/article/details/75675568</a:t>
            </a:r>
            <a:r>
              <a:rPr lang="zh-CN" altLang="en-US" sz="1100" dirty="0"/>
              <a:t>，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《The Marginal Value of Adaptive Gradient Methods in Machine Learning》</a:t>
            </a:r>
            <a:endParaRPr lang="zh-CN" altLang="en-US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F80319-F265-4B6F-8920-5E29E2A90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82" y="3600974"/>
            <a:ext cx="3313040" cy="25649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E1B7F2-2AF2-4A69-AEB7-C34E16309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52" y="3600974"/>
            <a:ext cx="3156883" cy="24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893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梯度下降</vt:lpstr>
      <vt:lpstr>PowerPoint 演示文稿</vt:lpstr>
      <vt:lpstr>基于梯度的优化方法</vt:lpstr>
      <vt:lpstr>基于梯度的优化方法</vt:lpstr>
      <vt:lpstr>基于梯度的优化方法</vt:lpstr>
      <vt:lpstr>基于梯度的优化方法</vt:lpstr>
      <vt:lpstr>基于梯度的优化方法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梯度下降</dc:title>
  <dc:creator>齐 家兴</dc:creator>
  <cp:lastModifiedBy>齐 家兴</cp:lastModifiedBy>
  <cp:revision>150</cp:revision>
  <dcterms:created xsi:type="dcterms:W3CDTF">2018-10-07T01:50:22Z</dcterms:created>
  <dcterms:modified xsi:type="dcterms:W3CDTF">2018-10-09T10:52:44Z</dcterms:modified>
</cp:coreProperties>
</file>