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86AC9-92A1-497A-8DB3-E41CE47EDE11}" type="datetimeFigureOut">
              <a:rPr lang="zh-CN" altLang="en-US" smtClean="0"/>
              <a:t>2019/4/25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1EB7D-52B1-409D-B4CB-157E3EAAED77}" type="slidenum">
              <a:rPr lang="zh-CN" altLang="en-US" smtClean="0"/>
              <a:t>‹#›</a:t>
            </a:fld>
            <a:endParaRPr lang="zh-CN" altLang="en-US"/>
          </a:p>
        </p:txBody>
      </p:sp>
    </p:spTree>
    <p:extLst>
      <p:ext uri="{BB962C8B-B14F-4D97-AF65-F5344CB8AC3E}">
        <p14:creationId xmlns:p14="http://schemas.microsoft.com/office/powerpoint/2010/main" val="145680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51EB7D-52B1-409D-B4CB-157E3EAAED77}" type="slidenum">
              <a:rPr lang="zh-CN" altLang="en-US" smtClean="0"/>
              <a:t>4</a:t>
            </a:fld>
            <a:endParaRPr lang="zh-CN" altLang="en-US"/>
          </a:p>
        </p:txBody>
      </p:sp>
    </p:spTree>
    <p:extLst>
      <p:ext uri="{BB962C8B-B14F-4D97-AF65-F5344CB8AC3E}">
        <p14:creationId xmlns:p14="http://schemas.microsoft.com/office/powerpoint/2010/main" val="132897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4908E-7B87-43DC-9372-62F83AEE1FE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D80E91A-3067-4C7F-A54B-F2F304C44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954C8F8-4012-4092-8215-573507F5AE48}"/>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7294F0FC-DA0E-47B3-AAB5-A310AB95B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EE6EC1-DA48-4487-8F13-E1CD91DEDB5C}"/>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120829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8931B-F1DE-4EA9-9509-0344048262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DD9F7E-A30D-4D94-9507-F50E37C54B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1E12C4-9E2D-4820-9567-2D8FB450ACC3}"/>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88651F5F-EDC4-4E0F-A018-DE9E614DFB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126100-464E-4CC9-9BB3-C5EE6721D80D}"/>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325674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2C404F-2EE1-491E-AD6A-78F3C63898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46DAB1-549A-4FC4-874C-82DDB565EE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C5CC48-4DE9-46E1-A5B5-2AE618FFFA50}"/>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B94B0322-0213-4873-97A5-4E5A8A8E1D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51EA91-C354-4F19-9CC2-A7956B0FAA30}"/>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26106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74689-9738-4B05-AF07-5DBEB5288B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C99820-9237-4C4A-A0DB-B51008A77B5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003055-BF25-4F90-BDAE-AF7FBDAD7AC6}"/>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1CBF8D8D-AD4F-48C5-A6F6-86BF998631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B95D38-0066-47C0-9DE4-DAC1A5467C98}"/>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366268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6E30D-E38D-4614-9A92-918E43D7D0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8A311E-6600-491D-ADEA-B820491CE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7166A29-31A4-40A1-AF08-AFDF71513618}"/>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1402B5E8-3B62-447D-9844-583F8109D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8DBB32-5459-45C6-B42F-31C31B4111F4}"/>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94250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BAD41-F4B8-4A43-9CFA-E574A49D7F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20F771-41AD-4355-A2D4-7169FC9A1A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2FE1F12-235D-4DAA-8D61-3E0E47AFB28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1B8712E-2B7E-4CB1-8D55-603BAA35F580}"/>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6" name="页脚占位符 5">
            <a:extLst>
              <a:ext uri="{FF2B5EF4-FFF2-40B4-BE49-F238E27FC236}">
                <a16:creationId xmlns:a16="http://schemas.microsoft.com/office/drawing/2014/main" id="{EBDC84BC-F89B-4428-93A9-BABA5D82D2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4A1395-F288-4FF9-AF89-F901E43B53E1}"/>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45472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FF5BC-5CBE-4D1D-ABF5-778BAFD3F78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74516D-8149-4F4B-9956-22C978FEE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1CDDC3-5FE0-4C83-AE13-5932678DC5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9C3930E-6799-4B2A-A8A8-852798DCB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0C783C9-0425-4AEA-B745-30621232442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60E2C38-5567-4195-AF1A-4883291C7DCD}"/>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8" name="页脚占位符 7">
            <a:extLst>
              <a:ext uri="{FF2B5EF4-FFF2-40B4-BE49-F238E27FC236}">
                <a16:creationId xmlns:a16="http://schemas.microsoft.com/office/drawing/2014/main" id="{34662B9F-F0D0-4652-B4D2-6F176C3BC14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95E0009-2E8D-4E79-8906-2D3C10AACDED}"/>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423705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36EBC-8C16-48EB-A764-E727F8D709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9715149-560F-4FC2-A229-FAD6D062CB48}"/>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4" name="页脚占位符 3">
            <a:extLst>
              <a:ext uri="{FF2B5EF4-FFF2-40B4-BE49-F238E27FC236}">
                <a16:creationId xmlns:a16="http://schemas.microsoft.com/office/drawing/2014/main" id="{4C92D66A-3F51-488E-A2DA-62075D4DB1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F2F01E-32A9-47F8-9301-E8B4A90DF3A5}"/>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19733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851CEE-1162-4935-87F8-741BEEDD5C36}"/>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3" name="页脚占位符 2">
            <a:extLst>
              <a:ext uri="{FF2B5EF4-FFF2-40B4-BE49-F238E27FC236}">
                <a16:creationId xmlns:a16="http://schemas.microsoft.com/office/drawing/2014/main" id="{3F689396-D543-4B45-A0C2-B1E403AA41E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D559AC0-DCD8-4170-B00C-7059497558A0}"/>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28759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F9814-6FDB-4499-97D0-6DD1D91860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5DA49E-F763-47D7-B8C8-FA8B20197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E083F0A-FA27-447E-86D1-E5D0D85B9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0B7D6D-4733-4789-9A40-289306116F75}"/>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6" name="页脚占位符 5">
            <a:extLst>
              <a:ext uri="{FF2B5EF4-FFF2-40B4-BE49-F238E27FC236}">
                <a16:creationId xmlns:a16="http://schemas.microsoft.com/office/drawing/2014/main" id="{CC453468-0CA8-4FB3-8A23-D430FFD559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E484CB-382F-4062-9660-9CD22DDCFB26}"/>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93433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9E5A5-B01F-4211-811E-472C02CB2B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E703B7-53E8-47A2-A408-0FC1D7FD7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E8E73-9817-4447-A4ED-277EB7EC2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9AA573-1073-4537-BF4B-3A0F649BB91E}"/>
              </a:ext>
            </a:extLst>
          </p:cNvPr>
          <p:cNvSpPr>
            <a:spLocks noGrp="1"/>
          </p:cNvSpPr>
          <p:nvPr>
            <p:ph type="dt" sz="half" idx="10"/>
          </p:nvPr>
        </p:nvSpPr>
        <p:spPr/>
        <p:txBody>
          <a:bodyPr/>
          <a:lstStyle/>
          <a:p>
            <a:fld id="{075D18DA-37E6-41C0-8CF6-F874E3C01968}" type="datetimeFigureOut">
              <a:rPr lang="zh-CN" altLang="en-US" smtClean="0"/>
              <a:t>2019/4/25</a:t>
            </a:fld>
            <a:endParaRPr lang="zh-CN" altLang="en-US"/>
          </a:p>
        </p:txBody>
      </p:sp>
      <p:sp>
        <p:nvSpPr>
          <p:cNvPr id="6" name="页脚占位符 5">
            <a:extLst>
              <a:ext uri="{FF2B5EF4-FFF2-40B4-BE49-F238E27FC236}">
                <a16:creationId xmlns:a16="http://schemas.microsoft.com/office/drawing/2014/main" id="{046F60E0-785B-4CC5-97F0-10A709EB9D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2968DD-3EBA-43EF-997A-0B3D6A23AF5D}"/>
              </a:ext>
            </a:extLst>
          </p:cNvPr>
          <p:cNvSpPr>
            <a:spLocks noGrp="1"/>
          </p:cNvSpPr>
          <p:nvPr>
            <p:ph type="sldNum" sz="quarter" idx="12"/>
          </p:nvPr>
        </p:nvSpPr>
        <p:spPr/>
        <p:txBody>
          <a:body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12495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21FB36-0104-465F-AC85-1348BBB28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618F09-71CF-447B-BACA-7329D67328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A78998-5557-4AE9-848B-8F7AB0523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D18DA-37E6-41C0-8CF6-F874E3C01968}"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152F1C5C-62AA-4739-BB04-94EF983B8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85EB72F-CAB4-40E4-818D-92E6473ED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18730-F845-4A1C-8D32-DF0C44F4D91A}" type="slidenum">
              <a:rPr lang="zh-CN" altLang="en-US" smtClean="0"/>
              <a:t>‹#›</a:t>
            </a:fld>
            <a:endParaRPr lang="zh-CN" altLang="en-US"/>
          </a:p>
        </p:txBody>
      </p:sp>
    </p:spTree>
    <p:extLst>
      <p:ext uri="{BB962C8B-B14F-4D97-AF65-F5344CB8AC3E}">
        <p14:creationId xmlns:p14="http://schemas.microsoft.com/office/powerpoint/2010/main" val="9674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EF7FD-7794-48F2-9DA0-4EEDCDB494EA}"/>
              </a:ext>
            </a:extLst>
          </p:cNvPr>
          <p:cNvSpPr>
            <a:spLocks noGrp="1"/>
          </p:cNvSpPr>
          <p:nvPr>
            <p:ph type="ctrTitle"/>
          </p:nvPr>
        </p:nvSpPr>
        <p:spPr>
          <a:xfrm>
            <a:off x="1524000" y="1468439"/>
            <a:ext cx="9144000" cy="2133599"/>
          </a:xfrm>
        </p:spPr>
        <p:txBody>
          <a:bodyPr>
            <a:normAutofit/>
          </a:bodyPr>
          <a:lstStyle/>
          <a:p>
            <a:r>
              <a:rPr lang="en-US" altLang="zh-CN" b="1" dirty="0">
                <a:latin typeface="宋体" panose="02010600030101010101" pitchFamily="2" charset="-122"/>
                <a:ea typeface="宋体" panose="02010600030101010101" pitchFamily="2" charset="-122"/>
              </a:rPr>
              <a:t>Hadoop</a:t>
            </a:r>
            <a:r>
              <a:rPr lang="zh-CN" altLang="en-US" b="1" dirty="0">
                <a:latin typeface="宋体" panose="02010600030101010101" pitchFamily="2" charset="-122"/>
                <a:ea typeface="宋体" panose="02010600030101010101" pitchFamily="2" charset="-122"/>
              </a:rPr>
              <a:t>下的</a:t>
            </a:r>
            <a:r>
              <a:rPr lang="en-US" altLang="zh-CN" b="1" dirty="0">
                <a:latin typeface="宋体" panose="02010600030101010101" pitchFamily="2" charset="-122"/>
                <a:ea typeface="宋体" panose="02010600030101010101" pitchFamily="2" charset="-122"/>
              </a:rPr>
              <a:t>KNN</a:t>
            </a:r>
            <a:endParaRPr lang="zh-CN" altLang="en-US"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6865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A0C24-6BAB-4BFF-B286-9E6AAB72D11E}"/>
              </a:ext>
            </a:extLst>
          </p:cNvPr>
          <p:cNvSpPr>
            <a:spLocks noGrp="1"/>
          </p:cNvSpPr>
          <p:nvPr>
            <p:ph type="title"/>
          </p:nvPr>
        </p:nvSpPr>
        <p:spPr>
          <a:xfrm>
            <a:off x="838200" y="276349"/>
            <a:ext cx="10205621" cy="673562"/>
          </a:xfrm>
        </p:spPr>
        <p:txBody>
          <a:bodyPr>
            <a:normAutofit fontScale="90000"/>
          </a:bodyPr>
          <a:lstStyle/>
          <a:p>
            <a:r>
              <a:rPr lang="en-US" altLang="zh-CN" b="1" dirty="0"/>
              <a:t>KNN</a:t>
            </a:r>
            <a:r>
              <a:rPr lang="zh-CN" altLang="en-US" b="1" dirty="0"/>
              <a:t>：</a:t>
            </a:r>
          </a:p>
        </p:txBody>
      </p:sp>
      <p:pic>
        <p:nvPicPr>
          <p:cNvPr id="2050" name="Picture 2" descr="https://img-my.csdn.net/uploads/201211/20/1353395335_6987.png">
            <a:extLst>
              <a:ext uri="{FF2B5EF4-FFF2-40B4-BE49-F238E27FC236}">
                <a16:creationId xmlns:a16="http://schemas.microsoft.com/office/drawing/2014/main" id="{5418CC07-AD4E-4731-AD5E-AF06807E9D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828" y="1595459"/>
            <a:ext cx="3906222" cy="352820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162F7BC-9655-44D5-99FF-EBA3153E5C9C}"/>
              </a:ext>
            </a:extLst>
          </p:cNvPr>
          <p:cNvSpPr txBox="1"/>
          <p:nvPr/>
        </p:nvSpPr>
        <p:spPr>
          <a:xfrm>
            <a:off x="6693808" y="870012"/>
            <a:ext cx="4394448" cy="4708981"/>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kNN</a:t>
            </a:r>
            <a:r>
              <a:rPr lang="zh-CN" altLang="en-US" sz="2000" dirty="0">
                <a:latin typeface="宋体" panose="02010600030101010101" pitchFamily="2" charset="-122"/>
                <a:ea typeface="宋体" panose="02010600030101010101" pitchFamily="2" charset="-122"/>
              </a:rPr>
              <a:t>算法的核心思想是如果一个样本在特征空间中的</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个最相邻的样本中的大多数属于某一个类别，则该样本也属于这个类别，并具有这个类别上样本的特性。</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、该方法在确定分类决策上只依据最邻近的一个或者几个样本的类别来决定待分样本所属的类别。 </a:t>
            </a:r>
            <a:r>
              <a:rPr lang="en-US" altLang="zh-CN" sz="2000" dirty="0" err="1">
                <a:latin typeface="宋体" panose="02010600030101010101" pitchFamily="2" charset="-122"/>
                <a:ea typeface="宋体" panose="02010600030101010101" pitchFamily="2" charset="-122"/>
              </a:rPr>
              <a:t>kNN</a:t>
            </a:r>
            <a:r>
              <a:rPr lang="zh-CN" altLang="en-US" sz="2000" dirty="0">
                <a:latin typeface="宋体" panose="02010600030101010101" pitchFamily="2" charset="-122"/>
                <a:ea typeface="宋体" panose="02010600030101010101" pitchFamily="2" charset="-122"/>
              </a:rPr>
              <a:t>方法在类别决策时，只与极少量的相邻样本有关。</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、由于</a:t>
            </a:r>
            <a:r>
              <a:rPr lang="en-US" altLang="zh-CN" sz="2000" dirty="0" err="1">
                <a:latin typeface="宋体" panose="02010600030101010101" pitchFamily="2" charset="-122"/>
                <a:ea typeface="宋体" panose="02010600030101010101" pitchFamily="2" charset="-122"/>
              </a:rPr>
              <a:t>kNN</a:t>
            </a:r>
            <a:r>
              <a:rPr lang="zh-CN" altLang="en-US" sz="2000" dirty="0">
                <a:latin typeface="宋体" panose="02010600030101010101" pitchFamily="2" charset="-122"/>
                <a:ea typeface="宋体" panose="02010600030101010101" pitchFamily="2" charset="-122"/>
              </a:rPr>
              <a:t>方法主要靠周围有限的邻近的样本，而不是靠判别类域的方法来确定所属类别的，因此对于类域的交叉或重叠较多的待分样本集来说，</a:t>
            </a:r>
            <a:r>
              <a:rPr lang="en-US" altLang="zh-CN" sz="2000" dirty="0" err="1">
                <a:latin typeface="宋体" panose="02010600030101010101" pitchFamily="2" charset="-122"/>
                <a:ea typeface="宋体" panose="02010600030101010101" pitchFamily="2" charset="-122"/>
              </a:rPr>
              <a:t>kNN</a:t>
            </a:r>
            <a:r>
              <a:rPr lang="zh-CN" altLang="en-US" sz="2000" dirty="0">
                <a:latin typeface="宋体" panose="02010600030101010101" pitchFamily="2" charset="-122"/>
                <a:ea typeface="宋体" panose="02010600030101010101" pitchFamily="2" charset="-122"/>
              </a:rPr>
              <a:t>方法较其他方法更为适合。</a:t>
            </a:r>
          </a:p>
        </p:txBody>
      </p:sp>
    </p:spTree>
    <p:extLst>
      <p:ext uri="{BB962C8B-B14F-4D97-AF65-F5344CB8AC3E}">
        <p14:creationId xmlns:p14="http://schemas.microsoft.com/office/powerpoint/2010/main" val="404045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9E4CB-1278-4BB1-A651-3CF72B71209F}"/>
              </a:ext>
            </a:extLst>
          </p:cNvPr>
          <p:cNvSpPr>
            <a:spLocks noGrp="1"/>
          </p:cNvSpPr>
          <p:nvPr>
            <p:ph type="title"/>
          </p:nvPr>
        </p:nvSpPr>
        <p:spPr>
          <a:xfrm>
            <a:off x="838200" y="365125"/>
            <a:ext cx="10374297" cy="762339"/>
          </a:xfrm>
        </p:spPr>
        <p:txBody>
          <a:bodyPr/>
          <a:lstStyle/>
          <a:p>
            <a:r>
              <a:rPr lang="en-US" altLang="zh-CN" b="1" dirty="0">
                <a:latin typeface="宋体" panose="02010600030101010101" pitchFamily="2" charset="-122"/>
                <a:ea typeface="宋体" panose="02010600030101010101" pitchFamily="2" charset="-122"/>
              </a:rPr>
              <a:t>K</a:t>
            </a:r>
            <a:r>
              <a:rPr lang="zh-CN" altLang="en-US" b="1" dirty="0">
                <a:latin typeface="宋体" panose="02010600030101010101" pitchFamily="2" charset="-122"/>
                <a:ea typeface="宋体" panose="02010600030101010101" pitchFamily="2" charset="-122"/>
              </a:rPr>
              <a:t>的取值</a:t>
            </a:r>
          </a:p>
        </p:txBody>
      </p:sp>
      <p:sp>
        <p:nvSpPr>
          <p:cNvPr id="3" name="内容占位符 2">
            <a:extLst>
              <a:ext uri="{FF2B5EF4-FFF2-40B4-BE49-F238E27FC236}">
                <a16:creationId xmlns:a16="http://schemas.microsoft.com/office/drawing/2014/main" id="{25B42B7A-4CF3-4EF8-BE6D-FE26118D8D7D}"/>
              </a:ext>
            </a:extLst>
          </p:cNvPr>
          <p:cNvSpPr>
            <a:spLocks noGrp="1"/>
          </p:cNvSpPr>
          <p:nvPr>
            <p:ph idx="1"/>
          </p:nvPr>
        </p:nvSpPr>
        <p:spPr>
          <a:xfrm>
            <a:off x="838200" y="1972862"/>
            <a:ext cx="10515600" cy="4351338"/>
          </a:xfrm>
        </p:spPr>
        <p:txBody>
          <a:bodyPr/>
          <a:lstStyle/>
          <a:p>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如果取值过小，在训练集和测试集上结果如何？</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如果取值较大，结果又如何？</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如果等于训练集的大小呢？</a:t>
            </a:r>
          </a:p>
        </p:txBody>
      </p:sp>
    </p:spTree>
    <p:extLst>
      <p:ext uri="{BB962C8B-B14F-4D97-AF65-F5344CB8AC3E}">
        <p14:creationId xmlns:p14="http://schemas.microsoft.com/office/powerpoint/2010/main" val="72613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9E446-BB6E-4629-A7C7-3EDC870622FA}"/>
              </a:ext>
            </a:extLst>
          </p:cNvPr>
          <p:cNvSpPr>
            <a:spLocks noGrp="1"/>
          </p:cNvSpPr>
          <p:nvPr>
            <p:ph type="title"/>
          </p:nvPr>
        </p:nvSpPr>
        <p:spPr>
          <a:xfrm>
            <a:off x="561143" y="551556"/>
            <a:ext cx="9406631" cy="424361"/>
          </a:xfrm>
        </p:spPr>
        <p:txBody>
          <a:bodyPr>
            <a:normAutofit fontScale="90000"/>
          </a:bodyPr>
          <a:lstStyle/>
          <a:p>
            <a:r>
              <a:rPr lang="zh-CN" altLang="en-US" b="1" dirty="0">
                <a:latin typeface="宋体" panose="02010600030101010101" pitchFamily="2" charset="-122"/>
                <a:ea typeface="宋体" panose="02010600030101010101" pitchFamily="2" charset="-122"/>
              </a:rPr>
              <a:t>问题：</a:t>
            </a:r>
          </a:p>
        </p:txBody>
      </p:sp>
      <p:pic>
        <p:nvPicPr>
          <p:cNvPr id="1026" name="Picture 2" descr="https://ws4.sinaimg.cn/large/006tNbRwly1fvg8u824ckj30lc0gwjrv.jpg">
            <a:extLst>
              <a:ext uri="{FF2B5EF4-FFF2-40B4-BE49-F238E27FC236}">
                <a16:creationId xmlns:a16="http://schemas.microsoft.com/office/drawing/2014/main" id="{82065539-7C43-4A17-84C0-9C8FB756539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22919" y="726156"/>
            <a:ext cx="7167970" cy="567464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8BF76922-5657-419D-8761-F57AEA9DF9C2}"/>
              </a:ext>
            </a:extLst>
          </p:cNvPr>
          <p:cNvSpPr txBox="1"/>
          <p:nvPr/>
        </p:nvSpPr>
        <p:spPr>
          <a:xfrm>
            <a:off x="443883" y="2006354"/>
            <a:ext cx="4678532" cy="2246769"/>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使用</a:t>
            </a:r>
            <a:r>
              <a:rPr lang="en-US" altLang="zh-CN" sz="2800" dirty="0">
                <a:latin typeface="宋体" panose="02010600030101010101" pitchFamily="2" charset="-122"/>
                <a:ea typeface="宋体" panose="02010600030101010101" pitchFamily="2" charset="-122"/>
              </a:rPr>
              <a:t>k=1</a:t>
            </a:r>
            <a:r>
              <a:rPr lang="zh-CN" altLang="en-US" sz="2800" dirty="0">
                <a:latin typeface="宋体" panose="02010600030101010101" pitchFamily="2" charset="-122"/>
                <a:ea typeface="宋体" panose="02010600030101010101" pitchFamily="2" charset="-122"/>
              </a:rPr>
              <a:t>的</a:t>
            </a:r>
            <a:r>
              <a:rPr lang="en-US" altLang="zh-CN" sz="2800" dirty="0" err="1">
                <a:latin typeface="宋体" panose="02010600030101010101" pitchFamily="2" charset="-122"/>
                <a:ea typeface="宋体" panose="02010600030101010101" pitchFamily="2" charset="-122"/>
              </a:rPr>
              <a:t>knn</a:t>
            </a:r>
            <a:r>
              <a:rPr lang="zh-CN" altLang="en-US" sz="2800" dirty="0">
                <a:latin typeface="宋体" panose="02010600030101010101" pitchFamily="2" charset="-122"/>
                <a:ea typeface="宋体" panose="02010600030101010101" pitchFamily="2" charset="-122"/>
              </a:rPr>
              <a:t>算法</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下图二类分类问题</a:t>
            </a:r>
            <a:r>
              <a:rPr lang="en-US" altLang="zh-CN" sz="2800" dirty="0">
                <a:latin typeface="宋体" panose="02010600030101010101" pitchFamily="2" charset="-122"/>
                <a:ea typeface="宋体" panose="02010600030101010101" pitchFamily="2" charset="-122"/>
              </a:rPr>
              <a:t>, “+” </a:t>
            </a:r>
            <a:r>
              <a:rPr lang="zh-CN" altLang="en-US" sz="2800" dirty="0">
                <a:latin typeface="宋体" panose="02010600030101010101" pitchFamily="2" charset="-122"/>
                <a:ea typeface="宋体" panose="02010600030101010101" pitchFamily="2" charset="-122"/>
              </a:rPr>
              <a:t>和 “</a:t>
            </a:r>
            <a:r>
              <a:rPr lang="en-US" altLang="zh-CN" sz="2800" dirty="0">
                <a:latin typeface="宋体" panose="02010600030101010101" pitchFamily="2" charset="-122"/>
                <a:ea typeface="宋体" panose="02010600030101010101" pitchFamily="2" charset="-122"/>
              </a:rPr>
              <a:t>o” </a:t>
            </a:r>
            <a:r>
              <a:rPr lang="zh-CN" altLang="en-US" sz="2800" dirty="0">
                <a:latin typeface="宋体" panose="02010600030101010101" pitchFamily="2" charset="-122"/>
                <a:ea typeface="宋体" panose="02010600030101010101" pitchFamily="2" charset="-122"/>
              </a:rPr>
              <a:t>分别代表两个类</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那么</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用留一交叉验证的错误率是多少：</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6131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C697C-67A3-4F68-82B0-55094F8D3915}"/>
              </a:ext>
            </a:extLst>
          </p:cNvPr>
          <p:cNvSpPr>
            <a:spLocks noGrp="1"/>
          </p:cNvSpPr>
          <p:nvPr>
            <p:ph type="title"/>
          </p:nvPr>
        </p:nvSpPr>
        <p:spPr>
          <a:xfrm>
            <a:off x="838200" y="365125"/>
            <a:ext cx="10418685" cy="806727"/>
          </a:xfrm>
        </p:spPr>
        <p:txBody>
          <a:bodyPr/>
          <a:lstStyle/>
          <a:p>
            <a:r>
              <a:rPr lang="en-US" altLang="zh-CN" b="1" dirty="0"/>
              <a:t>KNN</a:t>
            </a:r>
            <a:r>
              <a:rPr lang="zh-CN" altLang="en-US" b="1" dirty="0"/>
              <a:t>的缺点：</a:t>
            </a:r>
          </a:p>
        </p:txBody>
      </p:sp>
      <p:sp>
        <p:nvSpPr>
          <p:cNvPr id="3" name="内容占位符 2">
            <a:extLst>
              <a:ext uri="{FF2B5EF4-FFF2-40B4-BE49-F238E27FC236}">
                <a16:creationId xmlns:a16="http://schemas.microsoft.com/office/drawing/2014/main" id="{B8A32C1F-7B23-4054-909B-13A319B6E296}"/>
              </a:ext>
            </a:extLst>
          </p:cNvPr>
          <p:cNvSpPr>
            <a:spLocks noGrp="1"/>
          </p:cNvSpPr>
          <p:nvPr>
            <p:ph idx="1"/>
          </p:nvPr>
        </p:nvSpPr>
        <p:spPr>
          <a:xfrm>
            <a:off x="838200" y="1411550"/>
            <a:ext cx="10515600" cy="4765413"/>
          </a:xfrm>
        </p:spPr>
        <p:txBody>
          <a:bodyPr/>
          <a:lstStyle/>
          <a:p>
            <a:r>
              <a:rPr lang="zh-CN" altLang="en-US" sz="3200" dirty="0">
                <a:latin typeface="宋体" panose="02010600030101010101" pitchFamily="2" charset="-122"/>
                <a:ea typeface="宋体" panose="02010600030101010101" pitchFamily="2" charset="-122"/>
              </a:rPr>
              <a:t>如何找查询点的近邻？</a:t>
            </a:r>
            <a:endParaRPr lang="en-US" altLang="zh-CN" sz="3200" dirty="0">
              <a:latin typeface="宋体" panose="02010600030101010101" pitchFamily="2" charset="-122"/>
              <a:ea typeface="宋体" panose="02010600030101010101" pitchFamily="2" charset="-122"/>
            </a:endParaRPr>
          </a:p>
          <a:p>
            <a:endParaRPr lang="en-US" altLang="zh-CN" sz="3200" dirty="0">
              <a:latin typeface="宋体" panose="02010600030101010101" pitchFamily="2" charset="-122"/>
              <a:ea typeface="宋体" panose="02010600030101010101" pitchFamily="2" charset="-122"/>
            </a:endParaRPr>
          </a:p>
          <a:p>
            <a:pPr lvl="1"/>
            <a:r>
              <a:rPr lang="en-US" altLang="zh-CN" sz="3200" dirty="0">
                <a:solidFill>
                  <a:schemeClr val="accent1">
                    <a:lumMod val="50000"/>
                  </a:schemeClr>
                </a:solidFill>
                <a:latin typeface="宋体" panose="02010600030101010101" pitchFamily="2" charset="-122"/>
                <a:ea typeface="宋体" panose="02010600030101010101" pitchFamily="2" charset="-122"/>
              </a:rPr>
              <a:t>1. </a:t>
            </a:r>
            <a:r>
              <a:rPr lang="zh-CN" altLang="en-US" sz="3200" dirty="0">
                <a:solidFill>
                  <a:schemeClr val="accent1">
                    <a:lumMod val="50000"/>
                  </a:schemeClr>
                </a:solidFill>
                <a:latin typeface="宋体" panose="02010600030101010101" pitchFamily="2" charset="-122"/>
                <a:ea typeface="宋体" panose="02010600030101010101" pitchFamily="2" charset="-122"/>
              </a:rPr>
              <a:t>一种是范围查询，范围查询时给定查询点和查询距离阈值，从数据集中查找所有与查询点距离小于阈值的数据</a:t>
            </a:r>
            <a:endParaRPr lang="en-US" altLang="zh-CN" sz="3200" dirty="0">
              <a:solidFill>
                <a:schemeClr val="accent1">
                  <a:lumMod val="50000"/>
                </a:schemeClr>
              </a:solidFill>
              <a:latin typeface="宋体" panose="02010600030101010101" pitchFamily="2" charset="-122"/>
              <a:ea typeface="宋体" panose="02010600030101010101" pitchFamily="2" charset="-122"/>
            </a:endParaRPr>
          </a:p>
          <a:p>
            <a:pPr lvl="1"/>
            <a:endParaRPr lang="zh-CN" altLang="en-US" sz="3200" dirty="0">
              <a:latin typeface="宋体" panose="02010600030101010101" pitchFamily="2" charset="-122"/>
              <a:ea typeface="宋体" panose="02010600030101010101" pitchFamily="2" charset="-122"/>
            </a:endParaRPr>
          </a:p>
          <a:p>
            <a:pPr lvl="1"/>
            <a:r>
              <a:rPr lang="en-US" altLang="zh-CN" sz="3200" dirty="0">
                <a:solidFill>
                  <a:srgbClr val="FF0000"/>
                </a:solidFill>
                <a:latin typeface="宋体" panose="02010600030101010101" pitchFamily="2" charset="-122"/>
                <a:ea typeface="宋体" panose="02010600030101010101" pitchFamily="2" charset="-122"/>
              </a:rPr>
              <a:t>2. </a:t>
            </a:r>
            <a:r>
              <a:rPr lang="zh-CN" altLang="en-US" sz="3200" dirty="0">
                <a:solidFill>
                  <a:srgbClr val="FF0000"/>
                </a:solidFill>
                <a:latin typeface="宋体" panose="02010600030101010101" pitchFamily="2" charset="-122"/>
                <a:ea typeface="宋体" panose="02010600030101010101" pitchFamily="2" charset="-122"/>
              </a:rPr>
              <a:t>另一种是</a:t>
            </a:r>
            <a:r>
              <a:rPr lang="en-US" altLang="zh-CN" sz="3200" dirty="0">
                <a:solidFill>
                  <a:srgbClr val="FF0000"/>
                </a:solidFill>
                <a:latin typeface="宋体" panose="02010600030101010101" pitchFamily="2" charset="-122"/>
                <a:ea typeface="宋体" panose="02010600030101010101" pitchFamily="2" charset="-122"/>
              </a:rPr>
              <a:t>K</a:t>
            </a:r>
            <a:r>
              <a:rPr lang="zh-CN" altLang="en-US" sz="3200" dirty="0">
                <a:solidFill>
                  <a:srgbClr val="FF0000"/>
                </a:solidFill>
                <a:latin typeface="宋体" panose="02010600030101010101" pitchFamily="2" charset="-122"/>
                <a:ea typeface="宋体" panose="02010600030101010101" pitchFamily="2" charset="-122"/>
              </a:rPr>
              <a:t>近邻查询，就是给定查询点及正整数</a:t>
            </a:r>
            <a:r>
              <a:rPr lang="en-US" altLang="zh-CN" sz="3200" dirty="0">
                <a:solidFill>
                  <a:srgbClr val="FF0000"/>
                </a:solidFill>
                <a:latin typeface="宋体" panose="02010600030101010101" pitchFamily="2" charset="-122"/>
                <a:ea typeface="宋体" panose="02010600030101010101" pitchFamily="2" charset="-122"/>
              </a:rPr>
              <a:t>K</a:t>
            </a:r>
            <a:r>
              <a:rPr lang="zh-CN" altLang="en-US" sz="3200" dirty="0">
                <a:solidFill>
                  <a:srgbClr val="FF0000"/>
                </a:solidFill>
                <a:latin typeface="宋体" panose="02010600030101010101" pitchFamily="2" charset="-122"/>
                <a:ea typeface="宋体" panose="02010600030101010101" pitchFamily="2" charset="-122"/>
              </a:rPr>
              <a:t>，从数据集中找到距离查询点最近的</a:t>
            </a:r>
            <a:r>
              <a:rPr lang="en-US" altLang="zh-CN" sz="3200" dirty="0">
                <a:solidFill>
                  <a:srgbClr val="FF0000"/>
                </a:solidFill>
                <a:latin typeface="宋体" panose="02010600030101010101" pitchFamily="2" charset="-122"/>
                <a:ea typeface="宋体" panose="02010600030101010101" pitchFamily="2" charset="-122"/>
              </a:rPr>
              <a:t>K</a:t>
            </a:r>
            <a:r>
              <a:rPr lang="zh-CN" altLang="en-US" sz="3200" dirty="0">
                <a:solidFill>
                  <a:srgbClr val="FF0000"/>
                </a:solidFill>
                <a:latin typeface="宋体" panose="02010600030101010101" pitchFamily="2" charset="-122"/>
                <a:ea typeface="宋体" panose="02010600030101010101" pitchFamily="2" charset="-122"/>
              </a:rPr>
              <a:t>个数据，当</a:t>
            </a:r>
            <a:r>
              <a:rPr lang="en-US" altLang="zh-CN" sz="3200" dirty="0">
                <a:solidFill>
                  <a:srgbClr val="FF0000"/>
                </a:solidFill>
                <a:latin typeface="宋体" panose="02010600030101010101" pitchFamily="2" charset="-122"/>
                <a:ea typeface="宋体" panose="02010600030101010101" pitchFamily="2" charset="-122"/>
              </a:rPr>
              <a:t>K=1</a:t>
            </a:r>
            <a:r>
              <a:rPr lang="zh-CN" altLang="en-US" sz="3200" dirty="0">
                <a:solidFill>
                  <a:srgbClr val="FF0000"/>
                </a:solidFill>
                <a:latin typeface="宋体" panose="02010600030101010101" pitchFamily="2" charset="-122"/>
                <a:ea typeface="宋体" panose="02010600030101010101" pitchFamily="2" charset="-122"/>
              </a:rPr>
              <a:t>时，它就是最近邻查询。</a:t>
            </a:r>
          </a:p>
          <a:p>
            <a:pPr lvl="1"/>
            <a:endParaRPr lang="zh-CN" altLang="en-US" dirty="0"/>
          </a:p>
        </p:txBody>
      </p:sp>
    </p:spTree>
    <p:extLst>
      <p:ext uri="{BB962C8B-B14F-4D97-AF65-F5344CB8AC3E}">
        <p14:creationId xmlns:p14="http://schemas.microsoft.com/office/powerpoint/2010/main" val="280769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F04AB-5D68-45AB-B0E8-78D836BE5D27}"/>
              </a:ext>
            </a:extLst>
          </p:cNvPr>
          <p:cNvSpPr>
            <a:spLocks noGrp="1"/>
          </p:cNvSpPr>
          <p:nvPr>
            <p:ph type="title"/>
          </p:nvPr>
        </p:nvSpPr>
        <p:spPr>
          <a:xfrm>
            <a:off x="838200" y="365126"/>
            <a:ext cx="9850515" cy="673562"/>
          </a:xfrm>
        </p:spPr>
        <p:txBody>
          <a:bodyPr>
            <a:normAutofit/>
          </a:bodyPr>
          <a:lstStyle/>
          <a:p>
            <a:r>
              <a:rPr lang="zh-CN" altLang="en-US" sz="3600" b="1" dirty="0">
                <a:latin typeface="宋体" panose="02010600030101010101" pitchFamily="2" charset="-122"/>
                <a:ea typeface="宋体" panose="02010600030101010101" pitchFamily="2" charset="-122"/>
              </a:rPr>
              <a:t>针对</a:t>
            </a:r>
            <a:r>
              <a:rPr lang="en-US" altLang="zh-CN" sz="3600" b="1" dirty="0">
                <a:latin typeface="宋体" panose="02010600030101010101" pitchFamily="2" charset="-122"/>
                <a:ea typeface="宋体" panose="02010600030101010101" pitchFamily="2" charset="-122"/>
              </a:rPr>
              <a:t>KNN</a:t>
            </a:r>
            <a:r>
              <a:rPr lang="zh-CN" altLang="en-US" sz="3600" b="1" dirty="0">
                <a:latin typeface="宋体" panose="02010600030101010101" pitchFamily="2" charset="-122"/>
                <a:ea typeface="宋体" panose="02010600030101010101" pitchFamily="2" charset="-122"/>
              </a:rPr>
              <a:t>查询效率的优化方法</a:t>
            </a:r>
          </a:p>
        </p:txBody>
      </p:sp>
      <p:sp>
        <p:nvSpPr>
          <p:cNvPr id="3" name="内容占位符 2">
            <a:extLst>
              <a:ext uri="{FF2B5EF4-FFF2-40B4-BE49-F238E27FC236}">
                <a16:creationId xmlns:a16="http://schemas.microsoft.com/office/drawing/2014/main" id="{B54C37D4-6E24-4CD4-90B7-98AB631B0316}"/>
              </a:ext>
            </a:extLst>
          </p:cNvPr>
          <p:cNvSpPr>
            <a:spLocks noGrp="1"/>
          </p:cNvSpPr>
          <p:nvPr>
            <p:ph idx="1"/>
          </p:nvPr>
        </p:nvSpPr>
        <p:spPr>
          <a:xfrm>
            <a:off x="838200" y="1287262"/>
            <a:ext cx="10515600" cy="4889701"/>
          </a:xfrm>
        </p:spPr>
        <p:txBody>
          <a:bodyPr/>
          <a:lstStyle/>
          <a:p>
            <a:endParaRPr lang="en-US" altLang="zh-CN" dirty="0"/>
          </a:p>
          <a:p>
            <a:r>
              <a:rPr lang="zh-CN" altLang="en-US" dirty="0">
                <a:solidFill>
                  <a:schemeClr val="accent1">
                    <a:lumMod val="50000"/>
                  </a:schemeClr>
                </a:solidFill>
              </a:rPr>
              <a:t>构建数据索引，然后再进行快速匹配。（</a:t>
            </a:r>
            <a:r>
              <a:rPr lang="en-US" altLang="zh-CN" dirty="0" err="1">
                <a:solidFill>
                  <a:schemeClr val="accent1">
                    <a:lumMod val="50000"/>
                  </a:schemeClr>
                </a:solidFill>
              </a:rPr>
              <a:t>kd</a:t>
            </a:r>
            <a:r>
              <a:rPr lang="en-US" altLang="zh-CN" dirty="0">
                <a:solidFill>
                  <a:schemeClr val="accent1">
                    <a:lumMod val="50000"/>
                  </a:schemeClr>
                </a:solidFill>
              </a:rPr>
              <a:t>-</a:t>
            </a:r>
            <a:r>
              <a:rPr lang="zh-CN" altLang="en-US" dirty="0">
                <a:solidFill>
                  <a:schemeClr val="accent1">
                    <a:lumMod val="50000"/>
                  </a:schemeClr>
                </a:solidFill>
              </a:rPr>
              <a:t>树，</a:t>
            </a:r>
            <a:r>
              <a:rPr lang="en-US" altLang="zh-CN" dirty="0">
                <a:solidFill>
                  <a:schemeClr val="accent1">
                    <a:lumMod val="50000"/>
                  </a:schemeClr>
                </a:solidFill>
              </a:rPr>
              <a:t> R</a:t>
            </a:r>
            <a:r>
              <a:rPr lang="zh-CN" altLang="en-US" dirty="0">
                <a:solidFill>
                  <a:schemeClr val="accent1">
                    <a:lumMod val="50000"/>
                  </a:schemeClr>
                </a:solidFill>
              </a:rPr>
              <a:t>树等）</a:t>
            </a:r>
            <a:endParaRPr lang="en-US" altLang="zh-CN" dirty="0">
              <a:solidFill>
                <a:schemeClr val="accent1">
                  <a:lumMod val="50000"/>
                </a:schemeClr>
              </a:solidFill>
            </a:endParaRPr>
          </a:p>
          <a:p>
            <a:endParaRPr lang="en-US" altLang="zh-CN" dirty="0">
              <a:solidFill>
                <a:schemeClr val="accent1">
                  <a:lumMod val="50000"/>
                </a:schemeClr>
              </a:solidFill>
            </a:endParaRPr>
          </a:p>
          <a:p>
            <a:endParaRPr lang="en-US" altLang="zh-CN" dirty="0">
              <a:solidFill>
                <a:schemeClr val="accent1">
                  <a:lumMod val="50000"/>
                </a:schemeClr>
              </a:solidFill>
            </a:endParaRPr>
          </a:p>
          <a:p>
            <a:endParaRPr lang="en-US" altLang="zh-CN" dirty="0">
              <a:solidFill>
                <a:schemeClr val="accent1">
                  <a:lumMod val="50000"/>
                </a:schemeClr>
              </a:solidFill>
            </a:endParaRPr>
          </a:p>
          <a:p>
            <a:r>
              <a:rPr lang="zh-CN" altLang="en-US" dirty="0">
                <a:solidFill>
                  <a:srgbClr val="FF0000"/>
                </a:solidFill>
              </a:rPr>
              <a:t>并行化查询 （利用</a:t>
            </a:r>
            <a:r>
              <a:rPr lang="en-US" altLang="zh-CN" dirty="0">
                <a:solidFill>
                  <a:srgbClr val="FF0000"/>
                </a:solidFill>
              </a:rPr>
              <a:t>MapReduce</a:t>
            </a:r>
            <a:r>
              <a:rPr lang="zh-CN" altLang="en-US" dirty="0">
                <a:solidFill>
                  <a:srgbClr val="FF0000"/>
                </a:solidFill>
              </a:rPr>
              <a:t>和</a:t>
            </a:r>
            <a:r>
              <a:rPr lang="en-US" altLang="zh-CN" dirty="0">
                <a:solidFill>
                  <a:srgbClr val="FF0000"/>
                </a:solidFill>
              </a:rPr>
              <a:t>Spark</a:t>
            </a:r>
            <a:r>
              <a:rPr lang="zh-CN" altLang="en-US" dirty="0">
                <a:solidFill>
                  <a:srgbClr val="FF0000"/>
                </a:solidFill>
              </a:rPr>
              <a:t>等大数据处理框架）</a:t>
            </a:r>
          </a:p>
        </p:txBody>
      </p:sp>
    </p:spTree>
    <p:extLst>
      <p:ext uri="{BB962C8B-B14F-4D97-AF65-F5344CB8AC3E}">
        <p14:creationId xmlns:p14="http://schemas.microsoft.com/office/powerpoint/2010/main" val="285021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D58AD-F96A-4830-88C7-5C25566FAA00}"/>
              </a:ext>
            </a:extLst>
          </p:cNvPr>
          <p:cNvSpPr>
            <a:spLocks noGrp="1"/>
          </p:cNvSpPr>
          <p:nvPr>
            <p:ph type="title"/>
          </p:nvPr>
        </p:nvSpPr>
        <p:spPr>
          <a:xfrm>
            <a:off x="838200" y="365125"/>
            <a:ext cx="10515600" cy="868871"/>
          </a:xfrm>
        </p:spPr>
        <p:txBody>
          <a:bodyPr/>
          <a:lstStyle/>
          <a:p>
            <a:r>
              <a:rPr lang="en-US" altLang="zh-CN" b="1" dirty="0" err="1">
                <a:latin typeface="宋体" panose="02010600030101010101" pitchFamily="2" charset="-122"/>
                <a:ea typeface="宋体" panose="02010600030101010101" pitchFamily="2" charset="-122"/>
              </a:rPr>
              <a:t>Knn</a:t>
            </a:r>
            <a:r>
              <a:rPr lang="en-US" altLang="zh-CN" b="1" dirty="0">
                <a:latin typeface="宋体" panose="02010600030101010101" pitchFamily="2" charset="-122"/>
                <a:ea typeface="宋体" panose="02010600030101010101" pitchFamily="2" charset="-122"/>
              </a:rPr>
              <a:t> on </a:t>
            </a:r>
            <a:r>
              <a:rPr lang="en-US" altLang="zh-CN" b="1" dirty="0" err="1">
                <a:latin typeface="宋体" panose="02010600030101010101" pitchFamily="2" charset="-122"/>
                <a:ea typeface="宋体" panose="02010600030101010101" pitchFamily="2" charset="-122"/>
              </a:rPr>
              <a:t>hadoop</a:t>
            </a:r>
            <a:r>
              <a:rPr lang="zh-CN" altLang="en-US" b="1"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CC802792-39A5-4E2F-84B9-C1620BD7D35F}"/>
              </a:ext>
            </a:extLst>
          </p:cNvPr>
          <p:cNvSpPr>
            <a:spLocks noGrp="1"/>
          </p:cNvSpPr>
          <p:nvPr>
            <p:ph idx="1"/>
          </p:nvPr>
        </p:nvSpPr>
        <p:spPr>
          <a:xfrm>
            <a:off x="838200" y="1383644"/>
            <a:ext cx="10667260" cy="4783169"/>
          </a:xfrm>
        </p:spPr>
        <p:txBody>
          <a:bodyPr/>
          <a:lstStyle/>
          <a:p>
            <a:r>
              <a:rPr lang="zh-CN" altLang="en-US" dirty="0">
                <a:solidFill>
                  <a:srgbClr val="FF0000"/>
                </a:solidFill>
              </a:rPr>
              <a:t>首先预先假定：训练集容量大，而测试集容量小。</a:t>
            </a:r>
            <a:endParaRPr lang="en-US" altLang="zh-CN" dirty="0">
              <a:solidFill>
                <a:srgbClr val="FF0000"/>
              </a:solidFill>
            </a:endParaRPr>
          </a:p>
          <a:p>
            <a:r>
              <a:rPr lang="zh-CN" altLang="en-US" dirty="0">
                <a:solidFill>
                  <a:srgbClr val="FF0000"/>
                </a:solidFill>
              </a:rPr>
              <a:t>过程如下：</a:t>
            </a:r>
            <a:endParaRPr lang="en-US" altLang="zh-CN" dirty="0">
              <a:solidFill>
                <a:srgbClr val="FF0000"/>
              </a:solidFill>
            </a:endParaRPr>
          </a:p>
          <a:p>
            <a:r>
              <a:rPr lang="en-US" altLang="zh-CN" dirty="0"/>
              <a:t>		</a:t>
            </a:r>
            <a:endParaRPr lang="zh-CN" altLang="en-US" dirty="0"/>
          </a:p>
        </p:txBody>
      </p:sp>
      <p:sp>
        <p:nvSpPr>
          <p:cNvPr id="4" name="矩形 3">
            <a:extLst>
              <a:ext uri="{FF2B5EF4-FFF2-40B4-BE49-F238E27FC236}">
                <a16:creationId xmlns:a16="http://schemas.microsoft.com/office/drawing/2014/main" id="{F920C2FE-4E17-4F80-95AB-3B34CC232A1D}"/>
              </a:ext>
            </a:extLst>
          </p:cNvPr>
          <p:cNvSpPr/>
          <p:nvPr/>
        </p:nvSpPr>
        <p:spPr>
          <a:xfrm>
            <a:off x="2209799" y="2706547"/>
            <a:ext cx="1748901" cy="310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Map</a:t>
            </a:r>
            <a:r>
              <a:rPr lang="zh-CN" altLang="en-US" dirty="0">
                <a:solidFill>
                  <a:srgbClr val="FF0000"/>
                </a:solidFill>
              </a:rPr>
              <a:t>阶段</a:t>
            </a:r>
            <a:endParaRPr lang="en-US" altLang="zh-CN" dirty="0">
              <a:solidFill>
                <a:srgbClr val="FF0000"/>
              </a:solidFill>
            </a:endParaRPr>
          </a:p>
          <a:p>
            <a:pPr algn="ctr"/>
            <a:r>
              <a:rPr lang="en-US" altLang="zh-CN" dirty="0"/>
              <a:t>1.</a:t>
            </a:r>
            <a:r>
              <a:rPr lang="zh-CN" altLang="en-US" dirty="0"/>
              <a:t>加载测试集</a:t>
            </a:r>
            <a:endParaRPr lang="en-US" altLang="zh-CN" dirty="0"/>
          </a:p>
          <a:p>
            <a:pPr algn="ctr"/>
            <a:endParaRPr lang="en-US" altLang="zh-CN" dirty="0"/>
          </a:p>
          <a:p>
            <a:pPr algn="ctr"/>
            <a:r>
              <a:rPr lang="en-US" altLang="zh-CN" dirty="0"/>
              <a:t>2. </a:t>
            </a:r>
            <a:r>
              <a:rPr lang="zh-CN" altLang="en-US" dirty="0"/>
              <a:t>计算测试集中每个样例与训练样例的距离</a:t>
            </a:r>
            <a:endParaRPr lang="en-US" altLang="zh-CN" dirty="0"/>
          </a:p>
          <a:p>
            <a:pPr algn="ctr"/>
            <a:endParaRPr lang="en-US" altLang="zh-CN" dirty="0"/>
          </a:p>
        </p:txBody>
      </p:sp>
      <p:sp>
        <p:nvSpPr>
          <p:cNvPr id="5" name="椭圆 4">
            <a:extLst>
              <a:ext uri="{FF2B5EF4-FFF2-40B4-BE49-F238E27FC236}">
                <a16:creationId xmlns:a16="http://schemas.microsoft.com/office/drawing/2014/main" id="{EA4B24AB-4EF2-43CD-94C1-BD34D42A5E11}"/>
              </a:ext>
            </a:extLst>
          </p:cNvPr>
          <p:cNvSpPr/>
          <p:nvPr/>
        </p:nvSpPr>
        <p:spPr>
          <a:xfrm>
            <a:off x="318856" y="3775229"/>
            <a:ext cx="905522" cy="645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split</a:t>
            </a:r>
            <a:endParaRPr lang="zh-CN" altLang="en-US" dirty="0"/>
          </a:p>
        </p:txBody>
      </p:sp>
      <p:sp>
        <p:nvSpPr>
          <p:cNvPr id="6" name="箭头: 右 5">
            <a:extLst>
              <a:ext uri="{FF2B5EF4-FFF2-40B4-BE49-F238E27FC236}">
                <a16:creationId xmlns:a16="http://schemas.microsoft.com/office/drawing/2014/main" id="{314B0C46-500A-4D38-A7F4-DD3B745D7D22}"/>
              </a:ext>
            </a:extLst>
          </p:cNvPr>
          <p:cNvSpPr/>
          <p:nvPr/>
        </p:nvSpPr>
        <p:spPr>
          <a:xfrm>
            <a:off x="1322033" y="3938356"/>
            <a:ext cx="807868" cy="31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181B1E21-1726-4E8D-8764-0447E9927868}"/>
              </a:ext>
            </a:extLst>
          </p:cNvPr>
          <p:cNvSpPr/>
          <p:nvPr/>
        </p:nvSpPr>
        <p:spPr>
          <a:xfrm>
            <a:off x="4056355" y="4012707"/>
            <a:ext cx="1748900" cy="245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1C2D085-0205-40F4-93CD-F1C5B175C69D}"/>
              </a:ext>
            </a:extLst>
          </p:cNvPr>
          <p:cNvSpPr txBox="1"/>
          <p:nvPr/>
        </p:nvSpPr>
        <p:spPr>
          <a:xfrm>
            <a:off x="3958700" y="3644424"/>
            <a:ext cx="3240351" cy="261610"/>
          </a:xfrm>
          <a:prstGeom prst="rect">
            <a:avLst/>
          </a:prstGeom>
          <a:noFill/>
        </p:spPr>
        <p:txBody>
          <a:bodyPr wrap="square" rtlCol="0">
            <a:spAutoFit/>
          </a:bodyPr>
          <a:lstStyle/>
          <a:p>
            <a:r>
              <a:rPr lang="en-US" altLang="zh-CN" sz="1100" b="1" dirty="0">
                <a:solidFill>
                  <a:srgbClr val="FF0000"/>
                </a:solidFill>
              </a:rPr>
              <a:t>&lt;</a:t>
            </a:r>
            <a:r>
              <a:rPr lang="zh-CN" altLang="en-US" sz="1100" b="1" dirty="0">
                <a:solidFill>
                  <a:srgbClr val="FF0000"/>
                </a:solidFill>
              </a:rPr>
              <a:t>测试样例，</a:t>
            </a:r>
            <a:r>
              <a:rPr lang="en-US" altLang="zh-CN" sz="1100" b="1" dirty="0">
                <a:solidFill>
                  <a:srgbClr val="FF0000"/>
                </a:solidFill>
              </a:rPr>
              <a:t>&lt;</a:t>
            </a:r>
            <a:r>
              <a:rPr lang="zh-CN" altLang="en-US" sz="1100" b="1" dirty="0">
                <a:solidFill>
                  <a:srgbClr val="FF0000"/>
                </a:solidFill>
              </a:rPr>
              <a:t>距离，类别</a:t>
            </a:r>
            <a:r>
              <a:rPr lang="en-US" altLang="zh-CN" sz="1100" b="1" dirty="0">
                <a:solidFill>
                  <a:srgbClr val="FF0000"/>
                </a:solidFill>
              </a:rPr>
              <a:t>&gt;&gt;</a:t>
            </a:r>
            <a:r>
              <a:rPr lang="zh-CN" altLang="en-US" sz="1100" b="1" dirty="0">
                <a:solidFill>
                  <a:srgbClr val="FF0000"/>
                </a:solidFill>
              </a:rPr>
              <a:t> </a:t>
            </a:r>
          </a:p>
        </p:txBody>
      </p:sp>
      <p:sp>
        <p:nvSpPr>
          <p:cNvPr id="9" name="矩形 8">
            <a:extLst>
              <a:ext uri="{FF2B5EF4-FFF2-40B4-BE49-F238E27FC236}">
                <a16:creationId xmlns:a16="http://schemas.microsoft.com/office/drawing/2014/main" id="{9373C370-50F9-48CD-A4FD-1586E4E086F1}"/>
              </a:ext>
            </a:extLst>
          </p:cNvPr>
          <p:cNvSpPr/>
          <p:nvPr/>
        </p:nvSpPr>
        <p:spPr>
          <a:xfrm>
            <a:off x="5902910" y="2715424"/>
            <a:ext cx="2077374" cy="309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Reduce</a:t>
            </a:r>
            <a:r>
              <a:rPr lang="zh-CN" altLang="en-US" dirty="0">
                <a:solidFill>
                  <a:srgbClr val="FF0000"/>
                </a:solidFill>
              </a:rPr>
              <a:t>阶段</a:t>
            </a:r>
            <a:endParaRPr lang="en-US" altLang="zh-CN" dirty="0">
              <a:solidFill>
                <a:srgbClr val="FF0000"/>
              </a:solidFill>
            </a:endParaRPr>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dirty="0"/>
              <a:t>投票得到测试样例的类别</a:t>
            </a:r>
          </a:p>
          <a:p>
            <a:pPr algn="ctr"/>
            <a:endParaRPr lang="en-US" altLang="zh-CN" dirty="0"/>
          </a:p>
        </p:txBody>
      </p:sp>
      <p:sp>
        <p:nvSpPr>
          <p:cNvPr id="10" name="箭头: 右 9">
            <a:extLst>
              <a:ext uri="{FF2B5EF4-FFF2-40B4-BE49-F238E27FC236}">
                <a16:creationId xmlns:a16="http://schemas.microsoft.com/office/drawing/2014/main" id="{A4434B3B-06F7-46F2-AF4D-5BFA2CFD48FB}"/>
              </a:ext>
            </a:extLst>
          </p:cNvPr>
          <p:cNvSpPr/>
          <p:nvPr/>
        </p:nvSpPr>
        <p:spPr>
          <a:xfrm>
            <a:off x="8077939" y="4012707"/>
            <a:ext cx="577049"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0CAB614-66D9-4DCC-8790-19B2BF0029E7}"/>
              </a:ext>
            </a:extLst>
          </p:cNvPr>
          <p:cNvSpPr/>
          <p:nvPr/>
        </p:nvSpPr>
        <p:spPr>
          <a:xfrm>
            <a:off x="8752643" y="2715424"/>
            <a:ext cx="2601157" cy="309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输出</a:t>
            </a: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r>
              <a:rPr lang="en-US" altLang="zh-CN" dirty="0"/>
              <a:t>&lt;</a:t>
            </a:r>
            <a:r>
              <a:rPr lang="zh-CN" altLang="en-US" dirty="0"/>
              <a:t>测试样例， 类别</a:t>
            </a:r>
            <a:r>
              <a:rPr lang="en-US" altLang="zh-CN" dirty="0"/>
              <a:t>&gt;</a:t>
            </a:r>
            <a:endParaRPr lang="zh-CN" altLang="en-US" dirty="0"/>
          </a:p>
        </p:txBody>
      </p:sp>
      <p:sp>
        <p:nvSpPr>
          <p:cNvPr id="20" name="文本框 19">
            <a:extLst>
              <a:ext uri="{FF2B5EF4-FFF2-40B4-BE49-F238E27FC236}">
                <a16:creationId xmlns:a16="http://schemas.microsoft.com/office/drawing/2014/main" id="{0BE8960F-2848-4375-8E02-D5E0DC5B3E91}"/>
              </a:ext>
            </a:extLst>
          </p:cNvPr>
          <p:cNvSpPr txBox="1"/>
          <p:nvPr/>
        </p:nvSpPr>
        <p:spPr>
          <a:xfrm>
            <a:off x="491974" y="3320249"/>
            <a:ext cx="1118584" cy="369332"/>
          </a:xfrm>
          <a:prstGeom prst="rect">
            <a:avLst/>
          </a:prstGeom>
          <a:noFill/>
        </p:spPr>
        <p:txBody>
          <a:bodyPr wrap="square" rtlCol="0">
            <a:spAutoFit/>
          </a:bodyPr>
          <a:lstStyle/>
          <a:p>
            <a:r>
              <a:rPr lang="zh-CN" altLang="en-US" dirty="0">
                <a:solidFill>
                  <a:srgbClr val="FF0000"/>
                </a:solidFill>
              </a:rPr>
              <a:t>输入</a:t>
            </a:r>
          </a:p>
        </p:txBody>
      </p:sp>
    </p:spTree>
    <p:extLst>
      <p:ext uri="{BB962C8B-B14F-4D97-AF65-F5344CB8AC3E}">
        <p14:creationId xmlns:p14="http://schemas.microsoft.com/office/powerpoint/2010/main" val="60795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8063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416</Words>
  <Application>Microsoft Office PowerPoint</Application>
  <PresentationFormat>宽屏</PresentationFormat>
  <Paragraphs>49</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宋体</vt:lpstr>
      <vt:lpstr>Arial</vt:lpstr>
      <vt:lpstr>Office 主题​​</vt:lpstr>
      <vt:lpstr>Hadoop下的KNN</vt:lpstr>
      <vt:lpstr>KNN：</vt:lpstr>
      <vt:lpstr>K的取值</vt:lpstr>
      <vt:lpstr>问题：</vt:lpstr>
      <vt:lpstr>KNN的缺点：</vt:lpstr>
      <vt:lpstr>针对KNN查询效率的优化方法</vt:lpstr>
      <vt:lpstr>Knn on hadoop：</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Hadoop下的KNN</dc:title>
  <dc:creator>家兴 齐</dc:creator>
  <cp:lastModifiedBy>家兴 齐</cp:lastModifiedBy>
  <cp:revision>88</cp:revision>
  <dcterms:created xsi:type="dcterms:W3CDTF">2019-04-25T02:06:48Z</dcterms:created>
  <dcterms:modified xsi:type="dcterms:W3CDTF">2019-04-25T03:09:28Z</dcterms:modified>
</cp:coreProperties>
</file>