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898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16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0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7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4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6986A6-A252-4E17-89A8-D4EEC0A8E009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F0B93B-D114-4141-A54C-570B2E37B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A44278D-8883-4A83-A870-9D835668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7863" y="2455953"/>
            <a:ext cx="6831673" cy="108623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98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57E1-1C3C-44BD-9356-37F56BD5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701" y="410592"/>
            <a:ext cx="9299359" cy="67248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EA143-7CAD-4766-8103-2BD914EB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0730"/>
            <a:ext cx="5481961" cy="46866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实验比较所用的数据集包括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UCI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个人工数据集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分类器参数设置如右图。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为了模拟主动学习算法，我们选择一部分数据作为有类别信息的数据，剩余部分作为无类别信息的数据，也就是将类别信息隐藏。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D0062-6A25-4530-9199-A91DA1F5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90227"/>
              </p:ext>
            </p:extLst>
          </p:nvPr>
        </p:nvGraphicFramePr>
        <p:xfrm>
          <a:off x="7315201" y="1083074"/>
          <a:ext cx="4438835" cy="4856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952">
                  <a:extLst>
                    <a:ext uri="{9D8B030D-6E8A-4147-A177-3AD203B41FA5}">
                      <a16:colId xmlns:a16="http://schemas.microsoft.com/office/drawing/2014/main" val="3398826409"/>
                    </a:ext>
                  </a:extLst>
                </a:gridCol>
                <a:gridCol w="930449">
                  <a:extLst>
                    <a:ext uri="{9D8B030D-6E8A-4147-A177-3AD203B41FA5}">
                      <a16:colId xmlns:a16="http://schemas.microsoft.com/office/drawing/2014/main" val="3658547249"/>
                    </a:ext>
                  </a:extLst>
                </a:gridCol>
                <a:gridCol w="832538">
                  <a:extLst>
                    <a:ext uri="{9D8B030D-6E8A-4147-A177-3AD203B41FA5}">
                      <a16:colId xmlns:a16="http://schemas.microsoft.com/office/drawing/2014/main" val="3310082743"/>
                    </a:ext>
                  </a:extLst>
                </a:gridCol>
                <a:gridCol w="832538">
                  <a:extLst>
                    <a:ext uri="{9D8B030D-6E8A-4147-A177-3AD203B41FA5}">
                      <a16:colId xmlns:a16="http://schemas.microsoft.com/office/drawing/2014/main" val="81932070"/>
                    </a:ext>
                  </a:extLst>
                </a:gridCol>
                <a:gridCol w="1011358">
                  <a:extLst>
                    <a:ext uri="{9D8B030D-6E8A-4147-A177-3AD203B41FA5}">
                      <a16:colId xmlns:a16="http://schemas.microsoft.com/office/drawing/2014/main" val="820733454"/>
                    </a:ext>
                  </a:extLst>
                </a:gridCol>
              </a:tblGrid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数据集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隐藏层节点数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初始训练集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迭代次数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每次选择样例数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66450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Artificial1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549754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Artificial2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500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728134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Artificial3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11674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HT-Sensor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750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150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607888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Covtype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110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500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 dirty="0">
                          <a:effectLst/>
                        </a:rPr>
                        <a:t>20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100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5637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Poker 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500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100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975320"/>
                  </a:ext>
                </a:extLst>
              </a:tr>
              <a:tr h="60701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SUSY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40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500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950" kern="100" dirty="0">
                          <a:effectLst/>
                        </a:rPr>
                        <a:t>100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9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9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7CEFB-446E-4BAC-8852-679251D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9" y="241916"/>
            <a:ext cx="8091996" cy="49493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BA3B9-9F48-49AA-8A53-06745751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433" y="5785468"/>
            <a:ext cx="6843161" cy="101649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的主动学习算法从数据集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Artificial 1</a:t>
            </a:r>
            <a:r>
              <a:rPr lang="zh-CN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一次迭代选择的部分样例的分布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94B6F2-2D05-4CFC-B9CA-7A56F233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57DF7F-8276-41FB-B391-8262949D7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87916"/>
              </p:ext>
            </p:extLst>
          </p:nvPr>
        </p:nvGraphicFramePr>
        <p:xfrm>
          <a:off x="1393455" y="2821471"/>
          <a:ext cx="3984303" cy="266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r:id="rId3" imgW="6814894" imgH="4006806" progId="Visio.Drawing.11">
                  <p:embed/>
                </p:oleObj>
              </mc:Choice>
              <mc:Fallback>
                <p:oleObj r:id="rId3" imgW="6814894" imgH="40068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455" y="2821471"/>
                        <a:ext cx="3984303" cy="266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B63D1B-399D-441C-BA41-4CAC061B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594" y="2287895"/>
            <a:ext cx="170912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89C140-C654-4714-8575-D910A695B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05241"/>
              </p:ext>
            </p:extLst>
          </p:nvPr>
        </p:nvGraphicFramePr>
        <p:xfrm>
          <a:off x="7200016" y="2821472"/>
          <a:ext cx="4379637" cy="2697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r:id="rId5" imgW="6814894" imgH="4006806" progId="Visio.Drawing.11">
                  <p:embed/>
                </p:oleObj>
              </mc:Choice>
              <mc:Fallback>
                <p:oleObj r:id="rId5" imgW="6814894" imgH="400680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16" y="2821472"/>
                        <a:ext cx="4379637" cy="2697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661DF30-5F69-479F-9DB2-085364E9E85B}"/>
              </a:ext>
            </a:extLst>
          </p:cNvPr>
          <p:cNvSpPr txBox="1"/>
          <p:nvPr/>
        </p:nvSpPr>
        <p:spPr>
          <a:xfrm>
            <a:off x="6863257" y="5767031"/>
            <a:ext cx="5053157" cy="2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zh-CN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的主动学习算法从数据集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Artificial 1</a:t>
            </a:r>
            <a:r>
              <a:rPr lang="zh-CN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一次迭代选择的部分样例的分布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D2B19-D5E3-435E-8C2C-150EEA6518E0}"/>
              </a:ext>
            </a:extLst>
          </p:cNvPr>
          <p:cNvSpPr txBox="1"/>
          <p:nvPr/>
        </p:nvSpPr>
        <p:spPr>
          <a:xfrm>
            <a:off x="1393455" y="1041149"/>
            <a:ext cx="10104446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因为基于两种开源大数据处理平台的主动学习算法思路一样，所以选择的样例数和选择的样例发布情况基本相同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如下两图展示了主动学习算法，在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两种平台下一次迭代选择部分样例的分布。</a:t>
            </a:r>
          </a:p>
        </p:txBody>
      </p:sp>
    </p:spTree>
    <p:extLst>
      <p:ext uri="{BB962C8B-B14F-4D97-AF65-F5344CB8AC3E}">
        <p14:creationId xmlns:p14="http://schemas.microsoft.com/office/powerpoint/2010/main" val="277855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F60B-95B3-47C2-AC97-0A25DD08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57" y="330693"/>
            <a:ext cx="7479437" cy="565951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CEF44-1822-4278-934A-71D2592F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169" y="1259408"/>
            <a:ext cx="3296701" cy="2492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CEB7EF-7850-44ED-8D9A-220CE2EF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70" y="4114801"/>
            <a:ext cx="3296701" cy="24926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CF47A-5E20-47A9-A071-DCD967AA677A}"/>
              </a:ext>
            </a:extLst>
          </p:cNvPr>
          <p:cNvSpPr txBox="1"/>
          <p:nvPr/>
        </p:nvSpPr>
        <p:spPr>
          <a:xfrm>
            <a:off x="1447059" y="1259407"/>
            <a:ext cx="48028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通过对算法在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个数据集上的运行时间比较，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的大数据主动学习算法比基于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倍。对于人工数据集，数据规模大小相近，基于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的大数据主动学习算法一般比基于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倍左右；对于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数据集，数据规模大小相差较大，所以在运行时间上相差较大。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en-US" altLang="zh-CN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7B102-843C-488D-B94F-B3F81EE5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9570"/>
            <a:ext cx="7594847" cy="82858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1C1F93-E06C-4C5D-B5D1-A229B947B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709" y="1055702"/>
            <a:ext cx="3429478" cy="25930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216BB5-38CC-42BC-961E-250463A9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09" y="3943682"/>
            <a:ext cx="3429478" cy="2501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46243C-7402-46A8-9BEE-35102CD51D6A}"/>
              </a:ext>
            </a:extLst>
          </p:cNvPr>
          <p:cNvSpPr txBox="1"/>
          <p:nvPr/>
        </p:nvSpPr>
        <p:spPr>
          <a:xfrm>
            <a:off x="1371600" y="1794193"/>
            <a:ext cx="4631184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在内存使用上，基于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的大数据主动学习算法内存使用大小由数据集规模决定，数据集规模越大，内存使用越多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的大数据主动学习算法内存使用情况与之不同，虽然相对于不同数据集，内存使用情况不同，却相差不大，把内存充分利用起来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34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7D260-3946-4AC3-AE9F-B9CD6F68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432524" cy="65787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F893B-7467-43D2-B840-A801B2D0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2873"/>
            <a:ext cx="10444579" cy="48464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对于实验结果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，我们主要分析了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数据排序时间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数据传递时间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中间文件数目。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数据排序时间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阶段对每一分区的数据进行排序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阶段对不同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任务的输出结果进行归并。假设共有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任务，平均每个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任务有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条数据，平均每个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任务有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条数据。可以得到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=O(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中，主要是对每一分区的数据进行排序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如果把一个分区看做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，并且假设条件相同，可以得到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-Spark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=O(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39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01C55-46F0-4506-85D9-A237BCA7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550"/>
            <a:ext cx="8429348" cy="477175"/>
          </a:xfrm>
        </p:spPr>
        <p:txBody>
          <a:bodyPr>
            <a:no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93F4-E570-44CC-9EE0-67CFA1EF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32155"/>
            <a:ext cx="9601200" cy="49352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在不考虑网络传输速度带来的性能差异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两者中间数据传输时间相同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对于中间文件的数目：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只会产生一个中间数据文件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，一般在内存足够用的情况下，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是不需要向磁盘输出中间结果文件的。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综上分析可知，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在运行时间上优于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，主要是因为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在内存足够的情况下，允许将常用的数据缓存到内存中，加快了系统的运行速度。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在第一次迭代读取数据后，不再将中间结果写入磁盘，存储在内存中，内存使用一直增加直至迭代任务结束。这也是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使用内存远远大于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9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0E8B-C7C2-49CE-BF5D-B57750F9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9601200" cy="4580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主动学习介绍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34262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13C79-F8A2-4FD1-BF7F-27BFD6A6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17619" cy="530441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主动学习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1FFB-4F3F-47C0-923A-6C9593A1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154" y="1627573"/>
            <a:ext cx="6112275" cy="45446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是一种迭代学习的过程，每次迭代从大量无类别标签的样例中选择重要的样例，交给领域专家标注。主动学习的目标是用尽可能少的样例，训练一个高泛化性能的分类器。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主动学习可以用一个四元组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AL=(C, L, U, O)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表示分类器，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表示有类别标签的样例集合，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表示无类别标签的样例集合，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表示领域专家。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学习过程如右图所示。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A3AE41-BDD3-48D4-9FA6-59F6CDAE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224" y="1953087"/>
            <a:ext cx="171267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55DCAA2-9621-40A5-A7DB-4994802DD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3205"/>
              </p:ext>
            </p:extLst>
          </p:nvPr>
        </p:nvGraphicFramePr>
        <p:xfrm>
          <a:off x="7661430" y="1953086"/>
          <a:ext cx="4388732" cy="336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r:id="rId3" imgW="5854922" imgH="4272061" progId="Visio.Drawing.11">
                  <p:embed/>
                </p:oleObj>
              </mc:Choice>
              <mc:Fallback>
                <p:oleObj r:id="rId3" imgW="5854922" imgH="427206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430" y="1953086"/>
                        <a:ext cx="4388732" cy="3361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64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C25E-9165-41A9-BA9A-106D89EC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57317" cy="6014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针对大数据的主动学习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4C61D-A080-40D1-9654-18E6A9E6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99" y="2192784"/>
            <a:ext cx="9601200" cy="44025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在许多情况下，比较容易获得大量无类别标签的数据。人工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标注这些数据需要付出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大的代价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。主动学习就是解决这一问题的一种有效方式。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针对无类别标签数据多，有类别标签数据少的情况，我们基于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两个框架，设计实现的主动学习算法。</a:t>
            </a:r>
          </a:p>
        </p:txBody>
      </p:sp>
    </p:spTree>
    <p:extLst>
      <p:ext uri="{BB962C8B-B14F-4D97-AF65-F5344CB8AC3E}">
        <p14:creationId xmlns:p14="http://schemas.microsoft.com/office/powerpoint/2010/main" val="35269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486F2-65F0-4F3D-9E6F-76126537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12" y="499369"/>
            <a:ext cx="8917619" cy="565951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47255-1A5F-4595-8BC5-2E7C5CF6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13" y="1660123"/>
            <a:ext cx="4341920" cy="4429217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是一个并行程序设计模型与方法。它借助于函数式程序设计语言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的设计思想，提供了一种简便的并行程序设计方法，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两个函数编程实现基本的并行计算任务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，提供了抽象的操作和并行编程接口，以简单方便地完成大规模数据的编程和计算处理。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97547B-7856-4916-8EF7-0A0B0DD1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63" y="348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D17C79-30E5-4606-BA2D-0E24F0B8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4FF899-3E90-4F78-BE06-C45AE71C9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02889"/>
              </p:ext>
            </p:extLst>
          </p:nvPr>
        </p:nvGraphicFramePr>
        <p:xfrm>
          <a:off x="6096000" y="2008573"/>
          <a:ext cx="5672090" cy="309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r:id="rId3" imgW="6023006" imgH="2818874" progId="Visio.Drawing.11">
                  <p:embed/>
                </p:oleObj>
              </mc:Choice>
              <mc:Fallback>
                <p:oleObj r:id="rId3" imgW="6023006" imgH="28188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08573"/>
                        <a:ext cx="5672090" cy="3098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6F2009B-D14B-469A-A199-82C6700E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581" y="273035"/>
            <a:ext cx="1376509" cy="101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5C0D-EF7A-4D5E-A2E7-9C7D9BFA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210583" cy="65472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31720-2B8B-44E3-AA56-26792269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275" y="1890943"/>
            <a:ext cx="9574567" cy="452687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是专为大规模数据处理而设计的快速通用的计算引擎，是一种开源的类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的通用并行框架，拥有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所具有的优点。</a:t>
            </a:r>
            <a:r>
              <a:rPr lang="zh-CN" altLang="es-E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但不同于</a:t>
            </a:r>
            <a:r>
              <a:rPr lang="es-E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s-E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中间输出结果可以保存在内存中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，从而不再需要读写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能更好地适用于数据挖掘与机器学习等需要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中数据被抽象为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弹性分布式数据集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的形式进行存储计算。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1163F6-717E-42AC-89F8-AFF15B81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768" y="440185"/>
            <a:ext cx="1788629" cy="8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43C9-5142-49CF-A2BD-AC70A6F8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8" y="513426"/>
            <a:ext cx="7896687" cy="583707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</a:t>
            </a:r>
            <a:b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172F3-2FFC-4DC0-8542-DB506A1B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6139"/>
            <a:ext cx="4913790" cy="5048435"/>
          </a:xfrm>
        </p:spPr>
        <p:txBody>
          <a:bodyPr/>
          <a:lstStyle/>
          <a:p>
            <a:pPr marL="0" indent="0" algn="dist">
              <a:lnSpc>
                <a:spcPct val="150000"/>
              </a:lnSpc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在大数据主动学习中，大数据是指无类别标签的数据集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是大数据，而有类别标签的数据集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是中小型数据集</a:t>
            </a:r>
            <a:r>
              <a:rPr lang="zh-CN" altLang="en-US" dirty="0"/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将大数据集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划分为若干个子集，并部署到不同的计算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这些结点并行地选择重要的样例交给专家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进行标注。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加载到每一个计算节点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并在本地训练分类器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C(ELM)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去度量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中样例的重要性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。过程如右图所示。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A14BE60-3F57-4369-A8F1-DD8C28BA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E98C64D-3BF5-4DBE-B86A-B760FF2A6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33254"/>
              </p:ext>
            </p:extLst>
          </p:nvPr>
        </p:nvGraphicFramePr>
        <p:xfrm>
          <a:off x="6398579" y="1514571"/>
          <a:ext cx="5222291" cy="442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r:id="rId3" imgW="6247907" imgH="4927907" progId="Visio.Drawing.11">
                  <p:embed/>
                </p:oleObj>
              </mc:Choice>
              <mc:Fallback>
                <p:oleObj r:id="rId3" imgW="6247907" imgH="492790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579" y="1514571"/>
                        <a:ext cx="5222291" cy="4424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2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E42AC-16F1-4B82-9BAE-710B54FA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5531"/>
            <a:ext cx="9601200" cy="770138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B3EA-54D2-4F60-B4D4-56391990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153" y="1375669"/>
            <a:ext cx="9601200" cy="449173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处理大数据的逻辑是通过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实现的，基于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的大数据主动学习包括以下步骤：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，将有类别数据转化为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labeledRDD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，无类别数据转化为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unlabeledRDD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将有类别的数据（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labeledRDD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）广播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对无类别信息的数据（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unlabeledRDD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mapPartation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操作，在每个分区中又执行如下操作：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）用有类别的数据集训练一个分类器，在本文中用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作为分类器。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）使用训练好分类器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计算无类别数据的信息熵。</a:t>
            </a:r>
          </a:p>
        </p:txBody>
      </p:sp>
    </p:spTree>
    <p:extLst>
      <p:ext uri="{BB962C8B-B14F-4D97-AF65-F5344CB8AC3E}">
        <p14:creationId xmlns:p14="http://schemas.microsoft.com/office/powerpoint/2010/main" val="340141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EA7EE-7509-4636-9926-D17F98EA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1614"/>
            <a:ext cx="8988641" cy="61921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的主动学习算法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24616-BB0A-4543-A575-7BE5B331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5017"/>
            <a:ext cx="9601200" cy="456238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根据信息熵值对无类别的数据按由大到小排序，选择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个熵值最大的样例作为本次迭代选择的样例，输出到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 startAt="4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对第四步中选择的样例，交给领域专家进行标注，并转化为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 startAt="4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将有类别数据（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labeledRDD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）与第五步得到的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进行合并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将合并后的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作为更新后有类别数据（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labeledRDD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 startAt="4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迭代执行第一步至第六步，输出最后一次迭代得到的有类别数据（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labeledRDD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 startAt="4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8867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109</TotalTime>
  <Words>1408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Franklin Gothic Book</vt:lpstr>
      <vt:lpstr>Times New Roman</vt:lpstr>
      <vt:lpstr>剪切</vt:lpstr>
      <vt:lpstr>Visio.Drawing.11</vt:lpstr>
      <vt:lpstr>PowerPoint 演示文稿</vt:lpstr>
      <vt:lpstr>PowerPoint 演示文稿</vt:lpstr>
      <vt:lpstr>主动学习 </vt:lpstr>
      <vt:lpstr>针对大数据的主动学习</vt:lpstr>
      <vt:lpstr>MapReduce简介</vt:lpstr>
      <vt:lpstr>Spark简介</vt:lpstr>
      <vt:lpstr>基于MapReduce的主动学习算法 </vt:lpstr>
      <vt:lpstr>基于Spark的主动学习算法 </vt:lpstr>
      <vt:lpstr>基于Spark的主动学习算法</vt:lpstr>
      <vt:lpstr>实验结果 </vt:lpstr>
      <vt:lpstr>实验结果</vt:lpstr>
      <vt:lpstr>实验结果</vt:lpstr>
      <vt:lpstr>实验结果</vt:lpstr>
      <vt:lpstr>实验分析</vt:lpstr>
      <vt:lpstr>实验分析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家兴 齐</dc:creator>
  <cp:lastModifiedBy>家兴 齐</cp:lastModifiedBy>
  <cp:revision>214</cp:revision>
  <dcterms:created xsi:type="dcterms:W3CDTF">2019-05-09T02:11:04Z</dcterms:created>
  <dcterms:modified xsi:type="dcterms:W3CDTF">2019-05-13T06:32:00Z</dcterms:modified>
</cp:coreProperties>
</file>