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6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9A71C-17D9-474C-981C-3A130AA9A41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1E268-56CF-4C28-9A28-EBFBA9B30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4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1E268-56CF-4C28-9A28-EBFBA9B307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3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1E268-56CF-4C28-9A28-EBFBA9B307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F410-9D05-4294-A31B-79336059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44C9F-1ABD-40C0-B752-369D232D3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EE469-EF4B-4B6D-87C6-9877B9BB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A1A57-029D-41AD-96D9-B016AF0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D957D-DB33-4BEA-A2DE-5CAC5936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A74D-6BDF-40A4-968F-0951971E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9615F-B1A0-4546-8EE0-6F826F5C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D279B-35B4-4CF9-B707-8C941780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F02F-DE20-4726-AC88-24F20666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577BD-336A-4270-B590-A809E873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9A3CD-E2D7-46C3-B0D7-F8FB3059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5F0FF-9940-482F-806D-4596D73B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80284-5897-43CA-82C9-1588107D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1277C-0349-4CF0-AB88-C1BE2C7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CFA75-24C4-4DD4-AC71-AE2926EB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7B830-8305-41DC-BAE7-F79CB06A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79289-4F75-4D73-9BF1-F107810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3CED-FC95-414D-A647-31E8BE6D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7BB0-F880-49C1-A3E8-4E1E6FBE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76A5E-1E08-4964-A32B-4A8F8C9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FF8B-2AA8-4A90-8804-CD9E30EE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53DA8-541D-420E-9ECC-D91D6BCB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F6919-C50D-47CE-A402-1CF9BE6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FA7D4-0169-44DF-85E8-EABE3981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7F728-C359-480C-9CDF-BF69634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0F501-6F9C-4D7F-92F1-BD6968C5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3A545-217A-4645-9C4C-C052174EA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AADAF-34AA-4A01-93BC-E27CAD60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F5FE7-BC74-4BD1-8DBA-AC9DF08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88A22-3983-4595-89A7-B9E087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19299-225A-4941-9B3C-01376352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A402A-8E07-4FE6-AAC5-C70F5C1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1C5F6-BAB0-48FB-AA17-64179224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3D2C1-E2B9-4507-9B4B-C53FFFB5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3313B-CFBA-4779-AE8F-18BB2BA3B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0CCBC-CC9D-43F6-AF12-49FF1A633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371748-F7B8-4FB0-A85F-65EE8FFD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4E34A-94C7-428A-AA61-C60753C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71C05-6822-4DDF-9C36-4FE768D7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AD66-1E6D-481A-A8CD-5B85CAA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B0D31B-09F0-4240-A8A4-796B302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B2400-F24A-48FA-AF74-39D35049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EBBB9-84CE-429C-817E-8873553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16CD6-7A4E-42CD-8A62-87D20546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4930C-2F3C-462B-80E2-6331CD5F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16DBA-2020-4753-A650-C123824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B103-6F19-48F9-B830-0111A55E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93115-C1B6-4245-B85E-808B785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D7669-0375-422B-A619-751C8B83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DCD7A-8EBE-4EB2-BECE-1F8CC66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8053-FCB4-436F-8B2D-2189E904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F1880-AED8-4B84-954C-54E1D1B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0817-AF7D-49F2-9DEF-EDCF5530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C4336-722E-4887-92F1-99B3C69E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6DB57-8E0B-41B8-AA44-7109CFCF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F42EA-30C8-4A5B-B7AC-7B702B97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537EE-06A6-41A8-8836-99BD177B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D30AC-B1DE-4FD2-BFC4-7C9F2948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81A9A4-4818-4EFD-B489-E62726A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4958E-7B2B-4C14-8BB6-DEB20052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A13D1-356D-4564-A35F-FBE76E197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6AB8-6FA6-42A3-A0C1-4C1E8DF236B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14E3-C477-4F29-852F-409D7282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23D0-18F6-46EE-9BA4-5E42E507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358327-D42E-458C-8943-71193922B1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52978" y="2001991"/>
                <a:ext cx="9144000" cy="18886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dirty="0" smtClean="0"/>
                            <m:t>ELM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358327-D42E-458C-8943-71193922B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52978" y="2001991"/>
                <a:ext cx="9144000" cy="18886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5AE66EAA-930C-4764-BC8F-5B9D9F5E9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09" y="477389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74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8BD9F0-84B9-4C5F-8BB2-5A70BCBDCE2B}"/>
                  </a:ext>
                </a:extLst>
              </p:cNvPr>
              <p:cNvSpPr txBox="1"/>
              <p:nvPr/>
            </p:nvSpPr>
            <p:spPr>
              <a:xfrm>
                <a:off x="861134" y="1052545"/>
                <a:ext cx="10972800" cy="333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000" dirty="0"/>
                          <m:t>[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4000" dirty="0"/>
                          <m:t>, 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4000" dirty="0"/>
                          <m:t>,  …… , 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4000" dirty="0"/>
                          <m:t>]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r>
                  <a:rPr lang="en-US" altLang="zh-CN" sz="4000" dirty="0"/>
                  <a:t>                                  </a:t>
                </a:r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8BD9F0-84B9-4C5F-8BB2-5A70BCBD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4" y="1052545"/>
                <a:ext cx="10972800" cy="3333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9441695-FAA4-4CB1-8A2D-A1460893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9" y="2341472"/>
            <a:ext cx="3895725" cy="38957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CC01C-9F09-4C13-ABDE-3D237F080A2B}"/>
              </a:ext>
            </a:extLst>
          </p:cNvPr>
          <p:cNvSpPr txBox="1"/>
          <p:nvPr/>
        </p:nvSpPr>
        <p:spPr>
          <a:xfrm>
            <a:off x="6791417" y="2235033"/>
            <a:ext cx="418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           (d, l)   </a:t>
            </a:r>
            <a:endParaRPr lang="zh-CN" altLang="en-US" sz="40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91D845F-8380-4AEE-9190-DBB2FCAA9500}"/>
              </a:ext>
            </a:extLst>
          </p:cNvPr>
          <p:cNvSpPr/>
          <p:nvPr/>
        </p:nvSpPr>
        <p:spPr>
          <a:xfrm>
            <a:off x="7583018" y="2490160"/>
            <a:ext cx="958788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CE5215-9866-4884-9187-15F519EF836C}"/>
              </a:ext>
            </a:extLst>
          </p:cNvPr>
          <p:cNvSpPr txBox="1"/>
          <p:nvPr/>
        </p:nvSpPr>
        <p:spPr>
          <a:xfrm>
            <a:off x="6936128" y="4513189"/>
            <a:ext cx="326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               (1, l)       </a:t>
            </a:r>
            <a:endParaRPr lang="zh-CN" altLang="en-US" sz="32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F10C5EE-3459-45B5-8A0D-228F3CDB653C}"/>
              </a:ext>
            </a:extLst>
          </p:cNvPr>
          <p:cNvSpPr/>
          <p:nvPr/>
        </p:nvSpPr>
        <p:spPr>
          <a:xfrm>
            <a:off x="7562595" y="4767395"/>
            <a:ext cx="1055263" cy="15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A4AA6D-B683-42FF-9EDF-A6E61498031A}"/>
              </a:ext>
            </a:extLst>
          </p:cNvPr>
          <p:cNvSpPr txBox="1"/>
          <p:nvPr/>
        </p:nvSpPr>
        <p:spPr>
          <a:xfrm>
            <a:off x="552029" y="252478"/>
            <a:ext cx="626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数据集：</a:t>
            </a:r>
          </a:p>
        </p:txBody>
      </p:sp>
    </p:spTree>
    <p:extLst>
      <p:ext uri="{BB962C8B-B14F-4D97-AF65-F5344CB8AC3E}">
        <p14:creationId xmlns:p14="http://schemas.microsoft.com/office/powerpoint/2010/main" val="319512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9387AE-1567-4964-BD8E-74F67929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" y="1149287"/>
            <a:ext cx="4781550" cy="418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BB8504-2F7F-4286-9E0B-FC54CB2C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76" y="2466906"/>
            <a:ext cx="6591300" cy="1266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CB2A7D-3F66-42BA-BCAE-B5F17D2E8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8" y="5099943"/>
            <a:ext cx="10506075" cy="12668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5C33CD-8142-4BA0-B4D3-EFFBBE8300AF}"/>
              </a:ext>
            </a:extLst>
          </p:cNvPr>
          <p:cNvSpPr txBox="1"/>
          <p:nvPr/>
        </p:nvSpPr>
        <p:spPr>
          <a:xfrm>
            <a:off x="541538" y="195309"/>
            <a:ext cx="566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隐层输出矩阵：</a:t>
            </a:r>
          </a:p>
        </p:txBody>
      </p:sp>
    </p:spTree>
    <p:extLst>
      <p:ext uri="{BB962C8B-B14F-4D97-AF65-F5344CB8AC3E}">
        <p14:creationId xmlns:p14="http://schemas.microsoft.com/office/powerpoint/2010/main" val="14527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6689F9-9EB6-415A-B7C7-B5873EB3A6D3}"/>
              </a:ext>
            </a:extLst>
          </p:cNvPr>
          <p:cNvSpPr txBox="1"/>
          <p:nvPr/>
        </p:nvSpPr>
        <p:spPr>
          <a:xfrm>
            <a:off x="346229" y="115737"/>
            <a:ext cx="33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实现流程：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75A02B-4F46-4B96-B60D-10F9A43D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68"/>
            <a:ext cx="12192000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22C03-D71F-43D6-A25F-F755AA361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22C03-D71F-43D6-A25F-F755AA361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86F25-92BF-460B-9431-4C09C852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408" y="1488876"/>
            <a:ext cx="4346445" cy="4351338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B8B59E-2F6C-4B8D-9061-7FE8B9A9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1" y="1488876"/>
            <a:ext cx="7057143" cy="45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65EB2A-E596-4C51-856C-4EF46EF99F44}"/>
                  </a:ext>
                </a:extLst>
              </p:cNvPr>
              <p:cNvSpPr txBox="1"/>
              <p:nvPr/>
            </p:nvSpPr>
            <p:spPr>
              <a:xfrm>
                <a:off x="7980766" y="1488876"/>
                <a:ext cx="3790765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算法</a:t>
                </a:r>
                <a:r>
                  <a:rPr lang="en-US" altLang="zh-CN" sz="2400" dirty="0"/>
                  <a:t>3:</a:t>
                </a:r>
                <a:r>
                  <a:rPr lang="zh-CN" altLang="en-US" sz="2400" dirty="0"/>
                  <a:t>在</a:t>
                </a:r>
                <a:r>
                  <a:rPr lang="en-US" altLang="zh-CN" sz="2400" dirty="0" err="1"/>
                  <a:t>mapreduce</a:t>
                </a:r>
                <a:r>
                  <a:rPr lang="zh-CN" altLang="en-US" sz="2400" dirty="0"/>
                  <a:t>框架下，计算隐层输出矩阵</a:t>
                </a:r>
                <a:r>
                  <a:rPr lang="en-US" altLang="zh-CN" sz="2400" dirty="0"/>
                  <a:t>H,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T</a:t>
                </a:r>
              </a:p>
              <a:p>
                <a:r>
                  <a:rPr lang="en-US" altLang="zh-CN" sz="2400" dirty="0"/>
                  <a:t>Map</a:t>
                </a:r>
                <a:r>
                  <a:rPr lang="zh-CN" altLang="en-US" sz="2400" dirty="0"/>
                  <a:t>阶段：</a:t>
                </a:r>
                <a:endParaRPr lang="en-US" altLang="zh-CN" sz="2400" dirty="0"/>
              </a:p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计算每个样例的隐层输出，保存到数组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中。</a:t>
                </a:r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计算每个样例对应矩阵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中的值。</a:t>
                </a:r>
                <a:endParaRPr lang="en-US" altLang="zh-CN" sz="2400" dirty="0"/>
              </a:p>
              <a:p>
                <a:r>
                  <a:rPr lang="en-US" altLang="zh-CN" sz="2400" dirty="0"/>
                  <a:t>Reduce</a:t>
                </a:r>
                <a:r>
                  <a:rPr lang="zh-CN" altLang="en-US" sz="2400" dirty="0"/>
                  <a:t>阶段：</a:t>
                </a:r>
                <a:endParaRPr lang="en-US" altLang="zh-CN" sz="2400" dirty="0"/>
              </a:p>
              <a:p>
                <a:r>
                  <a:rPr lang="zh-CN" altLang="en-US" sz="2400" dirty="0"/>
                  <a:t>将</a:t>
                </a:r>
                <a:r>
                  <a:rPr lang="en-US" altLang="zh-CN" sz="2400" dirty="0"/>
                  <a:t>Map</a:t>
                </a:r>
                <a:r>
                  <a:rPr lang="zh-CN" altLang="en-US" sz="2400" dirty="0"/>
                  <a:t>阶段的输出合并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将矩阵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每个样例的对应值相加，得到最终的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65EB2A-E596-4C51-856C-4EF46EF9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66" y="1488876"/>
                <a:ext cx="3790765" cy="7294305"/>
              </a:xfrm>
              <a:prstGeom prst="rect">
                <a:avLst/>
              </a:prstGeom>
              <a:blipFill>
                <a:blip r:embed="rId4"/>
                <a:stretch>
                  <a:fillRect l="-2412" t="-585" r="-9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3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A56FA-925F-4E0C-82DA-9A9DD281B0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2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算法改进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A56FA-925F-4E0C-82DA-9A9DD281B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28669"/>
              </a:xfrm>
              <a:blipFill>
                <a:blip r:embed="rId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C05FD8-B213-44E6-AC4C-637532F47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2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为了降低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算法中间结果的传输，在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端先进行合并。</a:t>
                </a:r>
                <a:endParaRPr lang="en-US" altLang="zh-CN" dirty="0"/>
              </a:p>
              <a:p>
                <a:r>
                  <a:rPr lang="zh-CN" altLang="en-US" dirty="0"/>
                  <a:t>具体操作如下：</a:t>
                </a:r>
                <a:br>
                  <a:rPr lang="en-US" altLang="zh-CN" dirty="0"/>
                </a:br>
                <a:r>
                  <a:rPr lang="zh-CN" altLang="en-US" dirty="0"/>
                  <a:t>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的初始化阶段声明两个数组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，保存一个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任务计算的样例对应的矩阵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中的元素值的和。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方法中，用来计算单一样例对应矩阵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的元素值。</a:t>
                </a:r>
                <a:endParaRPr lang="en-US" altLang="zh-CN" dirty="0"/>
              </a:p>
              <a:p>
                <a:r>
                  <a:rPr lang="en-US" altLang="zh-CN" dirty="0"/>
                  <a:t>Close</a:t>
                </a:r>
                <a:r>
                  <a:rPr lang="zh-CN" altLang="en-US" dirty="0"/>
                  <a:t>阶段将合并后的中间结果输出。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C05FD8-B213-44E6-AC4C-637532F47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29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60E876-24CD-4FFB-B3B5-08949C6C98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4216" y="462780"/>
                <a:ext cx="10515600" cy="8511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算法改进：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60E876-24CD-4FFB-B3B5-08949C6C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4216" y="462780"/>
                <a:ext cx="10515600" cy="851116"/>
              </a:xfrm>
              <a:blipFill>
                <a:blip r:embed="rId2"/>
                <a:stretch>
                  <a:fillRect t="-2143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1DDCCA-C8AC-49A0-BE5B-ABE61EE64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930" y="0"/>
            <a:ext cx="826807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36DB6F-57D0-49D6-A1E5-600BEED6DFC2}"/>
                  </a:ext>
                </a:extLst>
              </p:cNvPr>
              <p:cNvSpPr txBox="1"/>
              <p:nvPr/>
            </p:nvSpPr>
            <p:spPr>
              <a:xfrm>
                <a:off x="847078" y="1671909"/>
                <a:ext cx="29170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Reduce</a:t>
                </a:r>
                <a:r>
                  <a:rPr lang="zh-CN" altLang="en-US" sz="3600" dirty="0"/>
                  <a:t>阶段与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3600" i="1">
                        <a:latin typeface="Cambria Math" panose="02040503050406030204" pitchFamily="18" charset="0"/>
                      </a:rPr>
                      <m:t>相同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36DB6F-57D0-49D6-A1E5-600BEED6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8" y="1671909"/>
                <a:ext cx="2917054" cy="1200329"/>
              </a:xfrm>
              <a:prstGeom prst="rect">
                <a:avLst/>
              </a:prstGeom>
              <a:blipFill>
                <a:blip r:embed="rId4"/>
                <a:stretch>
                  <a:fillRect l="-6485" t="-7614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1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2533-7431-430E-BA1C-326B631A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262"/>
            <a:ext cx="10515600" cy="1133475"/>
          </a:xfrm>
        </p:spPr>
        <p:txBody>
          <a:bodyPr anchor="ctr"/>
          <a:lstStyle/>
          <a:p>
            <a:pPr algn="ctr"/>
            <a:r>
              <a:rPr lang="zh-CN" altLang="en-US" dirty="0"/>
              <a:t>实验部分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6DE2A-92FA-4644-9EAB-31A66C8CB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1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B8B0-F4CA-44C0-B574-FE9892FB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315943"/>
            <a:ext cx="6867617" cy="68723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52F83A3-9CA8-4A96-B93E-C625AE0E15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517" y="1118586"/>
                <a:ext cx="11585359" cy="4908203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环境：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Intel Quad Core 2.66GHZ CPU,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4GB memory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CentOS Linux5.6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 共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9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台。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台为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Master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节点， 剩余的为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Slave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节点。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Hadoop version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0.20.2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。并配置一台机器最多运行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map tasks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或者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reduce tasks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实验从两个方面与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PELM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比较：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sz="2600" dirty="0">
                    <a:solidFill>
                      <a:schemeClr val="tx1"/>
                    </a:solidFill>
                  </a:rPr>
                  <a:t>加速比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(Speedup)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𝑐𝑜𝑚𝑝𝑢𝑡𝑒𝑖𝑛𝑔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𝑐𝑜𝑚𝑝𝑢𝑡𝑒𝑟</m:t>
                        </m:r>
                      </m:num>
                      <m:den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𝑐𝑜𝑚𝑝𝑢𝑡𝑖𝑛𝑔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𝑐𝑜𝑚𝑝𝑢𝑡𝑒𝑟</m:t>
                        </m:r>
                      </m:den>
                    </m:f>
                  </m:oMath>
                </a14:m>
                <a:endParaRPr lang="en-US" altLang="zh-CN" sz="4300" dirty="0">
                  <a:solidFill>
                    <a:schemeClr val="tx1"/>
                  </a:solidFill>
                </a:endParaRPr>
              </a:p>
              <a:p>
                <a:r>
                  <a:rPr lang="zh-CN" altLang="en-US" sz="3000" dirty="0">
                    <a:solidFill>
                      <a:schemeClr val="tx1"/>
                    </a:solidFill>
                  </a:rPr>
                  <a:t>运行时间（</a:t>
                </a:r>
                <a:r>
                  <a:rPr lang="en-US" altLang="zh-CN" sz="3000" dirty="0" err="1">
                    <a:solidFill>
                      <a:schemeClr val="tx1"/>
                    </a:solidFill>
                  </a:rPr>
                  <a:t>Runing</a:t>
                </a:r>
                <a:r>
                  <a:rPr lang="en-US" altLang="zh-CN" sz="3000" dirty="0">
                    <a:solidFill>
                      <a:schemeClr val="tx1"/>
                    </a:solidFill>
                  </a:rPr>
                  <a:t> time</a:t>
                </a:r>
                <a:r>
                  <a:rPr lang="zh-CN" altLang="en-US" sz="3000" dirty="0">
                    <a:solidFill>
                      <a:schemeClr val="tx1"/>
                    </a:solidFill>
                  </a:rPr>
                  <a:t>）</a:t>
                </a:r>
                <a:endParaRPr lang="en-US" altLang="zh-CN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52F83A3-9CA8-4A96-B93E-C625AE0E1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517" y="1118586"/>
                <a:ext cx="11585359" cy="4908203"/>
              </a:xfrm>
              <a:blipFill>
                <a:blip r:embed="rId2"/>
                <a:stretch>
                  <a:fillRect l="-1052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2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F5CC166-C205-4CFF-A675-2CB5BAE8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09"/>
            <a:ext cx="12192000" cy="49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7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733D6F-3F91-4750-B3DC-A4446117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139"/>
            <a:ext cx="12192000" cy="55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9B49B-F412-4770-BB16-BBD85D43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参考文献：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0E744-77FC-4020-BC55-8930173B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Xin J , Wang Z , Chen C , et al. ELM</a:t>
            </a:r>
            <a:r>
              <a:rPr lang="zh-CN" altLang="en-US" sz="4400" dirty="0"/>
              <a:t>*</a:t>
            </a:r>
            <a:r>
              <a:rPr lang="en-US" altLang="zh-CN" dirty="0"/>
              <a:t>: distributed extreme learning machine with MapReduce[J]. World Wide Web-internet &amp; Web Information Systems, 2014, 17(5):1189-1204.</a:t>
            </a:r>
          </a:p>
          <a:p>
            <a:r>
              <a:rPr lang="en-US" altLang="zh-CN" dirty="0"/>
              <a:t>He Q , Shang T , Zhuang F , et al. Parallel extreme learning machine for regression based on MapReduce[J]. Neurocomputing, 2013, 102(2):52-58.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0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B31DC3-5B99-4F35-B6B2-632DFD21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032"/>
            <a:ext cx="12192000" cy="56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B983EF-393B-4605-9B96-4E2EB74B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528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87589-B75A-40EC-97CF-1D9AA113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0918" cy="86887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解决的问题：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884D-1EFB-4CF9-856E-D257E307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r>
              <a:rPr lang="zh-CN" altLang="en-US" dirty="0"/>
              <a:t>极限学习机</a:t>
            </a:r>
            <a:r>
              <a:rPr lang="en-US" altLang="zh-CN" dirty="0"/>
              <a:t>(Extreme Learning Machine) ELM</a:t>
            </a:r>
            <a:r>
              <a:rPr lang="zh-CN" altLang="en-US" dirty="0"/>
              <a:t>，是由黄广斌提出来的求解单隐层神经网络的算法。</a:t>
            </a:r>
            <a:r>
              <a:rPr lang="en-US" altLang="zh-CN" dirty="0"/>
              <a:t>ELM</a:t>
            </a:r>
            <a:r>
              <a:rPr lang="zh-CN" altLang="en-US" dirty="0"/>
              <a:t>最大的特点是对于传统的神经网络，尤其是单隐层前馈神经网络</a:t>
            </a:r>
            <a:r>
              <a:rPr lang="en-US" altLang="zh-CN" dirty="0"/>
              <a:t>(SLFNs)</a:t>
            </a:r>
            <a:r>
              <a:rPr lang="zh-CN" altLang="en-US" dirty="0"/>
              <a:t>，在保证学习精度的前提下比传统的学习算法速度更快。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ELM</a:t>
            </a:r>
            <a:r>
              <a:rPr lang="zh-CN" altLang="en-US" dirty="0"/>
              <a:t>模型在计算输出层权值矩阵时，需要计算隐层输出矩阵</a:t>
            </a:r>
            <a:r>
              <a:rPr lang="en-US" altLang="zh-CN" dirty="0"/>
              <a:t>(H)</a:t>
            </a:r>
            <a:r>
              <a:rPr lang="zh-CN" altLang="en-US" dirty="0"/>
              <a:t>和其伪逆。由于训练数据数量一般比较多，计算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的伪逆很消耗计算资源，所以</a:t>
            </a:r>
            <a:r>
              <a:rPr lang="en-US" altLang="zh-CN" dirty="0"/>
              <a:t>ELM</a:t>
            </a:r>
            <a:r>
              <a:rPr lang="zh-CN" altLang="en-US" dirty="0"/>
              <a:t>模型训练的瓶颈就在于单机的算力。因此只适合在小型数据集上训练。</a:t>
            </a:r>
            <a:endParaRPr lang="en-US" altLang="zh-CN" dirty="0"/>
          </a:p>
          <a:p>
            <a:r>
              <a:rPr lang="zh-CN" altLang="en-US" dirty="0"/>
              <a:t>为了解决这一问题，论文提出了在</a:t>
            </a:r>
            <a:r>
              <a:rPr lang="en-US" altLang="zh-CN" dirty="0"/>
              <a:t>MapReduce</a:t>
            </a:r>
            <a:r>
              <a:rPr lang="zh-CN" altLang="en-US" dirty="0"/>
              <a:t>框架下，训练</a:t>
            </a:r>
            <a:r>
              <a:rPr lang="en-US" altLang="zh-CN" dirty="0"/>
              <a:t>ELM</a:t>
            </a:r>
            <a:r>
              <a:rPr lang="zh-CN" altLang="en-US" dirty="0"/>
              <a:t>模型的方法。</a:t>
            </a:r>
          </a:p>
        </p:txBody>
      </p:sp>
    </p:spTree>
    <p:extLst>
      <p:ext uri="{BB962C8B-B14F-4D97-AF65-F5344CB8AC3E}">
        <p14:creationId xmlns:p14="http://schemas.microsoft.com/office/powerpoint/2010/main" val="153167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855B3-E15F-460A-9704-8B171419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5722" cy="85999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创新点：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727CE-73BA-4DD7-A373-340EB905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ELM</a:t>
            </a:r>
            <a:r>
              <a:rPr lang="zh-CN" altLang="en-US" sz="4800" dirty="0"/>
              <a:t>* </a:t>
            </a:r>
            <a:r>
              <a:rPr lang="zh-CN" altLang="en-US" dirty="0"/>
              <a:t>算法是对</a:t>
            </a:r>
            <a:r>
              <a:rPr lang="en-US" altLang="zh-CN" dirty="0"/>
              <a:t>PELM</a:t>
            </a:r>
            <a:r>
              <a:rPr lang="zh-CN" altLang="en-US" dirty="0"/>
              <a:t>方法进行了改进，由于</a:t>
            </a:r>
            <a:r>
              <a:rPr lang="en-US" altLang="zh-CN" dirty="0"/>
              <a:t>PELM</a:t>
            </a:r>
            <a:r>
              <a:rPr lang="zh-CN" altLang="en-US" dirty="0"/>
              <a:t>将计算隐层输出矩阵</a:t>
            </a:r>
            <a:r>
              <a:rPr lang="en-US" altLang="zh-CN" dirty="0"/>
              <a:t>(H)</a:t>
            </a:r>
            <a:r>
              <a:rPr lang="zh-CN" altLang="en-US" dirty="0"/>
              <a:t>，和计算输出层权值分为了两个</a:t>
            </a:r>
            <a:r>
              <a:rPr lang="en-US" altLang="zh-CN" dirty="0"/>
              <a:t>MR</a:t>
            </a:r>
            <a:r>
              <a:rPr lang="zh-CN" altLang="en-US" dirty="0"/>
              <a:t>任务，这将会增加额外的开销。</a:t>
            </a:r>
            <a:r>
              <a:rPr lang="en-US" altLang="zh-CN" dirty="0"/>
              <a:t> ELM</a:t>
            </a:r>
            <a:r>
              <a:rPr lang="zh-CN" altLang="en-US" sz="4800" dirty="0"/>
              <a:t>*</a:t>
            </a:r>
            <a:r>
              <a:rPr lang="zh-CN" altLang="en-US" dirty="0"/>
              <a:t>将上述两个计算，合并为一个</a:t>
            </a:r>
            <a:r>
              <a:rPr lang="en-US" altLang="zh-CN" dirty="0"/>
              <a:t>MR</a:t>
            </a:r>
            <a:r>
              <a:rPr lang="zh-CN" altLang="en-US" dirty="0"/>
              <a:t>任务，从而减少了计算</a:t>
            </a:r>
            <a:r>
              <a:rPr lang="zh-CN" altLang="en-US"/>
              <a:t>的时间，提高了算法效率。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DD02-B8D6-4A71-88DD-5E170886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论文工作：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1D6D5-EBAD-4FFD-B437-6274DC310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078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通过对传统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算法分析，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算法就是矩阵相乘运算，为了将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算法扩展到大数据环境下，提出了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算法和其改进型。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在人工数据集上的实验结果表明，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算法</m:t>
                    </m:r>
                  </m:oMath>
                </a14:m>
                <a:r>
                  <a:rPr lang="zh-CN" altLang="en-US" dirty="0"/>
                  <a:t>和其改进型大数据环境下是有效的。并与</a:t>
                </a:r>
                <a:r>
                  <a:rPr lang="en-US" altLang="zh-CN" dirty="0"/>
                  <a:t>PELM</a:t>
                </a:r>
                <a:r>
                  <a:rPr lang="zh-CN" altLang="en-US" dirty="0"/>
                  <a:t>算法进行了比较，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算法和其改进型在运行时间和加速比两个评价指标下均优于</a:t>
                </a:r>
                <a:r>
                  <a:rPr lang="en-US" altLang="zh-CN" dirty="0"/>
                  <a:t>PELM</a:t>
                </a:r>
                <a:r>
                  <a:rPr lang="zh-CN" altLang="en-US" dirty="0"/>
                  <a:t>算法。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1D6D5-EBAD-4FFD-B437-6274DC310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078" y="1825625"/>
                <a:ext cx="10515600" cy="4351338"/>
              </a:xfrm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06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BE4C37-1B74-48F2-ACB6-93C48B31FB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符号</m:t>
                    </m:r>
                  </m:oMath>
                </a14:m>
                <a:r>
                  <a:rPr lang="zh-CN" altLang="en-US" sz="3600" dirty="0"/>
                  <a:t>表示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BE4C37-1B74-48F2-ACB6-93C48B31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C4D81-6FAD-44D5-8F86-F077B058B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40806" cy="4351338"/>
              </a:xfrm>
            </p:spPr>
            <p:txBody>
              <a:bodyPr/>
              <a:lstStyle/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表示一个样例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表示目标向量。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表示样例个数。</a:t>
                </a:r>
                <a:endParaRPr lang="en-US" altLang="zh-CN" dirty="0"/>
              </a:p>
              <a:p>
                <a:r>
                  <a:rPr lang="en-US" altLang="zh-CN" dirty="0"/>
                  <a:t>L</a:t>
                </a:r>
                <a:r>
                  <a:rPr lang="zh-CN" altLang="en-US" dirty="0"/>
                  <a:t>表示网络中隐层节点的个数。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隐藏层输出矩阵。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表示输出层权值矩阵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C4D81-6FAD-44D5-8F86-F077B058B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40806" cy="4351338"/>
              </a:xfrm>
              <a:blipFill>
                <a:blip r:embed="rId3"/>
                <a:stretch>
                  <a:fillRect l="-1256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AA06F8-DE43-4E9B-9FA2-8BBD883740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AA06F8-DE43-4E9B-9FA2-8BBD88374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D8B59-25F1-4787-B963-EFFE94A2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8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通过对</a:t>
            </a:r>
            <a:r>
              <a:rPr lang="en-US" altLang="zh-CN" dirty="0"/>
              <a:t>ELM</a:t>
            </a:r>
            <a:r>
              <a:rPr lang="zh-CN" altLang="en-US" dirty="0"/>
              <a:t>算法的分析，</a:t>
            </a:r>
            <a:r>
              <a:rPr lang="en-US" altLang="zh-CN" dirty="0"/>
              <a:t>ELM</a:t>
            </a:r>
            <a:r>
              <a:rPr lang="zh-CN" altLang="en-US" dirty="0"/>
              <a:t>的输出可以表示为：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在大数据下的</a:t>
            </a:r>
            <a:r>
              <a:rPr lang="en-US" altLang="zh-CN" dirty="0"/>
              <a:t>ELM</a:t>
            </a:r>
            <a:r>
              <a:rPr lang="zh-CN" altLang="en-US" dirty="0"/>
              <a:t>算法可以表示为：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9AEED-5562-414D-8DD7-42B7EB1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17" y="3959441"/>
            <a:ext cx="9234600" cy="1993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BF141F-9CEB-4516-826E-2435CF810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14" y="2080708"/>
            <a:ext cx="6910355" cy="11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D45B65-F88F-44CA-9779-A0535010D3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D45B65-F88F-44CA-9779-A0535010D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17842-A9DF-4728-ABBB-F21E28D7A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670" cy="4351338"/>
              </a:xfrm>
            </p:spPr>
            <p:txBody>
              <a:bodyPr/>
              <a:lstStyle/>
              <a:p>
                <a:r>
                  <a:rPr lang="zh-CN" altLang="en-US" dirty="0"/>
                  <a:t>通过对算法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的分析，当数据量大过单机极限时，在计算</a:t>
                </a:r>
                <a:r>
                  <a:rPr lang="en-US" altLang="zh-CN" dirty="0"/>
                  <a:t>β</a:t>
                </a:r>
                <a:r>
                  <a:rPr lang="zh-CN" altLang="en-US" dirty="0"/>
                  <a:t>时矩阵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无法</m:t>
                    </m:r>
                  </m:oMath>
                </a14:m>
                <a:r>
                  <a:rPr lang="zh-CN" altLang="en-US" dirty="0"/>
                  <a:t>计算。</a:t>
                </a:r>
                <a:endParaRPr lang="en-US" altLang="zh-CN" dirty="0"/>
              </a:p>
              <a:p>
                <a:r>
                  <a:rPr lang="zh-CN" altLang="en-US" dirty="0"/>
                  <a:t>如何将矩阵的运算分解就成为要解决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在大数据环境下实现的主要问题。（论文使用</a:t>
                </a:r>
                <a:r>
                  <a:rPr lang="en-US" altLang="zh-CN" dirty="0" err="1"/>
                  <a:t>hadoop</a:t>
                </a:r>
                <a:r>
                  <a:rPr lang="zh-CN" altLang="en-US" dirty="0"/>
                  <a:t>  </a:t>
                </a:r>
                <a:r>
                  <a:rPr lang="en-US" altLang="zh-CN" dirty="0" err="1"/>
                  <a:t>mapreduce</a:t>
                </a:r>
                <a:r>
                  <a:rPr lang="zh-CN" altLang="en-US" dirty="0"/>
                  <a:t>实现）</a:t>
                </a:r>
                <a:endParaRPr lang="en-US" altLang="zh-CN" dirty="0"/>
              </a:p>
              <a:p>
                <a:r>
                  <a:rPr lang="zh-CN" altLang="en-US" dirty="0"/>
                  <a:t>为了解决这一问题令</a:t>
                </a:r>
                <a:r>
                  <a:rPr lang="en-US" altLang="zh-CN" dirty="0"/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，所以</a:t>
                </a:r>
                <a:r>
                  <a:rPr lang="en-US" altLang="zh-CN" dirty="0"/>
                  <a:t>β</a:t>
                </a:r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17842-A9DF-4728-ABBB-F21E28D7A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670" cy="4351338"/>
              </a:xfrm>
              <a:blipFill>
                <a:blip r:embed="rId3"/>
                <a:stretch>
                  <a:fillRect l="-101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825638-57BA-4946-B0F6-C6DBDE2B30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825638-57BA-4946-B0F6-C6DBDE2B3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FDFA-2DD6-43B3-B4A5-0F947BE61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</p:spPr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一个样例对应矩阵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u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中的元素表示如下：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ⅈ</m:t>
                        </m:r>
                        <m:acc>
                          <m:accPr>
                            <m:chr m:val="̇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sub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FDFA-2DD6-43B3-B4A5-0F947BE61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  <a:blipFill>
                <a:blip r:embed="rId3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2FE59B-D20B-4DDD-BB02-32816614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0025"/>
            <a:ext cx="7827787" cy="24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807</Words>
  <Application>Microsoft Office PowerPoint</Application>
  <PresentationFormat>宽屏</PresentationFormat>
  <Paragraphs>77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〖"ELM" 〗^∗</vt:lpstr>
      <vt:lpstr>参考文献：</vt:lpstr>
      <vt:lpstr>解决的问题：</vt:lpstr>
      <vt:lpstr>创新点：</vt:lpstr>
      <vt:lpstr>论文工作：</vt:lpstr>
      <vt:lpstr>符号表示</vt:lpstr>
      <vt:lpstr>ELM^∗算法</vt:lpstr>
      <vt:lpstr>ELM^∗算法</vt:lpstr>
      <vt:lpstr>ELM^∗算法</vt:lpstr>
      <vt:lpstr>PowerPoint 演示文稿</vt:lpstr>
      <vt:lpstr>PowerPoint 演示文稿</vt:lpstr>
      <vt:lpstr>PowerPoint 演示文稿</vt:lpstr>
      <vt:lpstr>ELM^∗算法</vt:lpstr>
      <vt:lpstr>ELM^∗算法改进</vt:lpstr>
      <vt:lpstr>ELM^∗算法改进：</vt:lpstr>
      <vt:lpstr>实验部分</vt:lpstr>
      <vt:lpstr>实验：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家兴 齐</dc:creator>
  <cp:lastModifiedBy>家兴 齐</cp:lastModifiedBy>
  <cp:revision>197</cp:revision>
  <dcterms:created xsi:type="dcterms:W3CDTF">2018-07-30T06:28:59Z</dcterms:created>
  <dcterms:modified xsi:type="dcterms:W3CDTF">2018-12-03T11:35:40Z</dcterms:modified>
</cp:coreProperties>
</file>