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60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61EC8-E639-4F3F-AB54-73754BE8B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2FC324-866F-4EFF-AE45-4225FCB3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E51DD-09D1-4153-8E20-46E16C26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DA7A-5E62-4A8A-B0EF-D71432F1308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CAA4C-EDAD-47E9-A766-6DD4E452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143DF-95E5-41A7-BE16-FB0C4AF5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87B9-5797-46E7-920B-865AE37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2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0393B-ACD2-49D3-B87B-E611E6F8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7F40C-A85D-43B1-8DCA-B42B6A801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6F2FD-8C0A-485E-BB66-E90A607B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DA7A-5E62-4A8A-B0EF-D71432F1308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2DB63-8230-4DCA-A504-D141306F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BBE84-DDFA-489E-B3EE-CFDB2980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87B9-5797-46E7-920B-865AE37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9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6427BC-B9D5-4E80-81D0-DE6C0527B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AB8A8-B7E7-4DA4-9C96-DCC1054C0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F1C92-06F3-4AD7-8232-D2D9D854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DA7A-5E62-4A8A-B0EF-D71432F1308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2A9A2-5692-463F-88A0-BDCAD08B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9F90E-C76D-4CA5-872E-53A91618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87B9-5797-46E7-920B-865AE37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6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4ABCD-D9BF-4A14-B600-CB1FEA79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8D673-E29D-4458-AE75-21A02FA8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D8D1A-278D-4A5A-BE27-B8E54C8A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DA7A-5E62-4A8A-B0EF-D71432F1308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E1263-0D2E-4030-A2ED-3E392140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AC6A1-DC05-476E-BF6E-B7BF56BC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87B9-5797-46E7-920B-865AE37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0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47653-2071-401E-9026-4FABF5A2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F6B71-721E-4F55-A7F7-1DF8C8A8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C47F8-16B8-4434-A827-C987074A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DA7A-5E62-4A8A-B0EF-D71432F1308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592EE-7B32-4C9C-BC81-EC4AAA07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91E37-4C87-4684-824A-307423EF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87B9-5797-46E7-920B-865AE37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F000-CDF4-4BF5-BF0C-B78303F0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780A-A6D0-41FA-BB78-3C4BC4AB8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648657-B5DB-4FB9-BB3A-CE042B438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84C53-CAE7-4265-8999-D8874876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DA7A-5E62-4A8A-B0EF-D71432F1308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163B0-5F26-490F-BF83-07740075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ABC5DC-5BAE-44D3-8290-BAD3C037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87B9-5797-46E7-920B-865AE37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7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1537B-0364-49BB-869C-344A4566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F7E75-FAAB-4A91-AEF0-EC6422D1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F784ED-67CE-41B5-880E-D5534093A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673362-A39A-4388-A24A-6748CB143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5DA44-2637-43B8-96FF-579A17E74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5AB22A-8277-4842-A956-5E4B8D0A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DA7A-5E62-4A8A-B0EF-D71432F1308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1731E6-451F-49D8-BBF5-01C86027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8C1337-483E-4398-8551-C40140BA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87B9-5797-46E7-920B-865AE37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9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7E08A-0D19-4CA3-8FEC-9C43A711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1F1306-3550-46D6-86E8-EF1202BE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DA7A-5E62-4A8A-B0EF-D71432F1308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36A7F4-F050-4FA5-871E-48BE82F4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01E894-D1A8-48CC-9F5D-5DFF50F6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87B9-5797-46E7-920B-865AE37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9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93C2C-E5B0-44B0-98EC-4EE1BE97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DA7A-5E62-4A8A-B0EF-D71432F1308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18A0A2-D5F2-4C69-B1D8-A779A44D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D1557-F72D-489E-ACFE-29DE44B6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87B9-5797-46E7-920B-865AE37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53828-DDF0-4B1A-8118-4E334531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EF025-51EF-46FC-B4B7-FAAF9838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F8C5D-4F51-429D-9EDB-4C8EA93EC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B45F7-EA4C-4FA5-B3B8-5DA193F0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DA7A-5E62-4A8A-B0EF-D71432F1308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133F4-AD1B-4DC9-88E6-80C46B0B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E89F79-F113-4C3D-A309-FBC5D41D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87B9-5797-46E7-920B-865AE37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5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3E51E-EC4A-42D9-9ABF-035CC28A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75ED83-10BA-477B-9B1C-2CE560A87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37924-0A7C-43C6-A61F-01191E102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F9E37B-7398-43AA-A002-EA27280E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DA7A-5E62-4A8A-B0EF-D71432F1308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F27A30-BB33-4B4C-B255-F338FA03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6D21A-58AB-456D-85AD-5DC3E39A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87B9-5797-46E7-920B-865AE37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B95BE9-55C6-4D2E-838A-42C92B97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8D3DC-F9AA-46B5-9363-6E4A8795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2A011-7726-424E-957C-4162FB0F4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DA7A-5E62-4A8A-B0EF-D71432F1308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72C97-1FF0-485C-9530-A2C7FAEFC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DE2F1-E3A4-499B-A9BF-A1DF46A89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87B9-5797-46E7-920B-865AE3751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DB3DE-D8A3-4168-8228-4F29764E7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02072"/>
          </a:xfrm>
        </p:spPr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训练的建议</a:t>
            </a:r>
          </a:p>
        </p:txBody>
      </p:sp>
    </p:spTree>
    <p:extLst>
      <p:ext uri="{BB962C8B-B14F-4D97-AF65-F5344CB8AC3E}">
        <p14:creationId xmlns:p14="http://schemas.microsoft.com/office/powerpoint/2010/main" val="369980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ADA23-DA92-429C-BF61-8142C40E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7" y="229915"/>
            <a:ext cx="10515600" cy="1325563"/>
          </a:xfrm>
        </p:spPr>
        <p:txBody>
          <a:bodyPr/>
          <a:lstStyle/>
          <a:p>
            <a:r>
              <a:rPr lang="zh-CN" altLang="en-US" dirty="0"/>
              <a:t>正则化和归一化（网络结构的选择）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B8807F-AA91-4022-9121-ED20C673D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043" y="2095718"/>
            <a:ext cx="5380952" cy="40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8A37E6-F36D-4FFD-8FE4-5CA94384D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098" y="1445605"/>
            <a:ext cx="5209524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2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327C7-508B-4960-9368-D72621AC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正则化和归一化（超参数选择）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26AA892-92B1-49C4-AFC1-7CFC3B044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46" y="2322746"/>
            <a:ext cx="5185443" cy="29514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E46900-CAFB-4162-9EDE-17742F83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086" y="2386055"/>
            <a:ext cx="5012568" cy="28248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03C7EF-19B3-4909-9575-03C2EEB17422}"/>
              </a:ext>
            </a:extLst>
          </p:cNvPr>
          <p:cNvSpPr txBox="1"/>
          <p:nvPr/>
        </p:nvSpPr>
        <p:spPr>
          <a:xfrm>
            <a:off x="754602" y="1702747"/>
            <a:ext cx="49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根据文献选择的：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EE994C-624F-4370-BCCA-07C970439A62}"/>
              </a:ext>
            </a:extLst>
          </p:cNvPr>
          <p:cNvSpPr txBox="1"/>
          <p:nvPr/>
        </p:nvSpPr>
        <p:spPr>
          <a:xfrm>
            <a:off x="7146525" y="1656980"/>
            <a:ext cx="3311370" cy="38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贝叶斯优化设置的参数范围：</a:t>
            </a:r>
          </a:p>
        </p:txBody>
      </p:sp>
    </p:spTree>
    <p:extLst>
      <p:ext uri="{BB962C8B-B14F-4D97-AF65-F5344CB8AC3E}">
        <p14:creationId xmlns:p14="http://schemas.microsoft.com/office/powerpoint/2010/main" val="1363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A08A-577C-4991-BA13-43FDCA3F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7" y="198899"/>
            <a:ext cx="10515600" cy="1325563"/>
          </a:xfrm>
        </p:spPr>
        <p:txBody>
          <a:bodyPr/>
          <a:lstStyle/>
          <a:p>
            <a:r>
              <a:rPr lang="zh-CN" altLang="en-US" dirty="0"/>
              <a:t>正则化和归一化（结果）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719BD5-A3B9-4F94-8F70-241A31117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451" y="1621439"/>
            <a:ext cx="8714173" cy="50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FA9BB-9502-46F5-9CB2-37CCDF47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正则化和归一化（结论）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80EBE-6796-4650-B7E7-49601139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向判别器添加批量归一化会降低性能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梯度惩罚</a:t>
            </a:r>
            <a:r>
              <a:rPr lang="zh-CN" altLang="en-US" dirty="0"/>
              <a:t>（</a:t>
            </a:r>
            <a:r>
              <a:rPr lang="en-US" altLang="zh-CN" dirty="0"/>
              <a:t>GP</a:t>
            </a:r>
            <a:r>
              <a:rPr lang="zh-CN" altLang="en-US" dirty="0"/>
              <a:t>）</a:t>
            </a:r>
            <a:r>
              <a:rPr lang="zh-CN" altLang="zh-CN" dirty="0"/>
              <a:t>可以帮助</a:t>
            </a:r>
            <a:r>
              <a:rPr lang="zh-CN" altLang="en-US" dirty="0"/>
              <a:t>降低</a:t>
            </a:r>
            <a:r>
              <a:rPr lang="en-US" altLang="zh-CN" dirty="0"/>
              <a:t>FID</a:t>
            </a:r>
            <a:r>
              <a:rPr lang="zh-CN" altLang="zh-CN" dirty="0"/>
              <a:t>，但它不能稳定训练。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谱归一化有助于提高模型质量，比梯度惩罚具有更高的计算效率。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GP</a:t>
            </a:r>
            <a:r>
              <a:rPr lang="zh-CN" altLang="zh-CN" dirty="0"/>
              <a:t>惩罚的模型可能受益于判别器与生成器更新比例</a:t>
            </a:r>
            <a:r>
              <a:rPr lang="zh-CN" altLang="en-US" dirty="0"/>
              <a:t>为</a:t>
            </a:r>
            <a:r>
              <a:rPr lang="en-US" altLang="zh-CN" dirty="0"/>
              <a:t>5:1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在一项单独的消融研究中</a:t>
            </a:r>
            <a:r>
              <a:rPr lang="zh-CN" altLang="en-US" dirty="0"/>
              <a:t>，</a:t>
            </a:r>
            <a:r>
              <a:rPr lang="zh-CN" altLang="zh-CN" dirty="0"/>
              <a:t>运行额外的</a:t>
            </a:r>
            <a:r>
              <a:rPr lang="en-US" altLang="zh-CN" dirty="0"/>
              <a:t>10</a:t>
            </a:r>
            <a:r>
              <a:rPr lang="zh-CN" altLang="zh-CN" dirty="0"/>
              <a:t>万步优化程序可能会提高</a:t>
            </a:r>
            <a:r>
              <a:rPr lang="en-US" altLang="zh-CN" dirty="0"/>
              <a:t>GP</a:t>
            </a:r>
            <a:r>
              <a:rPr lang="zh-CN" altLang="zh-CN" dirty="0"/>
              <a:t>惩罚模型的性能。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23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4EA5A-3889-4A44-9953-23D0361E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F1EA2-5B74-48EA-BDA0-6DDA1492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771EB8-B7EB-4664-B8CD-685001E36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1825625"/>
            <a:ext cx="12049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4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FF3B0-5CC9-49B0-BF8D-35F59634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5B6F4-3D93-46BC-AB63-1483015D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非饱和损失</a:t>
            </a:r>
            <a:r>
              <a:rPr lang="en-US" altLang="zh-CN" dirty="0"/>
              <a:t>(NS)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最小二乘损失</a:t>
            </a:r>
            <a:r>
              <a:rPr lang="en-US" altLang="zh-CN" dirty="0"/>
              <a:t>(LS)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Wasserstein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28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D165-ED20-4AAE-8BA4-FD214BDC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E4E56-A069-4865-A1A0-82B5917A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存在</a:t>
            </a:r>
            <a:r>
              <a:rPr lang="zh-CN" altLang="zh-CN"/>
              <a:t>训练</a:t>
            </a:r>
            <a:r>
              <a:rPr lang="zh-CN" altLang="zh-CN" dirty="0"/>
              <a:t>深度神经网络相关的</a:t>
            </a:r>
            <a:r>
              <a:rPr lang="zh-CN" altLang="zh-CN"/>
              <a:t>优化问题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GAN</a:t>
            </a:r>
            <a:r>
              <a:rPr lang="zh-CN" altLang="zh-CN" dirty="0"/>
              <a:t>的训练还对</a:t>
            </a:r>
            <a:r>
              <a:rPr lang="zh-CN" altLang="en-US" dirty="0"/>
              <a:t>下面几种选择非常敏感：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损失函数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网络结构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正则化和归一化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24752-1025-4973-B695-43891036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172EC-3D1A-4E14-8373-C7004EB3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论文</a:t>
            </a:r>
            <a:r>
              <a:rPr lang="zh-CN" altLang="zh-CN" dirty="0"/>
              <a:t>对这些方法进行了全面的实验分析</a:t>
            </a:r>
            <a:r>
              <a:rPr lang="zh-CN" altLang="en-US" dirty="0"/>
              <a:t>，</a:t>
            </a:r>
            <a:r>
              <a:rPr lang="zh-CN" altLang="zh-CN" dirty="0"/>
              <a:t>通过超参数优化</a:t>
            </a:r>
            <a:r>
              <a:rPr lang="zh-CN" altLang="en-US" dirty="0"/>
              <a:t>，</a:t>
            </a:r>
            <a:r>
              <a:rPr lang="zh-CN" altLang="zh-CN" dirty="0"/>
              <a:t>在几个流行的大规模数据</a:t>
            </a:r>
            <a:r>
              <a:rPr lang="zh-CN" altLang="en-US" dirty="0"/>
              <a:t>集上进行</a:t>
            </a:r>
            <a:r>
              <a:rPr lang="zh-CN" altLang="zh-CN" dirty="0"/>
              <a:t>实</a:t>
            </a:r>
            <a:r>
              <a:rPr lang="zh-CN" altLang="en-US" dirty="0"/>
              <a:t>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超参数集还参考了一些文献中提出的“好”的超参数集， 以及通过贝叶斯优化获得的参数集。</a:t>
            </a:r>
          </a:p>
        </p:txBody>
      </p:sp>
    </p:spTree>
    <p:extLst>
      <p:ext uri="{BB962C8B-B14F-4D97-AF65-F5344CB8AC3E}">
        <p14:creationId xmlns:p14="http://schemas.microsoft.com/office/powerpoint/2010/main" val="130209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D0A0F-7266-4693-9312-D5DC70EB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3C8A1-FBF2-4792-A59A-940B78EB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消融研究（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Ablation study </a:t>
            </a:r>
            <a:r>
              <a:rPr lang="zh-CN" altLang="en-US" dirty="0">
                <a:solidFill>
                  <a:srgbClr val="FF0000"/>
                </a:solidFill>
              </a:rPr>
              <a:t>）：</a:t>
            </a:r>
            <a:r>
              <a:rPr lang="zh-CN" altLang="en-US" dirty="0"/>
              <a:t>指通过移除某个模型或者算法的某些特征，来观察这些特征对模型效果的影响。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04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783BF-E086-4ACA-80A1-A98C47DD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生成器和判别器的结构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BC667-C860-4DA0-8C46-1FF844DC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DC-GAN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ResNet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生成器中有</a:t>
            </a:r>
            <a:r>
              <a:rPr lang="en-US" altLang="zh-CN" dirty="0"/>
              <a:t>5</a:t>
            </a:r>
            <a:r>
              <a:rPr lang="zh-CN" altLang="zh-CN" dirty="0"/>
              <a:t>个</a:t>
            </a:r>
            <a:r>
              <a:rPr lang="en-US" altLang="zh-CN" dirty="0" err="1"/>
              <a:t>ResNet</a:t>
            </a:r>
            <a:r>
              <a:rPr lang="zh-CN" altLang="zh-CN" dirty="0"/>
              <a:t>块，在</a:t>
            </a:r>
            <a:r>
              <a:rPr lang="zh-CN" altLang="en-US" dirty="0"/>
              <a:t>判</a:t>
            </a:r>
            <a:r>
              <a:rPr lang="zh-CN" altLang="zh-CN" dirty="0"/>
              <a:t>别器中有</a:t>
            </a:r>
            <a:r>
              <a:rPr lang="en-US" altLang="zh-CN" dirty="0"/>
              <a:t>6</a:t>
            </a:r>
            <a:r>
              <a:rPr lang="zh-CN" altLang="zh-CN" dirty="0"/>
              <a:t>个</a:t>
            </a:r>
            <a:r>
              <a:rPr lang="en-US" altLang="zh-CN" dirty="0" err="1"/>
              <a:t>ResNet</a:t>
            </a:r>
            <a:r>
              <a:rPr lang="zh-CN" altLang="zh-CN" dirty="0"/>
              <a:t>块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都使用</a:t>
            </a:r>
            <a:r>
              <a:rPr lang="en-US" altLang="zh-CN" b="1" dirty="0"/>
              <a:t>Adam</a:t>
            </a:r>
            <a:r>
              <a:rPr lang="zh-CN" altLang="en-US" b="1" dirty="0"/>
              <a:t>优化器训练。</a:t>
            </a:r>
          </a:p>
        </p:txBody>
      </p:sp>
    </p:spTree>
    <p:extLst>
      <p:ext uri="{BB962C8B-B14F-4D97-AF65-F5344CB8AC3E}">
        <p14:creationId xmlns:p14="http://schemas.microsoft.com/office/powerpoint/2010/main" val="270842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6BCCC-D633-4B2C-9C3F-1A79F327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评估准则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235C5-0D56-4328-8B1A-8013B539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Inception Score</a:t>
            </a:r>
            <a:r>
              <a:rPr lang="zh-CN" altLang="zh-CN" b="1" dirty="0"/>
              <a:t>（</a:t>
            </a:r>
            <a:r>
              <a:rPr lang="en-US" altLang="zh-CN" b="1" dirty="0"/>
              <a:t>IS</a:t>
            </a:r>
            <a:r>
              <a:rPr lang="zh-CN" altLang="zh-CN" b="1" dirty="0"/>
              <a:t>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FID</a:t>
            </a:r>
          </a:p>
          <a:p>
            <a:pPr lvl="1"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其中（μ</a:t>
            </a:r>
            <a:r>
              <a:rPr lang="en-US" altLang="zh-CN" dirty="0"/>
              <a:t>x</a:t>
            </a:r>
            <a:r>
              <a:rPr lang="zh-CN" altLang="zh-CN" dirty="0"/>
              <a:t>，</a:t>
            </a:r>
            <a:r>
              <a:rPr lang="en-US" altLang="zh-CN" dirty="0" err="1"/>
              <a:t>Σx</a:t>
            </a:r>
            <a:r>
              <a:rPr lang="zh-CN" altLang="zh-CN" dirty="0"/>
              <a:t>）和（</a:t>
            </a:r>
            <a:r>
              <a:rPr lang="en-US" altLang="zh-CN" dirty="0" err="1"/>
              <a:t>μy</a:t>
            </a:r>
            <a:r>
              <a:rPr lang="zh-CN" altLang="zh-CN" dirty="0"/>
              <a:t>，</a:t>
            </a:r>
            <a:r>
              <a:rPr lang="en-US" altLang="zh-CN" dirty="0" err="1"/>
              <a:t>Σy</a:t>
            </a:r>
            <a:r>
              <a:rPr lang="zh-CN" altLang="zh-CN" dirty="0"/>
              <a:t>）分别是来自</a:t>
            </a:r>
            <a:r>
              <a:rPr lang="en-US" altLang="zh-CN" dirty="0"/>
              <a:t>P</a:t>
            </a:r>
            <a:r>
              <a:rPr lang="zh-CN" altLang="zh-CN" dirty="0"/>
              <a:t>和</a:t>
            </a:r>
            <a:r>
              <a:rPr lang="en-US" altLang="zh-CN" dirty="0"/>
              <a:t>Q</a:t>
            </a:r>
            <a:r>
              <a:rPr lang="zh-CN" altLang="zh-CN" dirty="0"/>
              <a:t>的嵌入样本的均值和协方差。作者认为，</a:t>
            </a:r>
            <a:r>
              <a:rPr lang="en-US" altLang="zh-CN" dirty="0"/>
              <a:t>FID</a:t>
            </a:r>
            <a:r>
              <a:rPr lang="zh-CN" altLang="zh-CN" dirty="0"/>
              <a:t>与人类的判断相一致，并且比</a:t>
            </a:r>
            <a:r>
              <a:rPr lang="en-US" altLang="zh-CN" dirty="0"/>
              <a:t>IS</a:t>
            </a:r>
            <a:r>
              <a:rPr lang="zh-CN" altLang="zh-CN" dirty="0"/>
              <a:t>更加稳健。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Kernel Inception Distance (KID)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A8023A-C840-4F7E-AE86-908AE74EDD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4928" y="2938510"/>
            <a:ext cx="7963270" cy="11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6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2E78A-9A45-4B10-B2F0-AF16F3C8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C8170-F822-4CEE-A09E-1DCAAE89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CIFAR10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60K</a:t>
            </a:r>
            <a:r>
              <a:rPr lang="zh-CN" altLang="zh-CN" dirty="0"/>
              <a:t>个训练图像和</a:t>
            </a:r>
            <a:r>
              <a:rPr lang="en-US" altLang="zh-CN" dirty="0"/>
              <a:t>10K</a:t>
            </a:r>
            <a:r>
              <a:rPr lang="zh-CN" altLang="zh-CN" dirty="0"/>
              <a:t>个测试图像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CELEBA-HQ-128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30K</a:t>
            </a:r>
            <a:r>
              <a:rPr lang="zh-CN" altLang="en-US" dirty="0"/>
              <a:t>张图像，</a:t>
            </a:r>
            <a:r>
              <a:rPr lang="en-US" altLang="zh-CN" dirty="0"/>
              <a:t>3K</a:t>
            </a:r>
            <a:r>
              <a:rPr lang="zh-CN" altLang="en-US" dirty="0"/>
              <a:t>个作为测试集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LSUN-BEDROOM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300</a:t>
            </a:r>
            <a:r>
              <a:rPr lang="zh-CN" altLang="zh-CN" dirty="0"/>
              <a:t>万张图像</a:t>
            </a:r>
            <a:r>
              <a:rPr lang="zh-CN" altLang="en-US" dirty="0"/>
              <a:t>， 其中</a:t>
            </a:r>
            <a:r>
              <a:rPr lang="en-US" altLang="zh-CN" dirty="0"/>
              <a:t>30588</a:t>
            </a:r>
            <a:r>
              <a:rPr lang="zh-CN" altLang="zh-CN" dirty="0"/>
              <a:t>张作为测试集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37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1D5FA-0E2D-4672-A43C-CF2F0DB5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536E0-BA49-45A4-8520-5DF07C003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证明梯度惩罚以及谱归一化适用于</a:t>
            </a:r>
            <a:r>
              <a:rPr lang="zh-CN" altLang="en-US" dirty="0"/>
              <a:t>复杂的</a:t>
            </a:r>
            <a:r>
              <a:rPr lang="zh-CN" altLang="zh-CN" dirty="0"/>
              <a:t>网络结构。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通过分析损失函数的影响</a:t>
            </a:r>
            <a:r>
              <a:rPr lang="zh-CN" altLang="en-US" dirty="0"/>
              <a:t>，</a:t>
            </a:r>
            <a:r>
              <a:rPr lang="zh-CN" altLang="zh-CN" dirty="0"/>
              <a:t>非饱和损失在数据集和超参数之间是足够稳定的。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</a:t>
            </a:r>
            <a:r>
              <a:rPr lang="zh-CN" altLang="zh-CN" dirty="0"/>
              <a:t>表明类似的结论适用于最新模型。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03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C6CF0-7699-4B28-BDB8-4499855F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正则化和归一化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34082-EE7B-46BE-9741-0A04D7DD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主要比较了下面几种归一化和正则化方法：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批量归一化</a:t>
            </a:r>
            <a:r>
              <a:rPr lang="en-US" altLang="zh-CN" dirty="0"/>
              <a:t>(BN)</a:t>
            </a:r>
            <a:r>
              <a:rPr lang="zh-CN" altLang="en-US" dirty="0"/>
              <a:t>、</a:t>
            </a:r>
            <a:r>
              <a:rPr lang="zh-CN" altLang="zh-CN" dirty="0"/>
              <a:t>层归一化</a:t>
            </a:r>
            <a:r>
              <a:rPr lang="en-US" altLang="zh-CN" dirty="0"/>
              <a:t>(LN) </a:t>
            </a:r>
            <a:r>
              <a:rPr lang="zh-CN" altLang="en-US" dirty="0"/>
              <a:t>、</a:t>
            </a:r>
            <a:r>
              <a:rPr lang="zh-CN" altLang="zh-CN" dirty="0"/>
              <a:t>谱归一化</a:t>
            </a:r>
            <a:r>
              <a:rPr lang="en-US" altLang="zh-CN" dirty="0"/>
              <a:t>(SN)</a:t>
            </a:r>
          </a:p>
          <a:p>
            <a:pPr lvl="1">
              <a:lnSpc>
                <a:spcPct val="150000"/>
              </a:lnSpc>
            </a:pPr>
            <a:r>
              <a:rPr lang="zh-CN" altLang="zh-CN" dirty="0"/>
              <a:t>梯度惩罚</a:t>
            </a:r>
            <a:r>
              <a:rPr lang="en-US" altLang="zh-CN" dirty="0"/>
              <a:t>(GP) </a:t>
            </a:r>
            <a:r>
              <a:rPr lang="zh-CN" altLang="en-US" dirty="0"/>
              <a:t>、</a:t>
            </a:r>
            <a:r>
              <a:rPr lang="en-US" altLang="zh-CN" dirty="0"/>
              <a:t> Dragan</a:t>
            </a:r>
            <a:r>
              <a:rPr lang="zh-CN" altLang="zh-CN" dirty="0"/>
              <a:t>惩罚</a:t>
            </a:r>
            <a:r>
              <a:rPr lang="en-US" altLang="zh-CN" dirty="0"/>
              <a:t>(DR) </a:t>
            </a:r>
            <a:r>
              <a:rPr lang="zh-CN" altLang="en-US" dirty="0"/>
              <a:t>、</a:t>
            </a:r>
            <a:r>
              <a:rPr lang="en-US" altLang="zh-CN" dirty="0"/>
              <a:t> L2</a:t>
            </a:r>
            <a:r>
              <a:rPr lang="zh-CN" altLang="zh-CN" dirty="0"/>
              <a:t>正则化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实验时设置</a:t>
            </a:r>
            <a:r>
              <a:rPr lang="zh-CN" altLang="zh-CN" dirty="0"/>
              <a:t>损失</a:t>
            </a:r>
            <a:r>
              <a:rPr lang="zh-CN" altLang="en-US" dirty="0"/>
              <a:t>为非饱和损失。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619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496</Words>
  <Application>Microsoft Office PowerPoint</Application>
  <PresentationFormat>宽屏</PresentationFormat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GAN训练的建议</vt:lpstr>
      <vt:lpstr>GAN训练</vt:lpstr>
      <vt:lpstr>GAN</vt:lpstr>
      <vt:lpstr>一些概念</vt:lpstr>
      <vt:lpstr>生成器和判别器的结构</vt:lpstr>
      <vt:lpstr>评估准则 </vt:lpstr>
      <vt:lpstr>数据集</vt:lpstr>
      <vt:lpstr>结论</vt:lpstr>
      <vt:lpstr>正则化和归一化</vt:lpstr>
      <vt:lpstr>正则化和归一化（网络结构的选择）</vt:lpstr>
      <vt:lpstr>正则化和归一化（超参数选择）</vt:lpstr>
      <vt:lpstr>正则化和归一化（结果）</vt:lpstr>
      <vt:lpstr>正则化和归一化（结论）</vt:lpstr>
      <vt:lpstr>损失函数</vt:lpstr>
      <vt:lpstr>损失函数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GAN训练的建议</dc:title>
  <dc:creator>家兴 齐</dc:creator>
  <cp:lastModifiedBy>家兴 齐</cp:lastModifiedBy>
  <cp:revision>122</cp:revision>
  <dcterms:created xsi:type="dcterms:W3CDTF">2019-05-28T02:16:05Z</dcterms:created>
  <dcterms:modified xsi:type="dcterms:W3CDTF">2019-05-28T05:30:37Z</dcterms:modified>
</cp:coreProperties>
</file>