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5" r:id="rId4"/>
    <p:sldId id="278" r:id="rId5"/>
    <p:sldId id="257" r:id="rId6"/>
    <p:sldId id="258" r:id="rId7"/>
    <p:sldId id="259" r:id="rId8"/>
    <p:sldId id="260" r:id="rId9"/>
    <p:sldId id="269" r:id="rId10"/>
    <p:sldId id="261" r:id="rId11"/>
    <p:sldId id="270" r:id="rId12"/>
    <p:sldId id="262" r:id="rId13"/>
    <p:sldId id="263" r:id="rId14"/>
    <p:sldId id="264" r:id="rId15"/>
    <p:sldId id="271" r:id="rId16"/>
    <p:sldId id="265" r:id="rId17"/>
    <p:sldId id="268" r:id="rId18"/>
    <p:sldId id="266" r:id="rId19"/>
    <p:sldId id="274" r:id="rId20"/>
    <p:sldId id="272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A34CB-EA92-41FA-A896-D2D508316343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1B66-DFC1-41F6-ABD0-6F1FE60AA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5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D8AE8-4D77-4452-AA87-3DD575319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51D626-3151-4157-A04C-244A344F2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9D83F-95AF-4FC2-97B7-1E208974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A549-AA09-4943-B6AF-C08C484BBD2A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48B7F-AF7E-454A-ACE3-9961E891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88A0A-01A4-4CBF-81DA-33F8EB3E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959D-2001-4900-9AA8-685E250B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3F456-30C9-4CD9-9B47-1AF5AFE6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DD9F9A-724E-4F23-B565-20B0EECB6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15B82-C651-4585-944D-770C3977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A549-AA09-4943-B6AF-C08C484BBD2A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9415B-D9F3-4E01-BDDE-01803FFC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475B5-91EA-4DAC-9073-A4F4AA40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959D-2001-4900-9AA8-685E250B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8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7E6ACA-1939-4367-AA4F-196DFD335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8FE973-9D8B-4222-8D59-95E46DCCC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76A16-FB16-4504-A796-87F856A5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A549-AA09-4943-B6AF-C08C484BBD2A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E5BE0-1383-4763-9390-501C7698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84B69-92DC-4DD0-809B-D7F95073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959D-2001-4900-9AA8-685E250B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6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8351B-C5CC-4C50-AD31-89BD0798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EE5DF-8801-4A9A-BF9E-02BE6DAD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D647F-160C-40C9-AA49-A2ABAA5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A549-AA09-4943-B6AF-C08C484BBD2A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6A06A-CEB2-4F57-8D22-61EA7C88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A4D8F-5665-4FE5-93E6-2972B156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959D-2001-4900-9AA8-685E250B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8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18545-CC1A-413C-9FDE-C7EF0A5F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F15B4-216F-4AB9-9F13-03A5674BE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D48AF-16C2-4A8E-8FD1-CCBD09D6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A549-AA09-4943-B6AF-C08C484BBD2A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673BE-0303-4D6E-AC17-7EB5CA5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557EB-4E5E-4068-9DED-76F60463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959D-2001-4900-9AA8-685E250B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0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42EC6-ED89-4981-A9BB-7E50A811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0B0E-D496-4648-A014-C3A093CF5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204807-8CDF-453B-9905-A33E443C2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D61EE-5787-4BF5-ACBA-75512A5F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A549-AA09-4943-B6AF-C08C484BBD2A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96B403-1F59-4CE3-AFF1-CE3A2099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7FF866-12AE-4803-8FC1-0D45BE8D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959D-2001-4900-9AA8-685E250B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1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4CABA-C85D-4ACD-A40F-53D5E2DA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4B2C8-EB89-49D6-8ACF-D5A629C4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F5FED4-5F44-48F2-BEED-99F4DC7B1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30AEAF-5692-49ED-8E74-DDCAA5CC6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8B1FEA-157B-486D-AF7A-3D8FA3730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42BC87-78AC-4D7A-999D-49EF1573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A549-AA09-4943-B6AF-C08C484BBD2A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0F4229-0234-42FE-A491-1D7B1A5F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4EA3D2-38ED-4BFF-89D6-49797847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959D-2001-4900-9AA8-685E250B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7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EEF0E-5342-471D-AAF7-2D342598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78E110-0197-4E92-8211-4EC1948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A549-AA09-4943-B6AF-C08C484BBD2A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2147C4-9B70-48C0-9823-38100A50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A88F68-1E78-4927-A904-767B526F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959D-2001-4900-9AA8-685E250B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35CAC4-FCDC-4BC0-B863-0E1C40D2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A549-AA09-4943-B6AF-C08C484BBD2A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94ABEE-7CAC-4CE8-93A6-2F7A0A94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BDFBBA-CDB1-453B-A3F4-07141ADE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959D-2001-4900-9AA8-685E250B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7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C617B-413E-436A-B456-8D2C776B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453BE-F35D-4182-995C-D37E523D1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EDFEA-EF3F-4130-B86E-599D447CB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C047F9-2525-4181-9FD1-0E8EC1CB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A549-AA09-4943-B6AF-C08C484BBD2A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25481-CC63-4DAE-8BDC-F6553E14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2035C-B577-4574-9150-27D2C0B5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959D-2001-4900-9AA8-685E250B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2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506D8-F9B0-41FB-9BA4-9E0D67D3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4B10E5-C771-48CC-BE1A-5420244C0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36CCF-9319-422E-A6DB-31343765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FA6B5-8F0F-4E3B-8331-DB69CCF7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A549-AA09-4943-B6AF-C08C484BBD2A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9F65C-4BAC-48D7-A076-EFA5D1F8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C6E1E-86BA-4F7B-B907-A3488576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959D-2001-4900-9AA8-685E250B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0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F58DA9-7063-4B21-871F-2A972945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BB7DB-DD75-4B33-9ACB-0DDEDE86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00155-887D-431E-9B8E-202106460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A549-AA09-4943-B6AF-C08C484BBD2A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419CF-BFE6-4B48-B1EB-21692B8BB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13CDB-E88F-4AD3-8A2E-B4D07808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F959D-2001-4900-9AA8-685E250B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9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91BE0-0D79-4E26-8742-8A2E9619E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00169B-5B4E-4FBD-880A-C1A804337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DEF9A74-6025-4BB5-B04B-1F25C77B9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803069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07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D4944-38A8-4D38-981C-F44BB7A6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1961"/>
            <a:ext cx="9589316" cy="23049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F7BBD3-32B6-4D2F-AAFF-3B733BB3F6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872454"/>
                <a:ext cx="10595994" cy="544445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给定一个样本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我们假设存在一个专属于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/>
                  <a:t>的分布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400" dirty="0"/>
                  <a:t>， 并进一步假设这个分布是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独立的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多元的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正态分布。因此有多少个样本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，就会有多少个专属的正态分布。我们知道正态分布由两组组参数描述：均值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sz="2400" dirty="0"/>
                  <a:t>方差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那么如何通过样本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找到专属于它的正态分布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也就是找到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zh-CN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？</a:t>
                </a:r>
                <a:r>
                  <a:rPr lang="en-US" altLang="zh-CN" sz="2400" dirty="0"/>
                  <a:t>VAE</a:t>
                </a:r>
                <a:r>
                  <a:rPr lang="zh-CN" altLang="en-US" sz="2400" dirty="0"/>
                  <a:t>用神经网络去拟合。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于是我们可以构建两个网络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400" dirty="0"/>
                  <a:t>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 smtClean="0">
                        <a:latin typeface="Cambria Math" panose="02040503050406030204" pitchFamily="18" charset="0"/>
                      </a:rPr>
                      <m:t>log</m:t>
                    </m:r>
                    <m:sSup>
                      <m:s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400" dirty="0"/>
                  <a:t>。只要学习到了均值和方差，那么我们就可以从这个专属的分布中采样得到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/>
                  <a:t>，然后通过生成器得到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这样我们的目标还是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令</m:t>
                    </m:r>
                    <m:acc>
                      <m:accPr>
                        <m:chr m:val="̂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越相似越好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F7BBD3-32B6-4D2F-AAFF-3B733BB3F6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872454"/>
                <a:ext cx="10595994" cy="5444455"/>
              </a:xfrm>
              <a:blipFill>
                <a:blip r:embed="rId2"/>
                <a:stretch>
                  <a:fillRect l="-806" r="-3740" b="-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47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C7D8A4-44D1-42E6-AA43-93361DE22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8" y="1904304"/>
            <a:ext cx="7107243" cy="45272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597F21C-CF8E-49F6-A839-BF75C5375D68}"/>
              </a:ext>
            </a:extLst>
          </p:cNvPr>
          <p:cNvSpPr txBox="1"/>
          <p:nvPr/>
        </p:nvSpPr>
        <p:spPr>
          <a:xfrm>
            <a:off x="8395612" y="3429000"/>
            <a:ext cx="3796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VAE</a:t>
            </a:r>
            <a:r>
              <a:rPr lang="zh-CN" altLang="en-US" sz="3200" dirty="0">
                <a:solidFill>
                  <a:srgbClr val="FF0000"/>
                </a:solidFill>
              </a:rPr>
              <a:t>结构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B23E8B-BFAD-4642-8905-92717961951C}"/>
              </a:ext>
            </a:extLst>
          </p:cNvPr>
          <p:cNvSpPr txBox="1"/>
          <p:nvPr/>
        </p:nvSpPr>
        <p:spPr>
          <a:xfrm>
            <a:off x="662730" y="327171"/>
            <a:ext cx="2718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VAE</a:t>
            </a:r>
            <a:r>
              <a:rPr lang="zh-CN" altLang="en-US" sz="4000" dirty="0">
                <a:solidFill>
                  <a:srgbClr val="FF0000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81862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829DF-5018-4F86-BBD2-57C22B8D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9580927" cy="23888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F173D-147F-4215-9B7C-6084557E6E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683" y="989901"/>
                <a:ext cx="10515600" cy="537162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那我们发现上面</a:t>
                </a:r>
                <a:r>
                  <a:rPr lang="en-US" altLang="zh-CN" sz="2400" dirty="0"/>
                  <a:t>VAE</a:t>
                </a:r>
                <a:r>
                  <a:rPr lang="zh-CN" altLang="en-US" sz="2400" dirty="0"/>
                  <a:t>跟</a:t>
                </a:r>
                <a:r>
                  <a:rPr lang="en-US" altLang="zh-CN" sz="2400" dirty="0"/>
                  <a:t>AE</a:t>
                </a:r>
                <a:r>
                  <a:rPr lang="zh-CN" altLang="en-US" sz="2400" dirty="0"/>
                  <a:t>最大的区别，就是在学习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样本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/>
                  <a:t>对应的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/>
                  <a:t>的过程中，</a:t>
                </a:r>
                <a:r>
                  <a:rPr lang="en-US" altLang="zh-CN" sz="2400" dirty="0"/>
                  <a:t>AE</a:t>
                </a:r>
                <a:r>
                  <a:rPr lang="zh-CN" altLang="en-US" sz="2400" dirty="0"/>
                  <a:t>是直接学习两者之间的对应关系，而</a:t>
                </a:r>
                <a:r>
                  <a:rPr lang="en-US" altLang="zh-CN" sz="2400" dirty="0"/>
                  <a:t>VAE</a:t>
                </a:r>
                <a:r>
                  <a:rPr lang="zh-CN" altLang="en-US" sz="2400" dirty="0"/>
                  <a:t>是学习了一个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/>
                  <a:t>对应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/>
                  <a:t>的一个分布。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在前面</a:t>
                </a:r>
                <a:r>
                  <a:rPr lang="en-US" altLang="zh-CN" sz="2400" dirty="0"/>
                  <a:t>VAE</a:t>
                </a:r>
                <a:r>
                  <a:rPr lang="zh-CN" altLang="en-US" sz="2400" dirty="0"/>
                  <a:t>的介绍中，我们发现在得到了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/>
                  <a:t>对应的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/>
                  <a:t>的分布后，需要进行一次采样得到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，然后再通过生成器去重构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正是因为这个采样的过程，我们就可以在模型训练好了以后，生成数据集中未曾出现的样本。但是这里必须有一个限制条件，也就是模型学到的分布，方差不能为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。如果方差为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，那么采样结果就是均值，这样</a:t>
                </a:r>
                <a:r>
                  <a:rPr lang="en-US" altLang="zh-CN" sz="2400" dirty="0"/>
                  <a:t>VAE</a:t>
                </a:r>
                <a:r>
                  <a:rPr lang="zh-CN" altLang="en-US" sz="2400" dirty="0"/>
                  <a:t>就退化为了传统的</a:t>
                </a:r>
                <a:r>
                  <a:rPr lang="en-US" altLang="zh-CN" sz="2400" dirty="0"/>
                  <a:t>AE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F173D-147F-4215-9B7C-6084557E6E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683" y="989901"/>
                <a:ext cx="10515600" cy="5371620"/>
              </a:xfrm>
              <a:blipFill>
                <a:blip r:embed="rId2"/>
                <a:stretch>
                  <a:fillRect l="-754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80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1749A-A09E-41E6-8789-DE0661F9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67488" cy="5408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13D350-BCD6-46D9-81DC-D470529B42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8624"/>
                <a:ext cx="10515600" cy="512833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altLang="zh-CN" sz="2400" dirty="0"/>
              </a:p>
              <a:p>
                <a:pPr>
                  <a:lnSpc>
                    <a:spcPct val="170000"/>
                  </a:lnSpc>
                </a:pPr>
                <a:r>
                  <a:rPr lang="zh-CN" altLang="en-US" sz="3100" dirty="0"/>
                  <a:t>因此为了让方差不为</a:t>
                </a:r>
                <a:r>
                  <a:rPr lang="en-US" altLang="zh-CN" sz="3100" dirty="0"/>
                  <a:t>0</a:t>
                </a:r>
                <a:r>
                  <a:rPr lang="zh-CN" altLang="en-US" sz="3100" dirty="0"/>
                  <a:t>，</a:t>
                </a:r>
                <a:r>
                  <a:rPr lang="en-US" altLang="zh-CN" sz="3100" dirty="0"/>
                  <a:t>VAE</a:t>
                </a:r>
                <a:r>
                  <a:rPr lang="zh-CN" altLang="en-US" sz="3100" dirty="0"/>
                  <a:t>让所有的</a:t>
                </a:r>
                <a14:m>
                  <m:oMath xmlns:m="http://schemas.openxmlformats.org/officeDocument/2006/math">
                    <m:r>
                      <a:rPr lang="zh-CN" altLang="en-US" sz="31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sz="3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31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zh-CN" altLang="en-US" sz="3100" i="1">
                        <a:latin typeface="Cambria Math" panose="02040503050406030204" pitchFamily="18" charset="0"/>
                      </a:rPr>
                      <m:t>都</m:t>
                    </m:r>
                  </m:oMath>
                </a14:m>
                <a:r>
                  <a:rPr lang="zh-CN" altLang="en-US" sz="3100" dirty="0"/>
                  <a:t>向标准正态分布看齐，这样就防止了方差为</a:t>
                </a:r>
                <a:r>
                  <a:rPr lang="en-US" altLang="zh-CN" sz="3100" dirty="0"/>
                  <a:t>0</a:t>
                </a:r>
                <a:r>
                  <a:rPr lang="zh-CN" altLang="en-US" sz="3100" dirty="0"/>
                  <a:t>，</a:t>
                </a:r>
                <a:r>
                  <a:rPr lang="en-US" altLang="zh-CN" sz="3100" dirty="0"/>
                  <a:t>VAE</a:t>
                </a:r>
                <a:r>
                  <a:rPr lang="zh-CN" altLang="en-US" sz="3100" dirty="0"/>
                  <a:t>就具有了一定的生成能力。</a:t>
                </a:r>
                <a:endParaRPr lang="en-US" altLang="zh-CN" sz="3100" dirty="0"/>
              </a:p>
              <a:p>
                <a:pPr>
                  <a:lnSpc>
                    <a:spcPct val="170000"/>
                  </a:lnSpc>
                </a:pPr>
                <a:r>
                  <a:rPr lang="zh-CN" altLang="en-US" sz="3100" dirty="0"/>
                  <a:t>那么如何理解这个生成能力呢？如果所有的</a:t>
                </a:r>
                <a14:m>
                  <m:oMath xmlns:m="http://schemas.openxmlformats.org/officeDocument/2006/math">
                    <m:r>
                      <a:rPr lang="zh-CN" altLang="en-US" sz="31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sz="3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31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sz="3100" dirty="0"/>
                  <a:t>都很接近标准的正态分布，</a:t>
                </a:r>
                <a14:m>
                  <m:oMath xmlns:m="http://schemas.openxmlformats.org/officeDocument/2006/math">
                    <m:r>
                      <a:rPr lang="zh-CN" altLang="en-US" sz="31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en-US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10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31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zh-CN" altLang="en-US" sz="3100" dirty="0"/>
                  <a:t>，那么根据定义：</a:t>
                </a:r>
                <a:endParaRPr lang="en-US" altLang="zh-CN" sz="3100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:r>
                  <a:rPr lang="en-US" altLang="zh-CN" sz="310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zh-CN" altLang="en-US" sz="31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sz="3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31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zh-CN" altLang="en-US" sz="31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d>
                      <m:dPr>
                        <m:ctrlPr>
                          <a:rPr lang="zh-CN" altLang="en-US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sz="3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310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zh-CN" altLang="en-US" sz="31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31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1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3100" dirty="0"/>
                  <a:t> </a:t>
                </a:r>
                <a:r>
                  <a:rPr lang="en-US" altLang="zh-CN" sz="31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zh-CN" sz="3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1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zh-CN" altLang="en-US" sz="310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zh-CN" altLang="en-US" sz="3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310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m:rPr>
                                <m:sty m:val="p"/>
                              </m:r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e>
                    </m:nary>
                    <m:r>
                      <a:rPr lang="zh-CN" altLang="en-US" sz="31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1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3100" dirty="0"/>
                  <a:t> </a:t>
                </a:r>
                <a:r>
                  <a:rPr lang="en-US" altLang="zh-CN" sz="3100" dirty="0"/>
                  <a:t>=</a:t>
                </a:r>
                <a14:m>
                  <m:oMath xmlns:m="http://schemas.openxmlformats.org/officeDocument/2006/math">
                    <m:r>
                      <a:rPr lang="zh-CN" altLang="en-US" sz="31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en-US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10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31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CN" sz="3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zh-CN" sz="3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1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zh-CN" altLang="en-US" sz="31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3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31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3100" dirty="0"/>
                  <a:t> </a:t>
                </a:r>
                <a:r>
                  <a:rPr lang="en-US" altLang="zh-CN" sz="3100" dirty="0"/>
                  <a:t>=</a:t>
                </a:r>
                <a14:m>
                  <m:oMath xmlns:m="http://schemas.openxmlformats.org/officeDocument/2006/math">
                    <m:r>
                      <a:rPr lang="zh-CN" altLang="en-US" sz="31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en-US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10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31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CN" sz="3100" dirty="0"/>
                  <a:t> </a:t>
                </a:r>
              </a:p>
              <a:p>
                <a:pPr>
                  <a:lnSpc>
                    <a:spcPct val="170000"/>
                  </a:lnSpc>
                </a:pPr>
                <a:endParaRPr lang="en-US" altLang="zh-CN" sz="3100" dirty="0"/>
              </a:p>
              <a:p>
                <a:pPr>
                  <a:lnSpc>
                    <a:spcPct val="170000"/>
                  </a:lnSpc>
                </a:pPr>
                <a:r>
                  <a:rPr lang="zh-CN" altLang="en-US" sz="3100" dirty="0"/>
                  <a:t>换句话说，我们可以从标准正态分布中采样，来生成数据。同时也符合了我们的对先验分布</a:t>
                </a:r>
                <a:r>
                  <a:rPr lang="en-US" altLang="zh-CN" sz="3100" dirty="0"/>
                  <a:t>p(Z)</a:t>
                </a:r>
                <a:r>
                  <a:rPr lang="zh-CN" altLang="en-US" sz="3100" dirty="0"/>
                  <a:t>为标准正态分布的假设。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13D350-BCD6-46D9-81DC-D470529B4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8624"/>
                <a:ext cx="10515600" cy="5128339"/>
              </a:xfrm>
              <a:blipFill>
                <a:blip r:embed="rId2"/>
                <a:stretch>
                  <a:fillRect l="-696" t="-2497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00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F172D-A8E8-46BD-8A4E-81E0A202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5936" cy="59122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0C7DE3-D86B-4FD0-888C-5059F3EDA1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2514"/>
                <a:ext cx="10515600" cy="50444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200" dirty="0"/>
                  <a:t>如何让所有的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sz="2200" dirty="0"/>
                  <a:t>都向标准正态分布看齐呢</a:t>
                </a:r>
                <a:r>
                  <a:rPr lang="en-US" altLang="zh-CN" sz="2200" dirty="0"/>
                  <a:t>(</a:t>
                </a:r>
                <a:r>
                  <a:rPr lang="zh-CN" altLang="en-US" sz="2200" dirty="0"/>
                  <a:t>均值偏向</a:t>
                </a:r>
                <a:r>
                  <a:rPr lang="en-US" altLang="zh-CN" sz="2200" dirty="0"/>
                  <a:t>0</a:t>
                </a:r>
                <a:r>
                  <a:rPr lang="zh-CN" altLang="en-US" sz="2200" dirty="0"/>
                  <a:t>，方差偏向</a:t>
                </a:r>
                <a:r>
                  <a:rPr lang="en-US" altLang="zh-CN" sz="2200" dirty="0"/>
                  <a:t>1)</a:t>
                </a:r>
                <a:r>
                  <a:rPr lang="zh-CN" altLang="en-US" sz="2200" dirty="0"/>
                  <a:t>？最直接的方法，就是在重构误差后面加入额外的</a:t>
                </a:r>
                <a:r>
                  <a:rPr lang="en-US" altLang="zh-CN" sz="2200" dirty="0"/>
                  <a:t>loss</a:t>
                </a:r>
                <a:r>
                  <a:rPr lang="zh-CN" altLang="en-US" sz="2200" dirty="0"/>
                  <a:t>。但是两者的比例很难选取，所以</a:t>
                </a:r>
                <a:r>
                  <a:rPr lang="en-US" altLang="zh-CN" sz="2200" dirty="0"/>
                  <a:t>VAE</a:t>
                </a:r>
                <a:r>
                  <a:rPr lang="zh-CN" altLang="en-US" sz="2200" dirty="0"/>
                  <a:t>论文中，直接计算了两个正态分布之间的</a:t>
                </a:r>
                <a:r>
                  <a:rPr lang="en-US" altLang="zh-CN" sz="2200" dirty="0"/>
                  <a:t>KL</a:t>
                </a:r>
                <a:r>
                  <a:rPr lang="zh-CN" altLang="en-US" sz="2200" dirty="0"/>
                  <a:t>散度，作为这个额外的</a:t>
                </a:r>
                <a:r>
                  <a:rPr lang="en-US" altLang="zh-CN" sz="2200" dirty="0"/>
                  <a:t>loss</a:t>
                </a:r>
                <a:r>
                  <a:rPr lang="zh-CN" altLang="en-US" sz="2200" dirty="0"/>
                  <a:t>：</a:t>
                </a:r>
                <a:endParaRPr lang="en-US" altLang="zh-CN" sz="22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dirty="0"/>
                  <a:t>                                            =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sub>
                    </m:sSub>
                  </m:oMath>
                </a14:m>
                <a:r>
                  <a:rPr lang="en-US" altLang="zh-CN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b>
                          <m:sup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d>
                          </m:sub>
                          <m:sup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log</m:t>
                        </m:r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</m:d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altLang="zh-CN" sz="2400" dirty="0"/>
                  <a:t>   </a:t>
                </a:r>
              </a:p>
              <a:p>
                <a:pPr marL="914400" lvl="2" indent="0">
                  <a:buNone/>
                </a:pPr>
                <a:endParaRPr lang="en-US" altLang="zh-CN" sz="2400" dirty="0"/>
              </a:p>
              <a:p>
                <a:pPr marL="228600" lvl="2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zh-CN" sz="2200" dirty="0"/>
                  <a:t>h</a:t>
                </a:r>
                <a:r>
                  <a:rPr lang="zh-CN" altLang="en-US" sz="2200" dirty="0"/>
                  <a:t>为隐变量</a:t>
                </a:r>
                <a:r>
                  <a:rPr lang="en-US" altLang="zh-CN" sz="2200" dirty="0"/>
                  <a:t>z</a:t>
                </a:r>
                <a:r>
                  <a:rPr lang="zh-CN" altLang="en-US" sz="2200" dirty="0"/>
                  <a:t>的维度。</a:t>
                </a:r>
                <a:endParaRPr lang="en-US" altLang="zh-CN" sz="2200" dirty="0"/>
              </a:p>
              <a:p>
                <a:pPr marL="914400" lvl="2" indent="0"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0C7DE3-D86B-4FD0-888C-5059F3EDA1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2514"/>
                <a:ext cx="10515600" cy="5044449"/>
              </a:xfrm>
              <a:blipFill>
                <a:blip r:embed="rId3"/>
                <a:stretch>
                  <a:fillRect l="-696" t="-8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F141BE5-D0DB-4D68-9D18-FC7BD1B8D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856604"/>
              </p:ext>
            </p:extLst>
          </p:nvPr>
        </p:nvGraphicFramePr>
        <p:xfrm>
          <a:off x="1089752" y="2727922"/>
          <a:ext cx="3048079" cy="594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" name="Equation" r:id="rId4" imgW="1498320" imgH="291960" progId="Equation.DSMT4">
                  <p:embed/>
                </p:oleObj>
              </mc:Choice>
              <mc:Fallback>
                <p:oleObj name="Equation" r:id="rId4" imgW="14983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9752" y="2727922"/>
                        <a:ext cx="3048079" cy="594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86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99961-584C-4E1B-8CDC-84443BD9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1" y="440626"/>
            <a:ext cx="9027253" cy="59122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VAE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4D68DA-525C-449C-B33F-41996150D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42" y="1134310"/>
            <a:ext cx="6327609" cy="546037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A7C73A-2E2A-48D1-A772-6DB8E10FA857}"/>
              </a:ext>
            </a:extLst>
          </p:cNvPr>
          <p:cNvSpPr txBox="1"/>
          <p:nvPr/>
        </p:nvSpPr>
        <p:spPr>
          <a:xfrm>
            <a:off x="864066" y="1031846"/>
            <a:ext cx="2550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VAE</a:t>
            </a:r>
            <a:r>
              <a:rPr lang="zh-CN" altLang="en-US" sz="2800" dirty="0">
                <a:solidFill>
                  <a:srgbClr val="0070C0"/>
                </a:solidFill>
              </a:rPr>
              <a:t>的结构图：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836FE-AB8A-4A12-9A0B-8B8B11D3ADBE}"/>
              </a:ext>
            </a:extLst>
          </p:cNvPr>
          <p:cNvSpPr txBox="1"/>
          <p:nvPr/>
        </p:nvSpPr>
        <p:spPr>
          <a:xfrm>
            <a:off x="8959442" y="763399"/>
            <a:ext cx="2486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怎么去训练</a:t>
            </a:r>
            <a:r>
              <a:rPr lang="en-US" altLang="zh-CN" sz="2400" dirty="0">
                <a:solidFill>
                  <a:srgbClr val="FF0000"/>
                </a:solidFill>
              </a:rPr>
              <a:t>VAE</a:t>
            </a:r>
            <a:r>
              <a:rPr lang="zh-CN" altLang="en-US" sz="2400" dirty="0">
                <a:solidFill>
                  <a:srgbClr val="FF0000"/>
                </a:solidFill>
              </a:rPr>
              <a:t>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CC3BE2-7DEB-429F-BE8C-8C90505D1C15}"/>
              </a:ext>
            </a:extLst>
          </p:cNvPr>
          <p:cNvSpPr txBox="1"/>
          <p:nvPr/>
        </p:nvSpPr>
        <p:spPr>
          <a:xfrm>
            <a:off x="8959442" y="2710334"/>
            <a:ext cx="2407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由于计算均值方差以及生成器都是用的神经网络，所以很自然的会使用梯度下降去训练它。</a:t>
            </a:r>
          </a:p>
        </p:txBody>
      </p:sp>
    </p:spTree>
    <p:extLst>
      <p:ext uri="{BB962C8B-B14F-4D97-AF65-F5344CB8AC3E}">
        <p14:creationId xmlns:p14="http://schemas.microsoft.com/office/powerpoint/2010/main" val="106643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C7A44-F7C7-4A5D-A2E9-8EC15088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97037" cy="54927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Reparameterization trick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0E0C51-5C1B-4A1E-8545-6D305713C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4202"/>
                <a:ext cx="10515600" cy="517867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但是</a:t>
                </a:r>
                <a:r>
                  <a:rPr lang="en-US" altLang="zh-CN" sz="2400" dirty="0"/>
                  <a:t>VAE</a:t>
                </a:r>
                <a:r>
                  <a:rPr lang="zh-CN" altLang="en-US" sz="2400" dirty="0"/>
                  <a:t>如果想要通过梯度的方法训练，还需要一个技巧。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具体为</a:t>
                </a:r>
                <a:r>
                  <a:rPr lang="en-US" altLang="zh-CN" sz="2400" dirty="0"/>
                  <a:t>, VAE</a:t>
                </a:r>
                <a:r>
                  <a:rPr lang="zh-CN" altLang="en-US" sz="2400" dirty="0"/>
                  <a:t>在训练过程中要从</a:t>
                </a:r>
                <a:r>
                  <a:rPr lang="en-US" altLang="zh-CN" sz="240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400" dirty="0"/>
                  <a:t>（正态分布）中采样一个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/>
                  <a:t>， 我们要通过这个过程反过来优化它的均值和方差，论文中使用了这个叫做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重参数</a:t>
                </a:r>
                <a:r>
                  <a:rPr lang="zh-CN" altLang="en-US" sz="2400" dirty="0"/>
                  <a:t>的技巧来将采样的过程，直接转化为采样的结果。从而使的</a:t>
                </a:r>
                <a:r>
                  <a:rPr lang="en-US" altLang="zh-CN" sz="2400" dirty="0"/>
                  <a:t>VAE</a:t>
                </a:r>
                <a:r>
                  <a:rPr lang="zh-CN" altLang="en-US" sz="2400" dirty="0"/>
                  <a:t>可以通过梯度下降来进行训练。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0E0C51-5C1B-4A1E-8545-6D305713C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4202"/>
                <a:ext cx="10515600" cy="5178673"/>
              </a:xfrm>
              <a:blipFill>
                <a:blip r:embed="rId2"/>
                <a:stretch>
                  <a:fillRect l="-812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76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41746-2789-4BA7-94E2-65BC8A25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34600" cy="31591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Reparameterization trick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A2A5F-EDFC-4422-BA0C-0F4538326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369" y="902530"/>
            <a:ext cx="10515600" cy="5354842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利用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这说明</a:t>
            </a:r>
            <a:r>
              <a:rPr lang="en-US" altLang="zh-CN" dirty="0"/>
              <a:t>                </a:t>
            </a:r>
            <a:r>
              <a:rPr lang="zh-CN" altLang="en-US" dirty="0"/>
              <a:t>是服从标准正态分布的，那么                         </a:t>
            </a:r>
            <a:endParaRPr lang="en-US" altLang="zh-CN" dirty="0"/>
          </a:p>
          <a:p>
            <a:r>
              <a:rPr lang="zh-CN" altLang="en-US" dirty="0"/>
              <a:t>我们就可以从标准正态分布中采样，最后通过参数变换，等价于从                 中采样。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8240C88-9236-4D82-B8BD-9390A0E6A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780430"/>
              </p:ext>
            </p:extLst>
          </p:nvPr>
        </p:nvGraphicFramePr>
        <p:xfrm>
          <a:off x="2528502" y="1617204"/>
          <a:ext cx="5790104" cy="196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" name="Equation" r:id="rId3" imgW="2997000" imgH="1015920" progId="Equation.DSMT4">
                  <p:embed/>
                </p:oleObj>
              </mc:Choice>
              <mc:Fallback>
                <p:oleObj name="Equation" r:id="rId3" imgW="2997000" imgH="10159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6841680-E8B7-4D5C-96F0-F6A88B8A37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8502" y="1617204"/>
                        <a:ext cx="5790104" cy="1962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8851EF3-D9CF-4226-A53D-54ED73539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654331"/>
              </p:ext>
            </p:extLst>
          </p:nvPr>
        </p:nvGraphicFramePr>
        <p:xfrm>
          <a:off x="2528502" y="3960682"/>
          <a:ext cx="1315830" cy="385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" name="Equation" r:id="rId5" imgW="901440" imgH="203040" progId="Equation.DSMT4">
                  <p:embed/>
                </p:oleObj>
              </mc:Choice>
              <mc:Fallback>
                <p:oleObj name="Equation" r:id="rId5" imgW="901440" imgH="203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A522592-E99C-4DD4-A8B3-EFCDB2E088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8502" y="3960682"/>
                        <a:ext cx="1315830" cy="385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C6A360C-EAB6-4CB6-8F6A-9E310A435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26580"/>
              </p:ext>
            </p:extLst>
          </p:nvPr>
        </p:nvGraphicFramePr>
        <p:xfrm>
          <a:off x="8812873" y="3960682"/>
          <a:ext cx="1967643" cy="46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"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7067D1E-53A9-41F5-8265-7465452D9F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12873" y="3960682"/>
                        <a:ext cx="1967643" cy="46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32ED75E-CB4D-4E5C-9776-4F06F44AB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228409"/>
              </p:ext>
            </p:extLst>
          </p:nvPr>
        </p:nvGraphicFramePr>
        <p:xfrm>
          <a:off x="1862831" y="4832088"/>
          <a:ext cx="1331341" cy="46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" name="Equation" r:id="rId9" imgW="647640" imgH="228600" progId="Equation.DSMT4">
                  <p:embed/>
                </p:oleObj>
              </mc:Choice>
              <mc:Fallback>
                <p:oleObj name="Equation" r:id="rId9" imgW="64764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CB9E7F9-E2BC-4ED3-9CB8-5E83D75AA4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62831" y="4832088"/>
                        <a:ext cx="1331341" cy="46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17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1471E-794F-4D4A-BB94-7291C053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0101" cy="55766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VAE</a:t>
            </a:r>
            <a:r>
              <a:rPr lang="zh-CN" altLang="en-US" dirty="0">
                <a:solidFill>
                  <a:srgbClr val="FF0000"/>
                </a:solidFill>
              </a:rPr>
              <a:t>中的对抗：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1C7A1B-FE16-4612-A7B0-EE6055B28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0569"/>
                <a:ext cx="10515600" cy="5086394"/>
              </a:xfrm>
            </p:spPr>
            <p:txBody>
              <a:bodyPr>
                <a:normAutofit/>
              </a:bodyPr>
              <a:lstStyle/>
              <a:p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+mn-ea"/>
                  </a:rPr>
                  <a:t>VAE</a:t>
                </a:r>
                <a:r>
                  <a:rPr lang="zh-CN" altLang="en-US" sz="2400" dirty="0">
                    <a:latin typeface="+mn-ea"/>
                  </a:rPr>
                  <a:t>学习的所有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分布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方差都不为</a:t>
                </a:r>
                <a:r>
                  <a:rPr lang="en-US" altLang="zh-CN" sz="2400" dirty="0">
                    <a:latin typeface="+mn-ea"/>
                  </a:rPr>
                  <a:t>0</a:t>
                </a:r>
                <a:r>
                  <a:rPr lang="zh-CN" altLang="en-US" sz="2400" dirty="0">
                    <a:latin typeface="+mn-ea"/>
                  </a:rPr>
                  <a:t>， 所以采样过程就等于添加了噪声。</a:t>
                </a:r>
                <a:endParaRPr lang="en-US" altLang="zh-CN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+mn-ea"/>
                  </a:rPr>
                  <a:t>在训练过程中，一开始生成器能力比较弱，所以采样过程中噪声就会比较小，而随着生成器能力的增加，采样过程中噪声就会加强，加大生成器重构</a:t>
                </a:r>
                <a:r>
                  <a:rPr lang="en-US" altLang="zh-CN" sz="2400" dirty="0">
                    <a:latin typeface="+mn-ea"/>
                  </a:rPr>
                  <a:t>x</a:t>
                </a:r>
                <a:r>
                  <a:rPr lang="zh-CN" altLang="en-US" sz="2400" dirty="0">
                    <a:latin typeface="+mn-ea"/>
                  </a:rPr>
                  <a:t>的难度，令生成器继续提高能力。</a:t>
                </a:r>
                <a:endParaRPr lang="en-US" altLang="zh-CN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</a:rPr>
                  <a:t>即重构的过程是希望没噪声的，而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</a:rPr>
                  <a:t>KL loss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</a:rPr>
                  <a:t>则希望有高斯噪声的，两者是对立的。所以，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</a:rPr>
                  <a:t>VAE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</a:rPr>
                  <a:t>跟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</a:rPr>
                  <a:t>GAN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</a:rPr>
                  <a:t>一样，内部其实是包含了一个对抗的过程，只不过它们两者是混合起来，共同进化的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1C7A1B-FE16-4612-A7B0-EE6055B28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0569"/>
                <a:ext cx="10515600" cy="5086394"/>
              </a:xfrm>
              <a:blipFill>
                <a:blip r:embed="rId2"/>
                <a:stretch>
                  <a:fillRect l="-812" t="-480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761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AD55-8F6D-43A7-A9D4-C79104BF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13147" cy="498941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vae_mlp</a:t>
            </a:r>
            <a:r>
              <a:rPr lang="zh-CN" altLang="en-US" dirty="0">
                <a:solidFill>
                  <a:srgbClr val="FF0000"/>
                </a:solidFill>
              </a:rPr>
              <a:t>实验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14604F-1E13-4814-A13D-AF66A658E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8" y="1601042"/>
            <a:ext cx="4241847" cy="254856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DB600D-D79B-4FF3-B182-AFB8A1046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27" y="1205920"/>
            <a:ext cx="4737626" cy="27767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A67106-21CF-4D49-B73F-38F7E63D9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781" y="3982676"/>
            <a:ext cx="3571875" cy="28098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C97F373-0339-44D0-9CD2-DE80F73EF715}"/>
              </a:ext>
            </a:extLst>
          </p:cNvPr>
          <p:cNvSpPr txBox="1"/>
          <p:nvPr/>
        </p:nvSpPr>
        <p:spPr>
          <a:xfrm>
            <a:off x="1510019" y="1115000"/>
            <a:ext cx="127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</a:rPr>
              <a:t>vae_mlp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879775-CC74-4872-AC24-42FF23AC76AB}"/>
              </a:ext>
            </a:extLst>
          </p:cNvPr>
          <p:cNvSpPr txBox="1"/>
          <p:nvPr/>
        </p:nvSpPr>
        <p:spPr>
          <a:xfrm>
            <a:off x="7861883" y="429665"/>
            <a:ext cx="295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</a:rPr>
              <a:t>vae_mlp_encoder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AA04EE-8A80-450D-8E15-5537BF471FD2}"/>
              </a:ext>
            </a:extLst>
          </p:cNvPr>
          <p:cNvSpPr txBox="1"/>
          <p:nvPr/>
        </p:nvSpPr>
        <p:spPr>
          <a:xfrm>
            <a:off x="8081395" y="5387613"/>
            <a:ext cx="295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</a:rPr>
              <a:t>vae_mlp_decoder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56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C3499-4824-45A9-9D96-8BC380BB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02"/>
            <a:ext cx="8356134" cy="59122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生成模型和判别模型：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42D16-9325-4D00-94D3-192E077E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23"/>
            <a:ext cx="10515600" cy="520384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判别模型是学得一个分类面（即学得一个模型），该分类面可用来区分不同的数据分别属于哪一类；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生成模型是学得各个类别各自的特征（即可看成学得多个模型），可用这些特征数据和要进行分类的数据进行比较，看新数据和学得的模型中哪个最相近，进而确定新数据属于哪一类。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一句话：判别模型学的是不同类别间的区别，但并不知道每一类是什么；而生成模型学的是每个类是什么，它知道每一类是什么。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常见的判别模型：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，决策树，逻辑回归，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，线性分类器。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常见的生成模型：朴素贝叶斯、高斯混合模型、隐马尔可夫模型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60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E374-4352-49B1-8562-141E2AB1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42989" cy="53249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实验结果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FC0A12-4558-4D18-A3B8-23A1BA7AB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90" y="1015068"/>
            <a:ext cx="6122944" cy="612294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00E983-AAEE-4E3F-B11E-C89EEE366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45" y="1015068"/>
            <a:ext cx="6122944" cy="61229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E87A5F-197B-494A-A5E5-B283E19913F6}"/>
              </a:ext>
            </a:extLst>
          </p:cNvPr>
          <p:cNvSpPr txBox="1"/>
          <p:nvPr/>
        </p:nvSpPr>
        <p:spPr>
          <a:xfrm>
            <a:off x="2178516" y="1136504"/>
            <a:ext cx="473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batch_size</a:t>
            </a:r>
            <a:r>
              <a:rPr lang="en-US" altLang="zh-CN" dirty="0">
                <a:solidFill>
                  <a:srgbClr val="0070C0"/>
                </a:solidFill>
              </a:rPr>
              <a:t> =  128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928C30-E4DA-4BC9-A556-399EA6651BE5}"/>
              </a:ext>
            </a:extLst>
          </p:cNvPr>
          <p:cNvSpPr txBox="1"/>
          <p:nvPr/>
        </p:nvSpPr>
        <p:spPr>
          <a:xfrm>
            <a:off x="7776594" y="1132105"/>
            <a:ext cx="32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batch_size</a:t>
            </a:r>
            <a:r>
              <a:rPr lang="en-US" altLang="zh-CN" dirty="0">
                <a:solidFill>
                  <a:srgbClr val="0070C0"/>
                </a:solidFill>
              </a:rPr>
              <a:t> = 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5C8C3-3630-4B1F-9F66-92937E2B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44" y="600017"/>
            <a:ext cx="9018864" cy="23888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实验结果</a:t>
            </a:r>
            <a:r>
              <a:rPr lang="en-US" altLang="zh-CN" sz="3200" dirty="0">
                <a:solidFill>
                  <a:srgbClr val="FF0000"/>
                </a:solidFill>
              </a:rPr>
              <a:t>: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07430F-D97B-4BBD-9B7A-61F453F2D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84" y="1530168"/>
            <a:ext cx="5801416" cy="483451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D92198-6A6C-4435-B93F-F0E1BB9FD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" y="1588891"/>
            <a:ext cx="5801417" cy="48345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5CA19F3-EBDD-4E85-8599-DE3DC5431713}"/>
              </a:ext>
            </a:extLst>
          </p:cNvPr>
          <p:cNvSpPr txBox="1"/>
          <p:nvPr/>
        </p:nvSpPr>
        <p:spPr>
          <a:xfrm>
            <a:off x="1599675" y="1219559"/>
            <a:ext cx="473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batch_size</a:t>
            </a:r>
            <a:r>
              <a:rPr lang="en-US" altLang="zh-CN" dirty="0">
                <a:solidFill>
                  <a:srgbClr val="0070C0"/>
                </a:solidFill>
              </a:rPr>
              <a:t> =  128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0ABB35-486F-4E38-899D-82E68A9A04F9}"/>
              </a:ext>
            </a:extLst>
          </p:cNvPr>
          <p:cNvSpPr txBox="1"/>
          <p:nvPr/>
        </p:nvSpPr>
        <p:spPr>
          <a:xfrm>
            <a:off x="7810150" y="1219559"/>
            <a:ext cx="32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batch_size</a:t>
            </a:r>
            <a:r>
              <a:rPr lang="en-US" altLang="zh-CN" dirty="0">
                <a:solidFill>
                  <a:srgbClr val="0070C0"/>
                </a:solidFill>
              </a:rPr>
              <a:t> = 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8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DA713-6346-45B7-A08E-9E48AF5E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43" y="348348"/>
            <a:ext cx="10515600" cy="473774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AutoEncoder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FD0D0C-8529-4F63-AB8F-C03C601E4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0" y="1351341"/>
            <a:ext cx="5442760" cy="462121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D7D691-DC43-4F88-AF6C-E9BE0B6B3E98}"/>
                  </a:ext>
                </a:extLst>
              </p:cNvPr>
              <p:cNvSpPr txBox="1"/>
              <p:nvPr/>
            </p:nvSpPr>
            <p:spPr>
              <a:xfrm>
                <a:off x="6375633" y="1065403"/>
                <a:ext cx="4869110" cy="751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给定一个数据集</a:t>
                </a:r>
                <a:r>
                  <a:rPr lang="en-US" altLang="zh-CN" dirty="0"/>
                  <a:t>D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……,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}</a:t>
                </a:r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,……,</m:t>
                        </m:r>
                        <m:sSubSup>
                          <m:sSubSup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=1,2……m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AE</a:t>
                </a:r>
                <a:r>
                  <a:rPr lang="zh-CN" altLang="en-US" dirty="0"/>
                  <a:t>包含一个编码器</a:t>
                </a:r>
                <a:r>
                  <a:rPr lang="en-US" altLang="zh-CN" dirty="0"/>
                  <a:t>G(x)</a:t>
                </a:r>
                <a:r>
                  <a:rPr lang="zh-CN" altLang="en-US" dirty="0"/>
                  <a:t>和一个解码器</a:t>
                </a:r>
                <a:r>
                  <a:rPr lang="en-US" altLang="zh-CN" dirty="0"/>
                  <a:t>F(z)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目标：找到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维空间的映射（编码）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能够表示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,……,</m:t>
                        </m:r>
                        <m:sSubSup>
                          <m:sSubSup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方法：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 =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 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最小化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的重构误差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注：这里的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g(z)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AE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D7D691-DC43-4F88-AF6C-E9BE0B6B3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33" y="1065403"/>
                <a:ext cx="4869110" cy="7510261"/>
              </a:xfrm>
              <a:prstGeom prst="rect">
                <a:avLst/>
              </a:prstGeom>
              <a:blipFill>
                <a:blip r:embed="rId3"/>
                <a:stretch>
                  <a:fillRect l="-1126" t="-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08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660F7E1-0A01-48B2-AC9B-47F82BD85B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31" y="1934071"/>
            <a:ext cx="7638095" cy="20190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DB24CC-AEFF-4213-9E57-86A8190B8AC8}"/>
              </a:ext>
            </a:extLst>
          </p:cNvPr>
          <p:cNvSpPr/>
          <p:nvPr/>
        </p:nvSpPr>
        <p:spPr>
          <a:xfrm>
            <a:off x="2716707" y="4536347"/>
            <a:ext cx="7366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直接用解码器生成的图像很模糊，噪声很大。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E8645F-911E-4742-94E0-F725F0DF9477}"/>
              </a:ext>
            </a:extLst>
          </p:cNvPr>
          <p:cNvSpPr txBox="1"/>
          <p:nvPr/>
        </p:nvSpPr>
        <p:spPr>
          <a:xfrm>
            <a:off x="998290" y="604008"/>
            <a:ext cx="421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生成模型：</a:t>
            </a:r>
          </a:p>
        </p:txBody>
      </p:sp>
    </p:spTree>
    <p:extLst>
      <p:ext uri="{BB962C8B-B14F-4D97-AF65-F5344CB8AC3E}">
        <p14:creationId xmlns:p14="http://schemas.microsoft.com/office/powerpoint/2010/main" val="381972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D2A35-CB0D-428C-B9A1-F7FA90DD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00376" cy="574442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VAE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BC2A0-EF40-47E1-9FF0-438EB154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791"/>
            <a:ext cx="10515600" cy="51031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任何给定的数据集，我们可以将它看做是从一个</a:t>
            </a:r>
            <a:r>
              <a:rPr lang="zh-CN" altLang="en-US" sz="2400" dirty="0">
                <a:solidFill>
                  <a:srgbClr val="FF0000"/>
                </a:solidFill>
              </a:rPr>
              <a:t>未知的概率分布</a:t>
            </a:r>
            <a:r>
              <a:rPr lang="en-US" altLang="zh-CN" sz="2400" dirty="0">
                <a:solidFill>
                  <a:srgbClr val="FF0000"/>
                </a:solidFill>
              </a:rPr>
              <a:t>p(Z)</a:t>
            </a:r>
            <a:r>
              <a:rPr lang="zh-CN" altLang="en-US" sz="2400" dirty="0"/>
              <a:t>中采样得到的，我们把属于这个未知概率分布的随机变量叫做</a:t>
            </a:r>
            <a:r>
              <a:rPr lang="zh-CN" altLang="en-US" sz="2400" dirty="0">
                <a:solidFill>
                  <a:srgbClr val="FF0000"/>
                </a:solidFill>
              </a:rPr>
              <a:t>隐变量</a:t>
            </a:r>
            <a:r>
              <a:rPr lang="en-US" altLang="zh-CN" sz="2400" dirty="0">
                <a:solidFill>
                  <a:srgbClr val="FF0000"/>
                </a:solidFill>
              </a:rPr>
              <a:t>(Z)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因此我们只要知道了这个概率分布，就可以从中采样，然后生成我们想要的数据。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VAE</a:t>
            </a:r>
            <a:r>
              <a:rPr lang="zh-CN" altLang="en-US" sz="2400" dirty="0"/>
              <a:t>和</a:t>
            </a:r>
            <a:r>
              <a:rPr lang="en-US" altLang="zh-CN" sz="2400" dirty="0"/>
              <a:t>GAN</a:t>
            </a:r>
            <a:r>
              <a:rPr lang="zh-CN" altLang="en-US" sz="2400" dirty="0"/>
              <a:t>就是希望构建一个从</a:t>
            </a:r>
            <a:r>
              <a:rPr lang="zh-CN" altLang="en-US" sz="2400" dirty="0">
                <a:solidFill>
                  <a:srgbClr val="FF0000"/>
                </a:solidFill>
              </a:rPr>
              <a:t>隐变量</a:t>
            </a:r>
            <a:r>
              <a:rPr lang="en-US" altLang="zh-CN" sz="2400" dirty="0">
                <a:solidFill>
                  <a:srgbClr val="FF0000"/>
                </a:solidFill>
              </a:rPr>
              <a:t>Z</a:t>
            </a:r>
            <a:r>
              <a:rPr lang="zh-CN" altLang="en-US" sz="2400" dirty="0"/>
              <a:t>生成</a:t>
            </a:r>
            <a:r>
              <a:rPr lang="zh-CN" altLang="en-US" sz="2400" dirty="0">
                <a:solidFill>
                  <a:srgbClr val="FF0000"/>
                </a:solidFill>
              </a:rPr>
              <a:t>目标数据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en-US" sz="2400" dirty="0"/>
              <a:t>的模型。它们的目的都是进行分布之间的变换。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992752-2AD6-4713-AF4E-53296FBF8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86" y="4256587"/>
            <a:ext cx="4743114" cy="23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8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7CD08-CAAD-46A0-92FA-C687199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928"/>
            <a:ext cx="9857763" cy="4066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1C8212-5A38-4A5D-BC65-8DF854EDA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55008"/>
                <a:ext cx="10931554" cy="5385733"/>
              </a:xfrm>
            </p:spPr>
            <p:txBody>
              <a:bodyPr anchor="b">
                <a:normAutofit fontScale="25000" lnSpcReduction="2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170000"/>
                  </a:lnSpc>
                </a:pPr>
                <a:r>
                  <a:rPr lang="zh-CN" altLang="en-US" sz="11200" dirty="0">
                    <a:latin typeface="+mn-ea"/>
                  </a:rPr>
                  <a:t>构建从</a:t>
                </a:r>
                <a:r>
                  <a:rPr lang="zh-CN" altLang="en-US" sz="11200" dirty="0">
                    <a:solidFill>
                      <a:srgbClr val="FF0000"/>
                    </a:solidFill>
                    <a:latin typeface="+mn-ea"/>
                  </a:rPr>
                  <a:t>隐变量</a:t>
                </a:r>
                <a:r>
                  <a:rPr lang="en-US" altLang="zh-CN" sz="11200" dirty="0">
                    <a:solidFill>
                      <a:srgbClr val="FF0000"/>
                    </a:solidFill>
                    <a:latin typeface="+mn-ea"/>
                  </a:rPr>
                  <a:t>Z</a:t>
                </a:r>
                <a:r>
                  <a:rPr lang="zh-CN" altLang="en-US" sz="11200" dirty="0">
                    <a:latin typeface="+mn-ea"/>
                  </a:rPr>
                  <a:t>生成</a:t>
                </a:r>
                <a:r>
                  <a:rPr lang="zh-CN" altLang="en-US" sz="11200" dirty="0">
                    <a:solidFill>
                      <a:srgbClr val="FF0000"/>
                    </a:solidFill>
                    <a:latin typeface="+mn-ea"/>
                  </a:rPr>
                  <a:t>目标数据</a:t>
                </a:r>
                <a:r>
                  <a:rPr lang="en-US" altLang="zh-CN" sz="11200" dirty="0">
                    <a:solidFill>
                      <a:srgbClr val="FF0000"/>
                    </a:solidFill>
                    <a:latin typeface="+mn-ea"/>
                  </a:rPr>
                  <a:t>X</a:t>
                </a:r>
                <a:r>
                  <a:rPr lang="zh-CN" altLang="en-US" sz="11200" dirty="0">
                    <a:latin typeface="+mn-ea"/>
                  </a:rPr>
                  <a:t>的模型过程：</a:t>
                </a:r>
                <a:endParaRPr lang="en-US" altLang="zh-CN" sz="11200" dirty="0">
                  <a:latin typeface="+mn-ea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zh-CN" sz="9600" dirty="0">
                    <a:latin typeface="+mn-ea"/>
                  </a:rPr>
                  <a:t>    </a:t>
                </a:r>
                <a:r>
                  <a:rPr lang="en-US" altLang="zh-CN" sz="9600" dirty="0">
                    <a:solidFill>
                      <a:schemeClr val="tx1"/>
                    </a:solidFill>
                    <a:latin typeface="+mn-ea"/>
                  </a:rPr>
                  <a:t>Z</a:t>
                </a:r>
                <a:r>
                  <a:rPr lang="zh-CN" altLang="en-US" sz="9600" dirty="0">
                    <a:solidFill>
                      <a:schemeClr val="tx1"/>
                    </a:solidFill>
                    <a:latin typeface="+mn-ea"/>
                  </a:rPr>
                  <a:t>的分布我们不知道，我们知道对</a:t>
                </a:r>
                <a:r>
                  <a:rPr lang="en-US" altLang="zh-CN" sz="9600" dirty="0">
                    <a:solidFill>
                      <a:schemeClr val="tx1"/>
                    </a:solidFill>
                    <a:latin typeface="+mn-ea"/>
                  </a:rPr>
                  <a:t>Z</a:t>
                </a:r>
                <a:r>
                  <a:rPr lang="zh-CN" altLang="en-US" sz="9600" dirty="0">
                    <a:solidFill>
                      <a:schemeClr val="tx1"/>
                    </a:solidFill>
                    <a:latin typeface="+mn-ea"/>
                  </a:rPr>
                  <a:t>采样后的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en-US" sz="9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9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9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9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9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9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9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9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9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sz="9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9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9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9600" dirty="0">
                    <a:solidFill>
                      <a:schemeClr val="tx1"/>
                    </a:solidFill>
                    <a:latin typeface="+mn-ea"/>
                  </a:rPr>
                  <a:t>通过函数</a:t>
                </a:r>
                <a14:m>
                  <m:oMath xmlns:m="http://schemas.openxmlformats.org/officeDocument/2006/math">
                    <m:r>
                      <a:rPr lang="zh-CN" altLang="en-US" sz="9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9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9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9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9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9600" dirty="0">
                    <a:solidFill>
                      <a:schemeClr val="tx1"/>
                    </a:solidFill>
                    <a:latin typeface="+mn-ea"/>
                  </a:rPr>
                  <a:t>映射后的结果</a:t>
                </a:r>
                <a:r>
                  <a:rPr lang="en-US" altLang="zh-CN" sz="9600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zh-CN" altLang="en-US" sz="9600" dirty="0">
                    <a:solidFill>
                      <a:schemeClr val="tx1"/>
                    </a:solidFill>
                    <a:latin typeface="+mn-ea"/>
                  </a:rPr>
                  <a:t>数据</a:t>
                </a:r>
                <a:r>
                  <a:rPr lang="en-US" altLang="zh-CN" sz="9600" dirty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lang="zh-CN" altLang="en-US" sz="9600" dirty="0">
                    <a:solidFill>
                      <a:schemeClr val="tx1"/>
                    </a:solidFill>
                    <a:latin typeface="+mn-ea"/>
                  </a:rPr>
                  <a:t>。因此，我们可以通过</a:t>
                </a:r>
                <a:r>
                  <a:rPr lang="en-US" altLang="zh-CN" sz="9600" dirty="0">
                    <a:solidFill>
                      <a:schemeClr val="tx1"/>
                    </a:solidFill>
                    <a:latin typeface="+mn-ea"/>
                  </a:rPr>
                  <a:t>X</a:t>
                </a:r>
                <a:r>
                  <a:rPr lang="zh-CN" altLang="en-US" sz="9600" dirty="0">
                    <a:solidFill>
                      <a:schemeClr val="tx1"/>
                    </a:solidFill>
                    <a:latin typeface="+mn-ea"/>
                  </a:rPr>
                  <a:t>将</a:t>
                </a:r>
                <a:r>
                  <a:rPr lang="en-US" altLang="zh-CN" sz="9600" dirty="0">
                    <a:solidFill>
                      <a:schemeClr val="tx1"/>
                    </a:solidFill>
                    <a:latin typeface="+mn-ea"/>
                  </a:rPr>
                  <a:t>Z</a:t>
                </a:r>
                <a:r>
                  <a:rPr lang="zh-CN" altLang="en-US" sz="9600" dirty="0">
                    <a:solidFill>
                      <a:schemeClr val="tx1"/>
                    </a:solidFill>
                    <a:latin typeface="+mn-ea"/>
                  </a:rPr>
                  <a:t>采样的直接结果表示为：</a:t>
                </a:r>
                <a:endParaRPr lang="en-US" altLang="zh-CN" sz="9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9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9600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lang="zh-CN" alt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9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96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9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sz="9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zh-CN" sz="9600" dirty="0">
                    <a:solidFill>
                      <a:schemeClr val="tx1"/>
                    </a:solidFill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9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9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9600" i="1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都是</m:t>
                    </m:r>
                  </m:oMath>
                </a14:m>
                <a:r>
                  <a:rPr lang="zh-CN" altLang="en-US" sz="9600" dirty="0">
                    <a:solidFill>
                      <a:schemeClr val="tx1"/>
                    </a:solidFill>
                    <a:latin typeface="+mn-ea"/>
                  </a:rPr>
                  <a:t>比较复杂的映射，因此我们可以用神经网络去拟合。这就是我们熟悉的传统的</a:t>
                </a:r>
                <a:r>
                  <a:rPr lang="en-US" altLang="zh-CN" sz="9600" dirty="0">
                    <a:solidFill>
                      <a:schemeClr val="tx1"/>
                    </a:solidFill>
                    <a:latin typeface="+mn-ea"/>
                  </a:rPr>
                  <a:t>AE</a:t>
                </a:r>
                <a:r>
                  <a:rPr lang="zh-CN" altLang="en-US" sz="9600" dirty="0">
                    <a:solidFill>
                      <a:schemeClr val="tx1"/>
                    </a:solidFill>
                    <a:latin typeface="+mn-ea"/>
                  </a:rPr>
                  <a:t>结构，其中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9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9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  <m:d>
                      <m:dPr>
                        <m:ctrlPr>
                          <a:rPr lang="zh-CN" altLang="en-US" sz="9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9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9600" dirty="0">
                    <a:solidFill>
                      <a:srgbClr val="FF0000"/>
                    </a:solidFill>
                    <a:latin typeface="+mn-ea"/>
                  </a:rPr>
                  <a:t>是解码器</a:t>
                </a:r>
                <a:r>
                  <a:rPr lang="zh-CN" altLang="en-US" sz="9600" dirty="0">
                    <a:solidFill>
                      <a:schemeClr val="tx1"/>
                    </a:solidFill>
                    <a:latin typeface="+mn-ea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9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9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zh-CN" altLang="en-US" sz="9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9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9600" dirty="0">
                    <a:solidFill>
                      <a:srgbClr val="FF0000"/>
                    </a:solidFill>
                    <a:latin typeface="+mn-ea"/>
                  </a:rPr>
                  <a:t>是编码器</a:t>
                </a:r>
                <a:r>
                  <a:rPr lang="zh-CN" altLang="en-US" sz="9600" dirty="0">
                    <a:solidFill>
                      <a:schemeClr val="tx1"/>
                    </a:solidFill>
                    <a:latin typeface="+mn-ea"/>
                  </a:rPr>
                  <a:t>。而</a:t>
                </a:r>
                <a:r>
                  <a:rPr lang="en-US" altLang="zh-CN" sz="9600" dirty="0">
                    <a:solidFill>
                      <a:schemeClr val="tx1"/>
                    </a:solidFill>
                    <a:latin typeface="+mn-ea"/>
                  </a:rPr>
                  <a:t>AE</a:t>
                </a:r>
                <a:r>
                  <a:rPr lang="zh-CN" altLang="en-US" sz="9600" dirty="0">
                    <a:solidFill>
                      <a:schemeClr val="tx1"/>
                    </a:solidFill>
                    <a:latin typeface="+mn-ea"/>
                  </a:rPr>
                  <a:t>的目标学习的目标就是令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9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9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zh-CN" altLang="en-US" sz="9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9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9600" dirty="0">
                    <a:solidFill>
                      <a:srgbClr val="FF0000"/>
                    </a:solidFill>
                    <a:latin typeface="+mn-ea"/>
                  </a:rPr>
                  <a:t> =g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9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9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9600" dirty="0">
                    <a:solidFill>
                      <a:schemeClr val="tx1"/>
                    </a:solidFill>
                    <a:latin typeface="+mn-ea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9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9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zh-CN" altLang="en-US" sz="9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9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9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9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9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9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9600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zh-CN" sz="2400" dirty="0"/>
                  <a:t>    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</a:p>
              <a:p>
                <a:pPr marL="0" indent="0" algn="ctr">
                  <a:buNone/>
                </a:pPr>
                <a:r>
                  <a:rPr lang="en-US" altLang="zh-CN" dirty="0"/>
                  <a:t> </a:t>
                </a:r>
                <a:endParaRPr lang="en-US" altLang="zh-CN" sz="4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1C8212-5A38-4A5D-BC65-8DF854EDA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55008"/>
                <a:ext cx="10931554" cy="5385733"/>
              </a:xfrm>
              <a:blipFill>
                <a:blip r:embed="rId2"/>
                <a:stretch>
                  <a:fillRect l="-1004" r="-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73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86FF-1DF9-4DD8-A43D-7AE8E03C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335936" cy="31591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52A4E0-B853-4FB6-A96F-28902CDC6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0844"/>
                <a:ext cx="10515600" cy="52961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从上面的介绍我们可以很自然的发现一个问题，就是我们根本不知道</a:t>
                </a:r>
                <a:r>
                  <a:rPr lang="en-US" altLang="zh-CN" sz="2400" dirty="0"/>
                  <a:t>Z</a:t>
                </a:r>
                <a:r>
                  <a:rPr lang="zh-CN" altLang="en-US" sz="2400" dirty="0"/>
                  <a:t>的分布的任何信息，也就是</a:t>
                </a:r>
                <a:r>
                  <a:rPr lang="en-US" altLang="zh-CN" sz="2400" dirty="0"/>
                  <a:t>AE</a:t>
                </a:r>
                <a:r>
                  <a:rPr lang="zh-CN" altLang="en-US" sz="2400" dirty="0"/>
                  <a:t>想要拟合的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，我们</m:t>
                    </m:r>
                  </m:oMath>
                </a14:m>
                <a:r>
                  <a:rPr lang="zh-CN" altLang="en-US" sz="2400" dirty="0"/>
                  <a:t>无法确定。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AE</a:t>
                </a:r>
                <a:r>
                  <a:rPr lang="zh-CN" altLang="en-US" sz="2400" dirty="0"/>
                  <a:t>的想法很直接，既然不知道那就假装自己知道，反正是通过神经网络学习的，只要保证我最终看到的是我想要的就行，也就是无论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输出是什么，只要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400" dirty="0"/>
                  <a:t>最后能和输入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相同就行。最后可以用                来表示它们的相似性。那么只要最小化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就行了。  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最常用的就是用均方误差。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52A4E0-B853-4FB6-A96F-28902CDC6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0844"/>
                <a:ext cx="10515600" cy="5296119"/>
              </a:xfrm>
              <a:blipFill>
                <a:blip r:embed="rId3"/>
                <a:stretch>
                  <a:fillRect l="-812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DDE09A1-1F34-4679-AECD-035F60884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492512"/>
              </p:ext>
            </p:extLst>
          </p:nvPr>
        </p:nvGraphicFramePr>
        <p:xfrm>
          <a:off x="8645377" y="3981908"/>
          <a:ext cx="1228463" cy="416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Equation" r:id="rId4" imgW="749160" imgH="253800" progId="Equation.DSMT4">
                  <p:embed/>
                </p:oleObj>
              </mc:Choice>
              <mc:Fallback>
                <p:oleObj name="Equation" r:id="rId4" imgW="749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45377" y="3981908"/>
                        <a:ext cx="1228463" cy="416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436B6-152D-4869-B4B4-6DC95B9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1"/>
            <a:ext cx="9564149" cy="31591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45A134-7597-4958-BFF0-DA2078800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2455"/>
                <a:ext cx="10515600" cy="530450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从</a:t>
                </a:r>
                <a:r>
                  <a:rPr lang="en-US" altLang="zh-CN" sz="2400" dirty="0"/>
                  <a:t>AE</a:t>
                </a:r>
                <a:r>
                  <a:rPr lang="zh-CN" altLang="en-US" sz="2400" dirty="0"/>
                  <a:t>学习的目标我们可以知道，它仅仅是把数据集中的每个样本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/>
                  <a:t>所对应的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/>
                  <a:t>（从隐变量</a:t>
                </a:r>
                <a:r>
                  <a:rPr lang="en-US" altLang="zh-CN" sz="2400" dirty="0"/>
                  <a:t>Z</a:t>
                </a:r>
                <a:r>
                  <a:rPr lang="zh-CN" altLang="en-US" sz="2400" dirty="0"/>
                  <a:t>中的采样）学到了而已。换句话说，</a:t>
                </a:r>
                <a:r>
                  <a:rPr lang="en-US" altLang="zh-CN" sz="2400" dirty="0"/>
                  <a:t>AE</a:t>
                </a:r>
                <a:r>
                  <a:rPr lang="zh-CN" altLang="en-US" sz="2400" dirty="0"/>
                  <a:t>生成的样本只能是数据集中出现过的样本。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那么是否能直接学习到隐变量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Z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的分布呢</a:t>
                </a:r>
                <a:r>
                  <a:rPr lang="zh-CN" altLang="en-US" sz="2400" dirty="0"/>
                  <a:t>？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如果可以学习到</a:t>
                </a:r>
                <a:r>
                  <a:rPr lang="en-US" altLang="zh-CN" sz="2400" dirty="0"/>
                  <a:t>Z</a:t>
                </a:r>
                <a:r>
                  <a:rPr lang="zh-CN" altLang="en-US" sz="2400" dirty="0"/>
                  <a:t>的分布，那么就可以从中采样，然后通过生成器生成样本。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45A134-7597-4958-BFF0-DA2078800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2455"/>
                <a:ext cx="10515600" cy="5304508"/>
              </a:xfrm>
              <a:blipFill>
                <a:blip r:embed="rId2"/>
                <a:stretch>
                  <a:fillRect l="-812" r="-2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CFB56E5-D5CA-49F6-8DC2-9CAFE3452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5" y="3315270"/>
            <a:ext cx="5677311" cy="34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7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4CF67-094B-4520-9A0A-00AD9C9A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9683"/>
            <a:ext cx="10260435" cy="45699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5F6817-722A-4826-AAAF-5589D75DA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6679"/>
                <a:ext cx="10515600" cy="51702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VAE</a:t>
                </a:r>
                <a:r>
                  <a:rPr lang="zh-CN" altLang="en-US" sz="2400" dirty="0"/>
                  <a:t>的目标就是直接学习隐变量</a:t>
                </a:r>
                <a:r>
                  <a:rPr lang="en-US" altLang="zh-CN" sz="2400" dirty="0"/>
                  <a:t>Z</a:t>
                </a:r>
                <a:r>
                  <a:rPr lang="zh-CN" altLang="en-US" sz="2400" dirty="0"/>
                  <a:t>的分布，并假设</a:t>
                </a:r>
                <a:r>
                  <a:rPr lang="en-US" altLang="zh-CN" sz="2400" dirty="0"/>
                  <a:t>p(Z)</a:t>
                </a:r>
                <a:r>
                  <a:rPr lang="zh-CN" altLang="en-US" sz="2400" dirty="0"/>
                  <a:t>为正态分布。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因此目标由</a:t>
                </a:r>
                <a:r>
                  <a:rPr lang="en-US" altLang="zh-CN" sz="2400" dirty="0"/>
                  <a:t>AE</a:t>
                </a:r>
                <a:r>
                  <a:rPr lang="zh-CN" altLang="en-US" sz="2400" dirty="0"/>
                  <a:t>中学习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对应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 变为了直接学习正态分布的均值和方差。只要得到了这个分布我们可以从分布中采样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，然后通过生成器重构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，训练</a:t>
                </a:r>
                <a:r>
                  <a:rPr lang="en-US" altLang="zh-CN" sz="2400" dirty="0"/>
                  <a:t>VAE</a:t>
                </a:r>
                <a:r>
                  <a:rPr lang="zh-CN" altLang="en-US" sz="2400" dirty="0"/>
                  <a:t>的过程就跟训练</a:t>
                </a:r>
                <a:r>
                  <a:rPr lang="en-US" altLang="zh-CN" sz="2400" dirty="0"/>
                  <a:t>AE</a:t>
                </a:r>
                <a:r>
                  <a:rPr lang="zh-CN" altLang="en-US" sz="2400" dirty="0"/>
                  <a:t>一样了。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但是上述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是采样得到的，那么在重构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时，如何能知道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重构的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是不是输入的那个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呢？</a:t>
                </a:r>
                <a:r>
                  <a:rPr lang="en-US" altLang="zh-CN" sz="2400" dirty="0"/>
                  <a:t>VAE</a:t>
                </a:r>
                <a:r>
                  <a:rPr lang="zh-CN" altLang="en-US" sz="2400" dirty="0"/>
                  <a:t>是通过下面的假设解决了这个问题。</a:t>
                </a:r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5F6817-722A-4826-AAAF-5589D75DA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6679"/>
                <a:ext cx="10515600" cy="5170284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03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1674</Words>
  <Application>Microsoft Office PowerPoint</Application>
  <PresentationFormat>宽屏</PresentationFormat>
  <Paragraphs>112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Cambria Math</vt:lpstr>
      <vt:lpstr>Office 主题​​</vt:lpstr>
      <vt:lpstr>Equation</vt:lpstr>
      <vt:lpstr>VAE</vt:lpstr>
      <vt:lpstr>生成模型和判别模型：</vt:lpstr>
      <vt:lpstr>AutoEncoder</vt:lpstr>
      <vt:lpstr>PowerPoint 演示文稿</vt:lpstr>
      <vt:lpstr>VAE：</vt:lpstr>
      <vt:lpstr>VAE和AE：</vt:lpstr>
      <vt:lpstr>VAE和AE：</vt:lpstr>
      <vt:lpstr>VAE和AE：</vt:lpstr>
      <vt:lpstr>VAE：</vt:lpstr>
      <vt:lpstr>VAE：</vt:lpstr>
      <vt:lpstr>PowerPoint 演示文稿</vt:lpstr>
      <vt:lpstr>VAE：</vt:lpstr>
      <vt:lpstr>VAE：</vt:lpstr>
      <vt:lpstr>VAE：</vt:lpstr>
      <vt:lpstr>VAE</vt:lpstr>
      <vt:lpstr>Reparameterization trick</vt:lpstr>
      <vt:lpstr>Reparameterization trick</vt:lpstr>
      <vt:lpstr>VAE中的对抗：</vt:lpstr>
      <vt:lpstr>vae_mlp实验:</vt:lpstr>
      <vt:lpstr>实验结果</vt:lpstr>
      <vt:lpstr>实验结果: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VAE</dc:title>
  <dc:creator>家兴 齐</dc:creator>
  <cp:lastModifiedBy>家兴 齐</cp:lastModifiedBy>
  <cp:revision>590</cp:revision>
  <dcterms:created xsi:type="dcterms:W3CDTF">2018-12-07T07:12:37Z</dcterms:created>
  <dcterms:modified xsi:type="dcterms:W3CDTF">2019-03-22T05:25:01Z</dcterms:modified>
</cp:coreProperties>
</file>