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83656"/>
  </p:normalViewPr>
  <p:slideViewPr>
    <p:cSldViewPr snapToGrid="0">
      <p:cViewPr varScale="1">
        <p:scale>
          <a:sx n="112" d="100"/>
          <a:sy n="112" d="100"/>
        </p:scale>
        <p:origin x="7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8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C4683-8320-3F43-99DF-C92AA0B1462B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F5F37-B1A9-214F-A9EC-F1590ADE229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73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Applications/Visual%20Studio%20Code.app/Contents/Resources/app/out/vs/code/electron-sandbox/workbench/workbench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44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500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Classes like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Player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Deck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encapsulate their data and provide controlled access through methods like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getChips()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dealCard()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20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053B-A0E4-DB6B-89FB-C1F8D6AA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F7EAD-D97A-79F7-B6B3-F5F3B99B2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2AB2E-9095-774D-B75F-21780E6B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Abstraction Works Here: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Hiding Details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GameController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need to know how cards are shuffled, dealt, or how the winner is determined. These details are encapsulated in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RoundManager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Simplified Interface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GameController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interacts with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RoundManager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through high-level methods like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startRound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manageBetting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and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determineWinner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It doesn't deal with the internal logic of these operations.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 of Concerns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RoundManager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focuses solely on the poker round logic, while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GameController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handles the overall game flow and player interactions.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abstraction makes the code more modular, easier to maintain, and allows for changes in the poker logic without affecting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GameController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B3EF-10EF-B109-2562-67792E82C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85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6B7C0-28B4-2CB8-8B31-43C6FEFB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64D3D-A08A-31A3-0D5A-41B812FA7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443AD-A98F-030B-D480-A22431576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Inheritance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While inheritance is not heavily used, the project has placeholders for extending functionality, such as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AIPlayer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HumanPlayer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FBBF-2111-3B85-AD74-7553FD204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5238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133C3-EBA3-8817-3252-DF354606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9B195-A588-2C4F-1DA1-0D357D6DF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F60BA-7634-46D2-3907-75815469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Polymorphism is Demonstrated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 Polymorphism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BettingAction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polymorphism by overriding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performAction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 for each constant. This allows each action to have its own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Polymorphism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getAIDecision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 in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PokerAI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demonstrates polymorphism by delegating the decision-making to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interface. Different implementations of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(e.g.,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AggressiveStrategy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ConservativeStrategy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provide different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PokerAI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can dynamically switch strategies at runtime using the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setStrategy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method, showcasing polymorphism in action.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design makes the code flexible, extensible, and easy to maintain.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F49F-ECCD-94AB-5D75-44AC09E6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293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0C70-FDD7-E8AD-C1E0-316EDE7D7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C9E255-5A61-71B4-4E70-A62B3EA76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CF741B-E150-D654-00EA-607F6CC34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context of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`, **multi-threading** is used to run multiple simulations in parallel, leveraging the available CPU cores to improve performance. Here's how it works: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**How Multi-Threading Works in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`**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Parallelism**: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uses a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to manage threads for parallel execution.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A custom thread pool is created with a size based on the number of available CPU cores (`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Runtime.getRuntime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availableProcessors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()`).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```java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Math.max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Runtime.getRuntime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availableProcessors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**Parallel Stream for Simulations**: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IntStream.range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simulationCount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).parallel()` creates a parallel stream, which splits the simulation tasks into smaller chunks and distributes them across multiple threads.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Each thread runs a subset of the simulations independently.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```java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customThreadPool.submit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-&gt;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IntStream.range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simulationCount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.parallel()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.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// Simulation logic for each iteration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})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).get(); // Wait for all threads to complete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**Thread-Safe Counters**: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is used for the `wins` and `ties` counters to ensure thread-safe updates. This prevents race conditions when multiple threads increment these counters simultaneously.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```java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wins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ties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**Independent Simulations**: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Each thread performs the following steps independently: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Creates a fresh deck of cards.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Removes known cards (player's cards and community cards).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Simulates the opponent's hand and completes the community cards.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Evaluates the player's and opponent's hands.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- Updates the `wins` or `ties` counters based on the comparison.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**Synchronization and Completion**: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ForkJoinPool.submit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method ensures that all threads complete their tasks before proceeding.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`.get()` method waits for all threads to finish execution.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```java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customThreadPool.submit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-&gt; ...).get();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**Shutdown**: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After all simulations are complete, the thread pool is shut down to release resources.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```java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customThreadPool.shutdown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**Why Multi-Threading is Used**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**Performance**: Running simulations in parallel significantly reduces the time required to compute win probabilities, especially for large numbers of simulations.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**CPU Utilization**: Multi-threading allows the program to utilize multiple CPU cores, making it more efficient.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**Scalability**: The approach scales well with the number of available cores, making it suitable for modern multi-core processors.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**Code Snippet Highlight**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Here’s the multi-threading logic from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`: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```java</a:t>
            </a:r>
          </a:p>
          <a:p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Math.max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(2,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Runtime.getRuntime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availableProcessors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customThreadPool.submit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(() -&gt;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IntStream.range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simulationCount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.parallel()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.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Create a fresh deck and remove known cards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Deck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simDeck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Deck();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simDeck.removeCards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Generate opponent hand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List&lt;Card&gt;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&lt;&gt;(2);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opponentCards.add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simDeck.dealCard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opponentCards.add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simDeck.dealCard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Complete community cards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List&lt;Card&gt;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fullCommunityCards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knownCommunityCards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while 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fullCommunityCards.size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&lt; 5)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fullCommunityCards.add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simDeck.dealCard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}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Evaluate hands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List&lt;Card&gt;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playerFullHand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playerFullHand.addAll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fullCommunityCards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List&lt;Card&gt;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opponentFullHand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opponentFullHand.addAll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fullCommunityCards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HandRank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playerHandRank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HandEvaluator.evaluateHand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playerFullHand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HandRank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opponentHandRank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HandEvaluator.evaluateHand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opponentFullHand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// Compare hands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int comparison =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playerHandRank.compareTo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opponentHandRank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if (comparison &gt; 0)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wins.incrementAndGet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else if (comparison == 0)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ties.incrementAndGet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})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).get(); // Wait for completion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catch (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InterruptedException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ExecutionException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 Handle exceptions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finally {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customThreadPool.shutdown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**Key Components of Multi-Threading**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Manages the threads and distributes tasks across them.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Allows for efficient parallel execution.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**Parallel Streams**: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Splits the simulation tasks into smaller chunks and processes them in parallel.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**Thread-Safe Counters**: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AtomicInteger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ensures that updates to shared counters (`wins` and `ties`) are thread-safe.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**Synchronization**: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`.get()` method ensures that the main thread waits for all simulation threads to complete before proceeding.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**Benefits of Multi-Threading in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`**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**Faster Simulations**: By running simulations in parallel, the program can handle large numbers of iterations in a fraction of the time required for single-threaded execution.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**Efficient Resource Utilization**: Multi-threading ensures that all available CPU cores are utilized effectively.</a:t>
            </a: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**Scalability**: The approach can handle larger simulations as the number of CPU cores increases.</a:t>
            </a:r>
          </a:p>
          <a:p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design makes the `</a:t>
            </a:r>
            <a:r>
              <a:rPr lang="en-GB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highly efficient and suitable for computationally intensive tasks like poker simulations.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2605-31C7-7068-6B83-FF4B41420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599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BFDCA-962D-820A-AF0D-D346B1BA9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CFB54-6C31-02D3-D659-0F477A010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A902D-0591-257D-2D28-04E6D0D323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uses a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to cache simulation results, which helps improve performance by avoiding redundant computations for the same game state. Here's how it works: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**How Caching Works in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`**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**Cache Initialization**: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A static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named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resultCache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is used to store simulation results.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key is a unique string generated from the player's cards and known community cards (`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cacheKey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`), and the value is the computed win probability.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**Generating a Cache Key**: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generateCacheKey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method creates a unique key by concatenating the string representations of the player's cards and known community cards.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This ensures that the same game state always maps to the same key.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**Checking the Cache**: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Before running a simulation, the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estimateWinProbability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method checks if the result for the current game state (`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cacheKey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`) is already in the cache.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If the result is found, it is returned immediately, avoiding the need for a costly simulation.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```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**Storing Results in the Cache**: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After computing the win probability, the result is stored in the cache for future use.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This is done only for large simulations (e.g.,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simulationCount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&gt;= 5000`) to avoid excessive memory usage for smaller simulations.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**Why Use a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`?**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**Thread-Safe**: Since the simulations use parallel processing (`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ForkJoinPool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`), multiple threads may access the cache simultaneously. A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ensures thread-safe operations without requiring external synchronization.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**Performance**: The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is optimized for concurrent reads and writes, making it suitable for high-performance applications like this one.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**Benefits of Caching**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**Avoid Redundant Computations**: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If the same game state is encountered multiple times, the cached result is reused, saving time and computational resources.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**Improved Performance**: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For large simulations, caching significantly reduces the time required to compute win probabilities, especially in scenarios where the same state is evaluated repeatedly.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**Scalability**: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use of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ensures that the caching mechanism scales well with multi-threaded simulations.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**Example Flow**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**First Simulation**: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The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estimateWinProbability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method generates a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cacheKey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for the current game state.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Since the key is not in the cache, the simulation runs, and the result is stored in the cache.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**Subsequent Simulations**: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- When the same game state is encountered again, the method retrieves the result from the cache instead of running the simulation again.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´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**Conclusion**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caching mechanism in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MonteCarloSimulator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is a smart optimization that leverages a `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ConcurrentHashMap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to store and reuse simulation results. This reduces redundant computations, improves performance, and ensures thread safety in a multi-threaded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C20A3-5A7A-1DAE-D17B-76A1385E0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6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F5F37-B1A9-214F-A9EC-F1590ADE229D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50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Bluff_or_buff</a:t>
            </a:r>
            <a:r>
              <a:rPr lang="en-US" dirty="0"/>
              <a:t> v1.2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0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9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9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endParaRPr lang="en-DE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951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718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3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43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937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23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3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endParaRPr lang="en-DE"/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9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A409FEF-E0D4-5B43-9D6F-918585C18331}" type="datetimeFigureOut">
              <a:rPr lang="en-DE" smtClean="0"/>
              <a:t>10.07.25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4D44E4-DEC1-964B-ADC5-5ABB490B11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1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E6CA-B0ED-AE7B-971A-B52285F6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Bluff or Buff v1.2</a:t>
            </a:r>
          </a:p>
        </p:txBody>
      </p:sp>
      <p:pic>
        <p:nvPicPr>
          <p:cNvPr id="1026" name="Picture 2" descr="Casino Poker Logo Vorlage. Gamble-Spielkarten passen: Stock-Vektorgrafik  (Lizenzfrei) 592981199 | Shutterstock">
            <a:extLst>
              <a:ext uri="{FF2B5EF4-FFF2-40B4-BE49-F238E27FC236}">
                <a16:creationId xmlns:a16="http://schemas.microsoft.com/office/drawing/2014/main" id="{E880785B-8D18-EFA6-74A9-FB63D6590C6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r="3408" b="10967"/>
          <a:stretch>
            <a:fillRect/>
          </a:stretch>
        </p:blipFill>
        <p:spPr bwMode="auto">
          <a:xfrm>
            <a:off x="795536" y="4824196"/>
            <a:ext cx="1060704" cy="10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230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3B27-7D87-B26C-64B8-68D17DCD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issues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6A84AF-6D85-0B68-6CB3-C81139E753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58AA9-F361-7907-5713-7232E53419B8}"/>
              </a:ext>
            </a:extLst>
          </p:cNvPr>
          <p:cNvSpPr txBox="1"/>
          <p:nvPr/>
        </p:nvSpPr>
        <p:spPr>
          <a:xfrm>
            <a:off x="397764" y="1605280"/>
            <a:ext cx="985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Buggy AI interactions</a:t>
            </a:r>
          </a:p>
          <a:p>
            <a:r>
              <a:rPr lang="en-GB" dirty="0">
                <a:solidFill>
                  <a:schemeClr val="bg1"/>
                </a:solidFill>
              </a:rPr>
              <a:t>Broken betting logic and chip management</a:t>
            </a:r>
          </a:p>
          <a:p>
            <a:r>
              <a:rPr lang="en-GB" dirty="0">
                <a:solidFill>
                  <a:schemeClr val="bg1"/>
                </a:solidFill>
              </a:rPr>
              <a:t>Unplayable due to persistent all-in flags</a:t>
            </a:r>
          </a:p>
          <a:p>
            <a:r>
              <a:rPr lang="en-GB" dirty="0">
                <a:solidFill>
                  <a:schemeClr val="bg1"/>
                </a:solidFill>
              </a:rPr>
              <a:t>Messy codebase with dead code</a:t>
            </a:r>
          </a:p>
          <a:p>
            <a:r>
              <a:rPr lang="en-DE" dirty="0">
                <a:solidFill>
                  <a:schemeClr val="bg1"/>
                </a:solidFill>
              </a:rPr>
              <a:t>Very bad code quality/performance</a:t>
            </a:r>
          </a:p>
        </p:txBody>
      </p:sp>
    </p:spTree>
    <p:extLst>
      <p:ext uri="{BB962C8B-B14F-4D97-AF65-F5344CB8AC3E}">
        <p14:creationId xmlns:p14="http://schemas.microsoft.com/office/powerpoint/2010/main" val="9925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8DBA-13B3-5A4F-7913-B5540721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347F-D0CE-C2BA-9A0B-FF62BA25D2B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Text-based console poker game</a:t>
            </a:r>
          </a:p>
          <a:p>
            <a:r>
              <a:rPr lang="en-GB" dirty="0"/>
              <a:t> Player competes against an AI opponent</a:t>
            </a:r>
          </a:p>
          <a:p>
            <a:r>
              <a:rPr lang="en-GB" dirty="0"/>
              <a:t>Three different levels of playing</a:t>
            </a:r>
          </a:p>
          <a:p>
            <a:r>
              <a:rPr lang="en-GB" dirty="0"/>
              <a:t>Texas </a:t>
            </a:r>
            <a:r>
              <a:rPr lang="en-GB" dirty="0" err="1"/>
              <a:t>Hold’em</a:t>
            </a:r>
            <a:r>
              <a:rPr lang="en-GB" dirty="0"/>
              <a:t> rules</a:t>
            </a:r>
          </a:p>
          <a:p>
            <a:r>
              <a:rPr lang="en-GB" dirty="0"/>
              <a:t>Fully working betting system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7E0CF-47E8-58D0-E013-5130CECF9533}"/>
              </a:ext>
            </a:extLst>
          </p:cNvPr>
          <p:cNvSpPr txBox="1">
            <a:spLocks/>
          </p:cNvSpPr>
          <p:nvPr/>
        </p:nvSpPr>
        <p:spPr>
          <a:xfrm>
            <a:off x="5909094" y="481564"/>
            <a:ext cx="5880162" cy="57796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Bluff or buff v1.2</a:t>
            </a:r>
          </a:p>
        </p:txBody>
      </p:sp>
    </p:spTree>
    <p:extLst>
      <p:ext uri="{BB962C8B-B14F-4D97-AF65-F5344CB8AC3E}">
        <p14:creationId xmlns:p14="http://schemas.microsoft.com/office/powerpoint/2010/main" val="104549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2D02-6038-E736-FB0B-AA868C23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E9A3-5346-F9BB-4560-573A03B3EA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764" y="2651806"/>
            <a:ext cx="10646156" cy="3112929"/>
          </a:xfrm>
        </p:spPr>
        <p:txBody>
          <a:bodyPr/>
          <a:lstStyle/>
          <a:p>
            <a:endParaRPr lang="en-GB" sz="2000" dirty="0"/>
          </a:p>
          <a:p>
            <a:r>
              <a:rPr lang="en-GB" sz="2000" dirty="0"/>
              <a:t>1. </a:t>
            </a:r>
            <a:r>
              <a:rPr lang="en-GB" sz="2000" dirty="0" err="1"/>
              <a:t>Main.java</a:t>
            </a:r>
            <a:r>
              <a:rPr lang="en-GB" sz="2000" dirty="0"/>
              <a:t>: 			Entry point that initializes the game</a:t>
            </a:r>
          </a:p>
          <a:p>
            <a:r>
              <a:rPr lang="en-GB" sz="2000" dirty="0"/>
              <a:t>2. </a:t>
            </a:r>
            <a:r>
              <a:rPr lang="en-GB" sz="2000" dirty="0" err="1"/>
              <a:t>GameController</a:t>
            </a:r>
            <a:r>
              <a:rPr lang="en-GB" sz="2000" dirty="0"/>
              <a:t>: 		Manages overall game flow and player interactions</a:t>
            </a:r>
          </a:p>
          <a:p>
            <a:r>
              <a:rPr lang="en-GB" sz="2000" dirty="0"/>
              <a:t>3. </a:t>
            </a:r>
            <a:r>
              <a:rPr lang="en-GB" sz="2000" dirty="0" err="1"/>
              <a:t>RoundManager</a:t>
            </a:r>
            <a:r>
              <a:rPr lang="en-GB" sz="2000" dirty="0"/>
              <a:t>: 		Handles individual poker rounds and betting phases</a:t>
            </a:r>
          </a:p>
          <a:p>
            <a:r>
              <a:rPr lang="en-GB" sz="2000" dirty="0"/>
              <a:t>4. </a:t>
            </a:r>
            <a:r>
              <a:rPr lang="en-GB" sz="2000" dirty="0" err="1"/>
              <a:t>PokerAI</a:t>
            </a:r>
            <a:r>
              <a:rPr lang="en-GB" sz="2000" dirty="0"/>
              <a:t>: 			AI decision-making engine</a:t>
            </a:r>
          </a:p>
          <a:p>
            <a:r>
              <a:rPr lang="en-GB" sz="2000" dirty="0"/>
              <a:t>5. </a:t>
            </a:r>
            <a:r>
              <a:rPr lang="en-GB" sz="2000" dirty="0" err="1"/>
              <a:t>MonteCarloSimulator</a:t>
            </a:r>
            <a:r>
              <a:rPr lang="en-GB" sz="2000" dirty="0"/>
              <a:t>: 	Statistical simulation for AI strategy</a:t>
            </a:r>
          </a:p>
          <a:p>
            <a:r>
              <a:rPr lang="en-GB" sz="2000" dirty="0"/>
              <a:t>6. </a:t>
            </a:r>
            <a:r>
              <a:rPr lang="en-GB" sz="2000" dirty="0" err="1"/>
              <a:t>HandEvaluator</a:t>
            </a:r>
            <a:r>
              <a:rPr lang="en-GB" sz="2000" dirty="0"/>
              <a:t>: 		Determines poker hand rankings</a:t>
            </a:r>
          </a:p>
          <a:p>
            <a:endParaRPr lang="en-DE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87364D-2392-562B-27D7-E10212C79054}"/>
              </a:ext>
            </a:extLst>
          </p:cNvPr>
          <p:cNvSpPr txBox="1">
            <a:spLocks/>
          </p:cNvSpPr>
          <p:nvPr/>
        </p:nvSpPr>
        <p:spPr>
          <a:xfrm>
            <a:off x="5909094" y="481564"/>
            <a:ext cx="5880162" cy="57796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Bluff or buff v1.2</a:t>
            </a:r>
          </a:p>
        </p:txBody>
      </p:sp>
    </p:spTree>
    <p:extLst>
      <p:ext uri="{BB962C8B-B14F-4D97-AF65-F5344CB8AC3E}">
        <p14:creationId xmlns:p14="http://schemas.microsoft.com/office/powerpoint/2010/main" val="354155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96BA-AB01-DC73-F03E-9E8F386C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Encapsulation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771C7-6FF5-E743-DDCF-DC97BC4C055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487896" y="1259613"/>
            <a:ext cx="4043464" cy="4338774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90067A-B408-3F7C-79F1-D1B0A7270F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14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ABBA-063C-05F5-FB4C-B1BAE339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BEEC-519B-4D47-A622-561428C9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Abstraction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919DF30-AF6A-A7EF-A4CE-29C51C9194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0CC7A-50BC-BCA0-CA1A-099D4CB0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" y="1323018"/>
            <a:ext cx="6388100" cy="463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05B84-2D79-99E5-7906-A5F3006E3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54" y="1706876"/>
            <a:ext cx="7772400" cy="36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6C49-3D31-991E-7462-8D4720AF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D4D-CB9A-A78E-535C-5C10BB61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Inheritance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0D7635-AD2B-A5F9-4892-72AFA93E8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59512-2315-8C37-167C-DD207B3A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" y="1475839"/>
            <a:ext cx="4443730" cy="428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513F4-F58E-AD26-F944-91D9D5F2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6916"/>
          <a:stretch>
            <a:fillRect/>
          </a:stretch>
        </p:blipFill>
        <p:spPr>
          <a:xfrm>
            <a:off x="3611879" y="2389505"/>
            <a:ext cx="7322802" cy="20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4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DE12-163D-3AF5-C564-0545CD9F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13EA-235C-7ECD-BA05-043771C2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Polymorphism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7122E3-AA57-3684-923D-C3FDEA64C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83448-E048-5A40-C322-95BCA05A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1838960"/>
            <a:ext cx="9612980" cy="30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6477-781A-481F-BBF5-73143AEB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86FF-2266-1718-E6A2-CA5EDE99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Multi threading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7D4424-E837-CDD0-7EDB-E754D859D5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2A3BD-D3E4-EAE9-0C5E-2D1383AE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1059531"/>
            <a:ext cx="4450080" cy="50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E6DD-6E7A-2CA5-F427-0D5DF6F0F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7B46-7B1D-4103-931C-3FFA98F7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Caching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BCB783-DAFA-F45D-C56F-F4570AAE48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52211-CBE8-39A2-114F-B1CE1B9F8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" y="1279634"/>
            <a:ext cx="5817914" cy="47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6889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408</TotalTime>
  <Words>2011</Words>
  <Application>Microsoft Macintosh PowerPoint</Application>
  <PresentationFormat>Widescreen</PresentationFormat>
  <Paragraphs>263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Impact</vt:lpstr>
      <vt:lpstr>Badge</vt:lpstr>
      <vt:lpstr>Bluff or Buff v1.2</vt:lpstr>
      <vt:lpstr>goal of the project</vt:lpstr>
      <vt:lpstr>Core Components</vt:lpstr>
      <vt:lpstr>Encapsulation</vt:lpstr>
      <vt:lpstr>Abstraction</vt:lpstr>
      <vt:lpstr>Inheritance</vt:lpstr>
      <vt:lpstr>Polymorphism</vt:lpstr>
      <vt:lpstr>Multi threading</vt:lpstr>
      <vt:lpstr>Caching</vt:lpstr>
      <vt:lpstr>The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Omran, Ali</dc:creator>
  <cp:lastModifiedBy>Omran, Ali</cp:lastModifiedBy>
  <cp:revision>1</cp:revision>
  <dcterms:created xsi:type="dcterms:W3CDTF">2025-07-10T12:46:07Z</dcterms:created>
  <dcterms:modified xsi:type="dcterms:W3CDTF">2025-07-10T19:34:25Z</dcterms:modified>
</cp:coreProperties>
</file>