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 showSpecialPlsOnTitleSld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10" r:id="rId2"/>
    <p:sldId id="256" r:id="rId3"/>
    <p:sldId id="295" r:id="rId4"/>
    <p:sldId id="318" r:id="rId5"/>
    <p:sldId id="301" r:id="rId6"/>
    <p:sldId id="303" r:id="rId7"/>
    <p:sldId id="304" r:id="rId8"/>
    <p:sldId id="260" r:id="rId9"/>
    <p:sldId id="320" r:id="rId10"/>
    <p:sldId id="321" r:id="rId11"/>
    <p:sldId id="296" r:id="rId12"/>
    <p:sldId id="302" r:id="rId13"/>
    <p:sldId id="319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311" r:id="rId22"/>
    <p:sldId id="288" r:id="rId23"/>
    <p:sldId id="287" r:id="rId24"/>
    <p:sldId id="289" r:id="rId25"/>
    <p:sldId id="305" r:id="rId26"/>
    <p:sldId id="322" r:id="rId27"/>
    <p:sldId id="313" r:id="rId28"/>
    <p:sldId id="290" r:id="rId29"/>
    <p:sldId id="291" r:id="rId30"/>
    <p:sldId id="307" r:id="rId31"/>
    <p:sldId id="292" r:id="rId32"/>
    <p:sldId id="293" r:id="rId33"/>
    <p:sldId id="308" r:id="rId34"/>
    <p:sldId id="306" r:id="rId35"/>
    <p:sldId id="309" r:id="rId36"/>
    <p:sldId id="316" r:id="rId37"/>
    <p:sldId id="317" r:id="rId38"/>
  </p:sldIdLst>
  <p:sldSz cx="9144000" cy="6858000" type="screen4x3"/>
  <p:notesSz cx="6858000" cy="9144000"/>
  <p:defaultTextStyle>
    <a:lvl1pPr marL="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baseline="0">
        <a:solidFill>
          <a:schemeClr val="dk1"/>
        </a:solidFill>
        <a:latin typeface="Times New Roman" pitchFamily="18" charset="0"/>
        <a:ea typeface="宋体" pitchFamily="2" charset="-122"/>
        <a:sym typeface="Times New Roman" pitchFamily="18" charset="0"/>
      </a:defRPr>
    </a:lvl1pPr>
    <a:lvl2pPr marL="4572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baseline="0">
        <a:solidFill>
          <a:schemeClr val="dk1"/>
        </a:solidFill>
        <a:latin typeface="Times New Roman" pitchFamily="18" charset="0"/>
        <a:ea typeface="宋体" pitchFamily="2" charset="-122"/>
        <a:sym typeface="Times New Roman" pitchFamily="18" charset="0"/>
      </a:defRPr>
    </a:lvl2pPr>
    <a:lvl3pPr marL="9144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baseline="0">
        <a:solidFill>
          <a:schemeClr val="dk1"/>
        </a:solidFill>
        <a:latin typeface="Times New Roman" pitchFamily="18" charset="0"/>
        <a:ea typeface="宋体" pitchFamily="2" charset="-122"/>
        <a:sym typeface="Times New Roman" pitchFamily="18" charset="0"/>
      </a:defRPr>
    </a:lvl3pPr>
    <a:lvl4pPr marL="13716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baseline="0">
        <a:solidFill>
          <a:schemeClr val="dk1"/>
        </a:solidFill>
        <a:latin typeface="Times New Roman" pitchFamily="18" charset="0"/>
        <a:ea typeface="宋体" pitchFamily="2" charset="-122"/>
        <a:sym typeface="Times New Roman" pitchFamily="18" charset="0"/>
      </a:defRPr>
    </a:lvl4pPr>
    <a:lvl5pPr marL="18288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baseline="0">
        <a:solidFill>
          <a:schemeClr val="dk1"/>
        </a:solidFill>
        <a:latin typeface="Times New Roman" pitchFamily="18" charset="0"/>
        <a:ea typeface="宋体" pitchFamily="2" charset="-122"/>
        <a:sym typeface="Times New Roman" pitchFamily="18" charset="0"/>
      </a:defRPr>
    </a:lvl5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CC"/>
    <a:srgbClr val="FF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2" autoAdjust="0"/>
    <p:restoredTop sz="86667" autoAdjust="0"/>
  </p:normalViewPr>
  <p:slideViewPr>
    <p:cSldViewPr>
      <p:cViewPr varScale="1">
        <p:scale>
          <a:sx n="61" d="100"/>
          <a:sy n="61" d="100"/>
        </p:scale>
        <p:origin x="-1470" y="-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154" y="10127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页眉占位符 104883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/>
          <a:p>
            <a:pPr lvl="0" eaLnBrk="1" latinLnBrk="1" hangingPunct="1"/>
            <a:endParaRPr lang="zh-CN" altLang="en-US" sz="1200"/>
          </a:p>
        </p:txBody>
      </p:sp>
      <p:sp>
        <p:nvSpPr>
          <p:cNvPr id="1048839" name="日期占位符 1048838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/>
          <a:p>
            <a:pPr lvl="0" algn="r" eaLnBrk="1" latinLnBrk="1" hangingPunct="1"/>
            <a:endParaRPr lang="zh-CN" altLang="en-US" sz="1200"/>
          </a:p>
        </p:txBody>
      </p:sp>
      <p:sp>
        <p:nvSpPr>
          <p:cNvPr id="1048840" name="页脚占位符 1048839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 lvl="0" eaLnBrk="1" latinLnBrk="1" hangingPunct="1"/>
            <a:endParaRPr lang="zh-CN" altLang="en-US" sz="1200"/>
          </a:p>
        </p:txBody>
      </p:sp>
      <p:sp>
        <p:nvSpPr>
          <p:cNvPr id="1048841" name="灯片编号占位符 1048840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zh-CN" altLang="en-US" sz="1200"/>
              <a:pPr lvl="0" algn="r" eaLnBrk="1" latinLnBrk="1" hangingPunct="1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5226814"/>
      </p:ext>
    </p:extLst>
  </p:cSld>
  <p:clrMap bg1="dk1" tx1="dk1" bg2="dk1" tx2="dk1" accent1="dk1" accent2="dk1" accent3="dk1" accent4="dk1" accent5="dk1" accent6="dk1" hlink="dk1" folHlink="dk1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2" name="页眉占位符 104883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/>
          <a:p>
            <a:pPr lvl="0" eaLnBrk="1" latinLnBrk="1" hangingPunct="1"/>
            <a:endParaRPr lang="zh-CN" altLang="en-US" sz="1200"/>
          </a:p>
        </p:txBody>
      </p:sp>
      <p:sp>
        <p:nvSpPr>
          <p:cNvPr id="1048833" name="日期占位符 1048832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/>
          <a:p>
            <a:pPr lvl="0" algn="r" eaLnBrk="1" latinLnBrk="1" hangingPunct="1"/>
            <a:endParaRPr lang="zh-CN" altLang="en-US" sz="1200"/>
          </a:p>
        </p:txBody>
      </p:sp>
      <p:sp>
        <p:nvSpPr>
          <p:cNvPr id="1048834" name="幻灯片图像占位符 10488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lIns="91440" tIns="45720" rIns="91440" bIns="45720" anchor="ctr"/>
          <a:lstStyle/>
          <a:p>
            <a:endParaRPr/>
          </a:p>
        </p:txBody>
      </p:sp>
      <p:sp>
        <p:nvSpPr>
          <p:cNvPr id="1048835" name="备注占位符 1048834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36" name="页脚占位符 1048835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 lvl="0" eaLnBrk="1" latinLnBrk="1" hangingPunct="1"/>
            <a:endParaRPr lang="zh-CN" altLang="en-US" sz="1200"/>
          </a:p>
        </p:txBody>
      </p:sp>
      <p:sp>
        <p:nvSpPr>
          <p:cNvPr id="1048837" name="灯片编号占位符 1048836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zh-CN" altLang="en-US" sz="1200"/>
              <a:pPr lvl="0" algn="r" eaLnBrk="1" latinLnBrk="1" hangingPunct="1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1097220"/>
      </p:ext>
    </p:extLst>
  </p:cSld>
  <p:clrMap bg1="dk1" tx1="dk1" bg2="dk1" tx2="dk1" accent1="dk1" accent2="dk1" accent3="dk1" accent4="dk1" accent5="dk1" accent6="dk1" hlink="dk1" folHlink="dk1"/>
  <p:notesStyle>
    <a:lvl1pPr marL="0" indent="0" algn="l" rtl="0" eaLnBrk="1" fontAlgn="base" latinLnBrk="1" hangingPunct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Times New Roman" pitchFamily="18" charset="0"/>
        <a:ea typeface="宋体" pitchFamily="2" charset="-122"/>
        <a:sym typeface="Times New Roman" pitchFamily="18" charset="0"/>
      </a:defRPr>
    </a:lvl1pPr>
    <a:lvl2pPr marL="457200" indent="0" algn="l" rtl="0" eaLnBrk="1" fontAlgn="base" latinLnBrk="1" hangingPunct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Times New Roman" pitchFamily="18" charset="0"/>
        <a:ea typeface="宋体" pitchFamily="2" charset="-122"/>
        <a:sym typeface="Times New Roman" pitchFamily="18" charset="0"/>
      </a:defRPr>
    </a:lvl2pPr>
    <a:lvl3pPr marL="914400" indent="0" algn="l" rtl="0" eaLnBrk="1" fontAlgn="base" latinLnBrk="1" hangingPunct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Times New Roman" pitchFamily="18" charset="0"/>
        <a:ea typeface="宋体" pitchFamily="2" charset="-122"/>
        <a:sym typeface="Times New Roman" pitchFamily="18" charset="0"/>
      </a:defRPr>
    </a:lvl3pPr>
    <a:lvl4pPr marL="1371600" indent="0" algn="l" rtl="0" eaLnBrk="1" fontAlgn="base" latinLnBrk="1" hangingPunct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Times New Roman" pitchFamily="18" charset="0"/>
        <a:ea typeface="宋体" pitchFamily="2" charset="-122"/>
        <a:sym typeface="Times New Roman" pitchFamily="18" charset="0"/>
      </a:defRPr>
    </a:lvl4pPr>
    <a:lvl5pPr marL="1828800" indent="0" algn="l" rtl="0" eaLnBrk="1" fontAlgn="base" latinLnBrk="1" hangingPunct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Times New Roman" pitchFamily="18" charset="0"/>
        <a:ea typeface="宋体" pitchFamily="2" charset="-122"/>
        <a:sym typeface="Times New Roman" pitchFamily="18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单击此处编辑母版标题样式</a:t>
            </a:r>
            <a:endParaRPr lang="zh-CN" altLang="en-US"/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048585" name="日期占位符 1048584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eaLnBrk="1" latinLnBrk="1" hangingPunct="1"/>
            <a:endParaRPr lang="zh-CN" altLang="en-US" sz="1400">
              <a:latin typeface="Tahoma" pitchFamily="34" charset="0"/>
            </a:endParaRPr>
          </a:p>
        </p:txBody>
      </p:sp>
      <p:sp>
        <p:nvSpPr>
          <p:cNvPr id="1048587" name="灯片编号占位符 1048586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zh-CN" altLang="en-US" sz="1400">
                <a:latin typeface="Tahoma" pitchFamily="34" charset="0"/>
              </a:rPr>
              <a:pPr lvl="0" algn="r" eaLnBrk="1" latinLnBrk="1" hangingPunct="1"/>
              <a:t>‹#›</a:t>
            </a:fld>
            <a:endParaRPr lang="zh-CN" altLang="en-US" sz="1400">
              <a:latin typeface="Tahoma" pitchFamily="34" charset="0"/>
            </a:endParaRPr>
          </a:p>
        </p:txBody>
      </p:sp>
      <p:sp>
        <p:nvSpPr>
          <p:cNvPr id="1048586" name="页脚占位符 1048585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algn="ctr" eaLnBrk="1" latinLnBrk="1" hangingPunct="1"/>
            <a:endParaRPr lang="zh-CN" altLang="en-US" sz="140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单击此处编辑母版标题样式</a:t>
            </a:r>
            <a:endParaRPr lang="zh-CN" altLang="en-US"/>
          </a:p>
        </p:txBody>
      </p:sp>
      <p:sp>
        <p:nvSpPr>
          <p:cNvPr id="104883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048585" name="日期占位符 1048584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eaLnBrk="1" latinLnBrk="1" hangingPunct="1"/>
            <a:endParaRPr lang="zh-CN" altLang="en-US" sz="1400">
              <a:latin typeface="Tahoma" pitchFamily="34" charset="0"/>
            </a:endParaRPr>
          </a:p>
        </p:txBody>
      </p:sp>
      <p:sp>
        <p:nvSpPr>
          <p:cNvPr id="1048587" name="灯片编号占位符 1048586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zh-CN" altLang="en-US" sz="1400">
                <a:latin typeface="Tahoma" pitchFamily="34" charset="0"/>
              </a:rPr>
              <a:pPr lvl="0" algn="r" eaLnBrk="1" latinLnBrk="1" hangingPunct="1"/>
              <a:t>‹#›</a:t>
            </a:fld>
            <a:endParaRPr lang="zh-CN" altLang="en-US" sz="1400">
              <a:latin typeface="Tahoma" pitchFamily="34" charset="0"/>
            </a:endParaRPr>
          </a:p>
        </p:txBody>
      </p:sp>
      <p:sp>
        <p:nvSpPr>
          <p:cNvPr id="1048586" name="页脚占位符 1048585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algn="ctr" eaLnBrk="1" latinLnBrk="1" hangingPunct="1"/>
            <a:endParaRPr lang="zh-CN" altLang="en-US" sz="140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1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886700" cy="71115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altLang="zh-CN" dirty="0" err="1"/>
              <a:t>单击此处编辑母版标题样式</a:t>
            </a:r>
            <a:endParaRPr lang="zh-CN" altLang="en-US" dirty="0"/>
          </a:p>
        </p:txBody>
      </p:sp>
      <p:sp>
        <p:nvSpPr>
          <p:cNvPr id="1048812" name="Text Placeholder 2"/>
          <p:cNvSpPr>
            <a:spLocks noGrp="1"/>
          </p:cNvSpPr>
          <p:nvPr>
            <p:ph type="body" idx="1"/>
          </p:nvPr>
        </p:nvSpPr>
        <p:spPr>
          <a:xfrm>
            <a:off x="512257" y="1817528"/>
            <a:ext cx="7886700" cy="3555688"/>
          </a:xfrm>
        </p:spPr>
        <p:txBody>
          <a:bodyPr/>
          <a:lstStyle>
            <a:lvl1pPr marL="0" indent="0">
              <a:buFont typeface="Wingdings" pitchFamily="2" charset="2"/>
              <a:buChar char="n"/>
              <a:defRPr sz="2800"/>
            </a:lvl1pPr>
            <a:lvl2pPr marL="457200" indent="0">
              <a:buFont typeface="Wingdings" pitchFamily="2" charset="2"/>
              <a:buChar char="n"/>
              <a:defRPr sz="2800"/>
            </a:lvl2pPr>
            <a:lvl3pPr marL="914400" indent="0">
              <a:buFont typeface="Wingdings" pitchFamily="2" charset="2"/>
              <a:buChar char="n"/>
              <a:defRPr sz="2800"/>
            </a:lvl3pPr>
            <a:lvl4pPr marL="1371600" indent="0">
              <a:buFont typeface="Wingdings" pitchFamily="2" charset="2"/>
              <a:buChar char="n"/>
              <a:defRPr sz="2800"/>
            </a:lvl4pPr>
            <a:lvl5pPr marL="1828800" indent="0">
              <a:buFont typeface="Wingdings" pitchFamily="2" charset="2"/>
              <a:buChar char="n"/>
              <a:defRPr sz="28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585" name="日期占位符 1048584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eaLnBrk="1" latinLnBrk="1" hangingPunct="1"/>
            <a:endParaRPr lang="zh-CN" altLang="en-US" sz="1400">
              <a:latin typeface="Tahoma" pitchFamily="34" charset="0"/>
            </a:endParaRPr>
          </a:p>
        </p:txBody>
      </p:sp>
      <p:sp>
        <p:nvSpPr>
          <p:cNvPr id="1048587" name="灯片编号占位符 1048586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zh-CN" altLang="en-US" sz="1400">
                <a:latin typeface="Tahoma" pitchFamily="34" charset="0"/>
              </a:rPr>
              <a:pPr lvl="0" algn="r" eaLnBrk="1" latinLnBrk="1" hangingPunct="1"/>
              <a:t>‹#›</a:t>
            </a:fld>
            <a:endParaRPr lang="zh-CN" altLang="en-US" sz="1400">
              <a:latin typeface="Tahoma" pitchFamily="34" charset="0"/>
            </a:endParaRPr>
          </a:p>
        </p:txBody>
      </p:sp>
      <p:sp>
        <p:nvSpPr>
          <p:cNvPr id="1048586" name="页脚占位符 1048585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algn="ctr" eaLnBrk="1" latinLnBrk="1" hangingPunct="1"/>
            <a:endParaRPr lang="zh-CN" altLang="en-US" sz="140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单击此处编辑母版标题样式</a:t>
            </a:r>
            <a:endParaRPr lang="zh-CN" altLang="en-US"/>
          </a:p>
        </p:txBody>
      </p:sp>
      <p:sp>
        <p:nvSpPr>
          <p:cNvPr id="1048814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048815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048585" name="日期占位符 1048584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eaLnBrk="1" latinLnBrk="1" hangingPunct="1"/>
            <a:endParaRPr lang="zh-CN" altLang="en-US" sz="1400">
              <a:latin typeface="Tahoma" pitchFamily="34" charset="0"/>
            </a:endParaRPr>
          </a:p>
        </p:txBody>
      </p:sp>
      <p:sp>
        <p:nvSpPr>
          <p:cNvPr id="1048587" name="灯片编号占位符 1048586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zh-CN" altLang="en-US" sz="1400">
                <a:latin typeface="Tahoma" pitchFamily="34" charset="0"/>
              </a:rPr>
              <a:pPr lvl="0" algn="r" eaLnBrk="1" latinLnBrk="1" hangingPunct="1"/>
              <a:t>‹#›</a:t>
            </a:fld>
            <a:endParaRPr lang="zh-CN" altLang="en-US" sz="1400">
              <a:latin typeface="Tahoma" pitchFamily="34" charset="0"/>
            </a:endParaRPr>
          </a:p>
        </p:txBody>
      </p:sp>
      <p:sp>
        <p:nvSpPr>
          <p:cNvPr id="1048586" name="页脚占位符 1048585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algn="ctr" eaLnBrk="1" latinLnBrk="1" hangingPunct="1"/>
            <a:endParaRPr lang="zh-CN" altLang="en-US" sz="140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6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altLang="zh-CN"/>
              <a:t>单击此处编辑母版标题样式</a:t>
            </a:r>
            <a:endParaRPr lang="zh-CN" altLang="en-US"/>
          </a:p>
        </p:txBody>
      </p:sp>
      <p:sp>
        <p:nvSpPr>
          <p:cNvPr id="1048817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单击此处编辑母版文本样式</a:t>
            </a:r>
          </a:p>
        </p:txBody>
      </p:sp>
      <p:sp>
        <p:nvSpPr>
          <p:cNvPr id="1048818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04881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单击此处编辑母版文本样式</a:t>
            </a:r>
          </a:p>
        </p:txBody>
      </p:sp>
      <p:sp>
        <p:nvSpPr>
          <p:cNvPr id="1048820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048585" name="日期占位符 1048584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eaLnBrk="1" latinLnBrk="1" hangingPunct="1"/>
            <a:endParaRPr lang="zh-CN" altLang="en-US" sz="1400">
              <a:latin typeface="Tahoma" pitchFamily="34" charset="0"/>
            </a:endParaRPr>
          </a:p>
        </p:txBody>
      </p:sp>
      <p:sp>
        <p:nvSpPr>
          <p:cNvPr id="1048587" name="灯片编号占位符 1048586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zh-CN" altLang="en-US" sz="1400">
                <a:latin typeface="Tahoma" pitchFamily="34" charset="0"/>
              </a:rPr>
              <a:pPr lvl="0" algn="r" eaLnBrk="1" latinLnBrk="1" hangingPunct="1"/>
              <a:t>‹#›</a:t>
            </a:fld>
            <a:endParaRPr lang="zh-CN" altLang="en-US" sz="1400">
              <a:latin typeface="Tahoma" pitchFamily="34" charset="0"/>
            </a:endParaRPr>
          </a:p>
        </p:txBody>
      </p:sp>
      <p:sp>
        <p:nvSpPr>
          <p:cNvPr id="1048586" name="页脚占位符 1048585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algn="ctr" eaLnBrk="1" latinLnBrk="1" hangingPunct="1"/>
            <a:endParaRPr lang="zh-CN" altLang="en-US" sz="140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单击此处编辑母版标题样式</a:t>
            </a:r>
            <a:endParaRPr lang="zh-CN" altLang="en-US"/>
          </a:p>
        </p:txBody>
      </p:sp>
      <p:sp>
        <p:nvSpPr>
          <p:cNvPr id="1048585" name="日期占位符 1048584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eaLnBrk="1" latinLnBrk="1" hangingPunct="1"/>
            <a:endParaRPr lang="zh-CN" altLang="en-US" sz="1400">
              <a:latin typeface="Tahoma" pitchFamily="34" charset="0"/>
            </a:endParaRPr>
          </a:p>
        </p:txBody>
      </p:sp>
      <p:sp>
        <p:nvSpPr>
          <p:cNvPr id="1048587" name="灯片编号占位符 1048586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zh-CN" altLang="en-US" sz="1400">
                <a:latin typeface="Tahoma" pitchFamily="34" charset="0"/>
              </a:rPr>
              <a:pPr lvl="0" algn="r" eaLnBrk="1" latinLnBrk="1" hangingPunct="1"/>
              <a:t>‹#›</a:t>
            </a:fld>
            <a:endParaRPr lang="zh-CN" altLang="en-US" sz="1400">
              <a:latin typeface="Tahoma" pitchFamily="34" charset="0"/>
            </a:endParaRPr>
          </a:p>
        </p:txBody>
      </p:sp>
      <p:sp>
        <p:nvSpPr>
          <p:cNvPr id="1048586" name="页脚占位符 1048585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algn="ctr" eaLnBrk="1" latinLnBrk="1" hangingPunct="1"/>
            <a:endParaRPr lang="zh-CN" altLang="en-US" sz="140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日期占位符 1048584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eaLnBrk="1" latinLnBrk="1" hangingPunct="1"/>
            <a:endParaRPr lang="zh-CN" altLang="en-US" sz="1400">
              <a:latin typeface="Tahoma" pitchFamily="34" charset="0"/>
            </a:endParaRPr>
          </a:p>
        </p:txBody>
      </p:sp>
      <p:sp>
        <p:nvSpPr>
          <p:cNvPr id="1048587" name="灯片编号占位符 1048586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zh-CN" altLang="en-US" sz="1400">
                <a:latin typeface="Tahoma" pitchFamily="34" charset="0"/>
              </a:rPr>
              <a:pPr lvl="0" algn="r" eaLnBrk="1" latinLnBrk="1" hangingPunct="1"/>
              <a:t>‹#›</a:t>
            </a:fld>
            <a:endParaRPr lang="zh-CN" altLang="en-US" sz="1400">
              <a:latin typeface="Tahoma" pitchFamily="34" charset="0"/>
            </a:endParaRPr>
          </a:p>
        </p:txBody>
      </p:sp>
      <p:sp>
        <p:nvSpPr>
          <p:cNvPr id="1048586" name="页脚占位符 1048585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algn="ctr" eaLnBrk="1" latinLnBrk="1" hangingPunct="1"/>
            <a:endParaRPr lang="zh-CN" altLang="en-US" sz="140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单击此处编辑母版标题样式</a:t>
            </a:r>
            <a:endParaRPr lang="zh-CN" altLang="en-US"/>
          </a:p>
        </p:txBody>
      </p:sp>
      <p:sp>
        <p:nvSpPr>
          <p:cNvPr id="104882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单击此处编辑母版文本样式</a:t>
            </a:r>
          </a:p>
        </p:txBody>
      </p:sp>
      <p:sp>
        <p:nvSpPr>
          <p:cNvPr id="1048824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048585" name="日期占位符 1048584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eaLnBrk="1" latinLnBrk="1" hangingPunct="1"/>
            <a:endParaRPr lang="zh-CN" altLang="en-US" sz="1400">
              <a:latin typeface="Tahoma" pitchFamily="34" charset="0"/>
            </a:endParaRPr>
          </a:p>
        </p:txBody>
      </p:sp>
      <p:sp>
        <p:nvSpPr>
          <p:cNvPr id="1048587" name="灯片编号占位符 1048586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zh-CN" altLang="en-US" sz="1400">
                <a:latin typeface="Tahoma" pitchFamily="34" charset="0"/>
              </a:rPr>
              <a:pPr lvl="0" algn="r" eaLnBrk="1" latinLnBrk="1" hangingPunct="1"/>
              <a:t>‹#›</a:t>
            </a:fld>
            <a:endParaRPr lang="zh-CN" altLang="en-US" sz="1400">
              <a:latin typeface="Tahoma" pitchFamily="34" charset="0"/>
            </a:endParaRPr>
          </a:p>
        </p:txBody>
      </p:sp>
      <p:sp>
        <p:nvSpPr>
          <p:cNvPr id="1048586" name="页脚占位符 1048585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algn="ctr" eaLnBrk="1" latinLnBrk="1" hangingPunct="1"/>
            <a:endParaRPr lang="zh-CN" altLang="en-US" sz="140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单击此处编辑母版标题样式</a:t>
            </a:r>
            <a:endParaRPr lang="zh-CN" altLang="en-US"/>
          </a:p>
        </p:txBody>
      </p:sp>
      <p:sp>
        <p:nvSpPr>
          <p:cNvPr id="104882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单击此处编辑母版文本样式</a:t>
            </a:r>
          </a:p>
        </p:txBody>
      </p:sp>
      <p:sp>
        <p:nvSpPr>
          <p:cNvPr id="1048827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585" name="日期占位符 1048584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eaLnBrk="1" latinLnBrk="1" hangingPunct="1"/>
            <a:endParaRPr lang="zh-CN" altLang="en-US" sz="1400">
              <a:latin typeface="Tahoma" pitchFamily="34" charset="0"/>
            </a:endParaRPr>
          </a:p>
        </p:txBody>
      </p:sp>
      <p:sp>
        <p:nvSpPr>
          <p:cNvPr id="1048587" name="灯片编号占位符 1048586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zh-CN" altLang="en-US" sz="1400">
                <a:latin typeface="Tahoma" pitchFamily="34" charset="0"/>
              </a:rPr>
              <a:pPr lvl="0" algn="r" eaLnBrk="1" latinLnBrk="1" hangingPunct="1"/>
              <a:t>‹#›</a:t>
            </a:fld>
            <a:endParaRPr lang="zh-CN" altLang="en-US" sz="1400">
              <a:latin typeface="Tahoma" pitchFamily="34" charset="0"/>
            </a:endParaRPr>
          </a:p>
        </p:txBody>
      </p:sp>
      <p:sp>
        <p:nvSpPr>
          <p:cNvPr id="1048586" name="页脚占位符 1048585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algn="ctr" eaLnBrk="1" latinLnBrk="1" hangingPunct="1"/>
            <a:endParaRPr lang="zh-CN" altLang="en-US" sz="140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单击此处编辑母版标题样式</a:t>
            </a:r>
            <a:endParaRPr lang="zh-CN" altLang="en-US"/>
          </a:p>
        </p:txBody>
      </p:sp>
      <p:sp>
        <p:nvSpPr>
          <p:cNvPr id="104882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048585" name="日期占位符 1048584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eaLnBrk="1" latinLnBrk="1" hangingPunct="1"/>
            <a:endParaRPr lang="zh-CN" altLang="en-US" sz="1400">
              <a:latin typeface="Tahoma" pitchFamily="34" charset="0"/>
            </a:endParaRPr>
          </a:p>
        </p:txBody>
      </p:sp>
      <p:sp>
        <p:nvSpPr>
          <p:cNvPr id="1048587" name="灯片编号占位符 1048586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zh-CN" altLang="en-US" sz="1400">
                <a:latin typeface="Tahoma" pitchFamily="34" charset="0"/>
              </a:rPr>
              <a:pPr lvl="0" algn="r" eaLnBrk="1" latinLnBrk="1" hangingPunct="1"/>
              <a:t>‹#›</a:t>
            </a:fld>
            <a:endParaRPr lang="zh-CN" altLang="en-US" sz="1400">
              <a:latin typeface="Tahoma" pitchFamily="34" charset="0"/>
            </a:endParaRPr>
          </a:p>
        </p:txBody>
      </p:sp>
      <p:sp>
        <p:nvSpPr>
          <p:cNvPr id="1048586" name="页脚占位符 1048585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algn="ctr" eaLnBrk="1" latinLnBrk="1" hangingPunct="1"/>
            <a:endParaRPr lang="zh-CN" altLang="en-US" sz="140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矩形 1048575"/>
          <p:cNvSpPr/>
          <p:nvPr/>
        </p:nvSpPr>
        <p:spPr bwMode="ltGray">
          <a:xfrm>
            <a:off x="457200" y="83820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algn="ctr" eaLnBrk="1" latinLnBrk="1" hangingPunct="1"/>
            <a:endParaRPr lang="zh-CN" altLang="en-US">
              <a:latin typeface="Tahoma" pitchFamily="34" charset="0"/>
            </a:endParaRPr>
          </a:p>
        </p:txBody>
      </p:sp>
      <p:sp>
        <p:nvSpPr>
          <p:cNvPr id="1048577" name="矩形 1048576"/>
          <p:cNvSpPr/>
          <p:nvPr/>
        </p:nvSpPr>
        <p:spPr bwMode="ltGray">
          <a:xfrm>
            <a:off x="800100" y="1098550"/>
            <a:ext cx="328612" cy="474662"/>
          </a:xfrm>
          <a:prstGeom prst="rect">
            <a:avLst/>
          </a:prstGeom>
          <a:gradFill rotWithShape="0">
            <a:gsLst>
              <a:gs pos="0">
                <a:schemeClr val="accent2">
                  <a:alpha val="100000"/>
                </a:schemeClr>
              </a:gs>
              <a:gs pos="100000">
                <a:schemeClr val="lt1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wrap="none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algn="ctr" eaLnBrk="1" latinLnBrk="1" hangingPunct="1"/>
            <a:endParaRPr lang="zh-CN" altLang="en-US">
              <a:latin typeface="Tahoma" pitchFamily="34" charset="0"/>
            </a:endParaRPr>
          </a:p>
        </p:txBody>
      </p:sp>
      <p:sp>
        <p:nvSpPr>
          <p:cNvPr id="1048578" name="矩形 1048577"/>
          <p:cNvSpPr/>
          <p:nvPr/>
        </p:nvSpPr>
        <p:spPr bwMode="ltGray">
          <a:xfrm>
            <a:off x="533400" y="1143000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algn="ctr" eaLnBrk="1" latinLnBrk="1" hangingPunct="1"/>
            <a:endParaRPr lang="zh-CN" altLang="en-US">
              <a:latin typeface="Tahoma" pitchFamily="34" charset="0"/>
            </a:endParaRPr>
          </a:p>
        </p:txBody>
      </p:sp>
      <p:sp>
        <p:nvSpPr>
          <p:cNvPr id="1048579" name="矩形 1048578"/>
          <p:cNvSpPr/>
          <p:nvPr/>
        </p:nvSpPr>
        <p:spPr bwMode="ltGray">
          <a:xfrm>
            <a:off x="914400" y="1143000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>
                  <a:alpha val="100000"/>
                </a:schemeClr>
              </a:gs>
              <a:gs pos="100000">
                <a:schemeClr val="lt1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wrap="none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algn="ctr" eaLnBrk="1" latinLnBrk="1" hangingPunct="1"/>
            <a:endParaRPr lang="zh-CN" altLang="en-US">
              <a:latin typeface="Tahoma" pitchFamily="34" charset="0"/>
            </a:endParaRPr>
          </a:p>
        </p:txBody>
      </p:sp>
      <p:sp>
        <p:nvSpPr>
          <p:cNvPr id="1048580" name="矩形 1048579"/>
          <p:cNvSpPr/>
          <p:nvPr/>
        </p:nvSpPr>
        <p:spPr bwMode="ltGray">
          <a:xfrm>
            <a:off x="228600" y="1143000"/>
            <a:ext cx="560387" cy="422275"/>
          </a:xfrm>
          <a:prstGeom prst="rect">
            <a:avLst/>
          </a:prstGeom>
          <a:gradFill rotWithShape="0">
            <a:gsLst>
              <a:gs pos="0">
                <a:schemeClr val="lt1">
                  <a:alpha val="100000"/>
                </a:schemeClr>
              </a:gs>
              <a:gs pos="100000">
                <a:schemeClr val="hlink">
                  <a:alpha val="100000"/>
                </a:schemeClr>
              </a:gs>
            </a:gsLst>
            <a:lin ang="18900000" scaled="1"/>
          </a:gradFill>
          <a:ln>
            <a:noFill/>
          </a:ln>
        </p:spPr>
        <p:txBody>
          <a:bodyPr wrap="none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algn="ctr" eaLnBrk="1" latinLnBrk="1" hangingPunct="1"/>
            <a:endParaRPr lang="zh-CN" altLang="en-US">
              <a:latin typeface="Tahoma" pitchFamily="34" charset="0"/>
            </a:endParaRPr>
          </a:p>
        </p:txBody>
      </p:sp>
      <p:sp>
        <p:nvSpPr>
          <p:cNvPr id="1048581" name="矩形 1048580"/>
          <p:cNvSpPr/>
          <p:nvPr/>
        </p:nvSpPr>
        <p:spPr bwMode="gray">
          <a:xfrm>
            <a:off x="762000" y="685800"/>
            <a:ext cx="31750" cy="10525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none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algn="ctr" eaLnBrk="1" latinLnBrk="1" hangingPunct="1"/>
            <a:endParaRPr lang="zh-CN" altLang="en-US">
              <a:latin typeface="Tahoma" pitchFamily="34" charset="0"/>
            </a:endParaRPr>
          </a:p>
        </p:txBody>
      </p:sp>
      <p:sp>
        <p:nvSpPr>
          <p:cNvPr id="1048582" name="矩形 1048581"/>
          <p:cNvSpPr/>
          <p:nvPr/>
        </p:nvSpPr>
        <p:spPr bwMode="gray">
          <a:xfrm>
            <a:off x="533400" y="1295400"/>
            <a:ext cx="8226425" cy="31750"/>
          </a:xfrm>
          <a:prstGeom prst="rect">
            <a:avLst/>
          </a:prstGeom>
          <a:gradFill rotWithShape="0">
            <a:gsLst>
              <a:gs pos="0">
                <a:schemeClr val="dk2">
                  <a:alpha val="100000"/>
                </a:schemeClr>
              </a:gs>
              <a:gs pos="100000">
                <a:schemeClr val="lt1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wrap="none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algn="ctr" eaLnBrk="1" latinLnBrk="1" hangingPunct="1"/>
            <a:endParaRPr lang="zh-CN" altLang="en-US">
              <a:latin typeface="Tahoma" pitchFamily="34" charset="0"/>
            </a:endParaRPr>
          </a:p>
        </p:txBody>
      </p:sp>
      <p:sp>
        <p:nvSpPr>
          <p:cNvPr id="1048583" name="标题占位符 1048582"/>
          <p:cNvSpPr>
            <a:spLocks noGrp="1"/>
          </p:cNvSpPr>
          <p:nvPr>
            <p:ph type="title"/>
          </p:nvPr>
        </p:nvSpPr>
        <p:spPr>
          <a:xfrm>
            <a:off x="1066800" y="260648"/>
            <a:ext cx="7793037" cy="80615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48584" name="文本占位符 1048583"/>
          <p:cNvSpPr>
            <a:spLocks noGrp="1"/>
          </p:cNvSpPr>
          <p:nvPr>
            <p:ph type="body" idx="1"/>
          </p:nvPr>
        </p:nvSpPr>
        <p:spPr>
          <a:xfrm>
            <a:off x="1066800" y="1600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585" name="日期占位符 1048584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eaLnBrk="1" latinLnBrk="1" hangingPunct="1"/>
            <a:endParaRPr lang="zh-CN" altLang="en-US" sz="1400">
              <a:latin typeface="Tahoma" pitchFamily="34" charset="0"/>
            </a:endParaRPr>
          </a:p>
        </p:txBody>
      </p:sp>
      <p:sp>
        <p:nvSpPr>
          <p:cNvPr id="1048586" name="页脚占位符 1048585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algn="ctr" eaLnBrk="1" latinLnBrk="1" hangingPunct="1"/>
            <a:endParaRPr lang="zh-CN" altLang="en-US" sz="1400">
              <a:latin typeface="Tahoma" pitchFamily="34" charset="0"/>
            </a:endParaRPr>
          </a:p>
        </p:txBody>
      </p:sp>
      <p:sp>
        <p:nvSpPr>
          <p:cNvPr id="1048587" name="灯片编号占位符 1048586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zh-CN" altLang="en-US" sz="1400">
                <a:latin typeface="Tahoma" pitchFamily="34" charset="0"/>
              </a:rPr>
              <a:pPr lvl="0" algn="r" eaLnBrk="1" latinLnBrk="1" hangingPunct="1"/>
              <a:t>‹#›</a:t>
            </a:fld>
            <a:endParaRPr lang="zh-CN" altLang="en-US" sz="1400">
              <a:latin typeface="Tahoma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ftr="0" dt="0"/>
  <p:txStyles>
    <p:titleStyle>
      <a:lvl1pPr marL="0" indent="0" algn="ctr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3600" b="1" i="0" u="none" baseline="0">
          <a:solidFill>
            <a:schemeClr val="lt2"/>
          </a:solidFill>
          <a:latin typeface="Tahoma" pitchFamily="34" charset="0"/>
          <a:ea typeface="宋体" pitchFamily="2" charset="-122"/>
          <a:sym typeface="Times New Roman" pitchFamily="18" charset="0"/>
        </a:defRPr>
      </a:lvl1pPr>
    </p:titleStyle>
    <p:bodyStyle>
      <a:lvl1pPr marL="342900" indent="-342900" algn="l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 b="1" i="0" u="none" baseline="0">
          <a:solidFill>
            <a:schemeClr val="tx2"/>
          </a:solidFill>
          <a:latin typeface="Tahoma" pitchFamily="34" charset="0"/>
          <a:ea typeface="宋体" pitchFamily="2" charset="-122"/>
          <a:sym typeface="Times New Roman" pitchFamily="18" charset="0"/>
        </a:defRPr>
      </a:lvl1pPr>
      <a:lvl2pPr marL="742950" indent="-285750" algn="l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b="1" i="0" u="none" baseline="0">
          <a:solidFill>
            <a:schemeClr val="tx2"/>
          </a:solidFill>
          <a:latin typeface="Tahoma" pitchFamily="34" charset="0"/>
          <a:ea typeface="宋体" pitchFamily="2" charset="-122"/>
          <a:sym typeface="Times New Roman" pitchFamily="18" charset="0"/>
        </a:defRPr>
      </a:lvl2pPr>
      <a:lvl3pPr marL="1143000" indent="-228600" algn="l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 b="1" i="0" u="none" baseline="0">
          <a:solidFill>
            <a:schemeClr val="tx2"/>
          </a:solidFill>
          <a:latin typeface="Tahoma" pitchFamily="34" charset="0"/>
          <a:ea typeface="宋体" pitchFamily="2" charset="-122"/>
          <a:sym typeface="Times New Roman" pitchFamily="18" charset="0"/>
        </a:defRPr>
      </a:lvl3pPr>
      <a:lvl4pPr marL="1600200" indent="-228600" algn="l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 b="1" i="0" u="none" baseline="0">
          <a:solidFill>
            <a:schemeClr val="tx2"/>
          </a:solidFill>
          <a:latin typeface="Tahoma" pitchFamily="34" charset="0"/>
          <a:ea typeface="宋体" pitchFamily="2" charset="-122"/>
          <a:sym typeface="Times New Roman" pitchFamily="18" charset="0"/>
        </a:defRPr>
      </a:lvl4pPr>
      <a:lvl5pPr marL="2057400" indent="-228600" algn="l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 b="1" i="0" u="none" baseline="0">
          <a:solidFill>
            <a:schemeClr val="tx2"/>
          </a:solidFill>
          <a:latin typeface="Tahoma" pitchFamily="34" charset="0"/>
          <a:ea typeface="宋体" pitchFamily="2" charset="-122"/>
          <a:sym typeface="Times New Roman" pitchFamily="18" charset="0"/>
        </a:defRPr>
      </a:lvl5pPr>
    </p:bodyStyle>
    <p:otherStyle>
      <a:lvl1pPr marL="0" indent="0" algn="l" rtl="0" fontAlgn="base" latinLnBrk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2400" b="0" i="0" u="none" baseline="0">
          <a:solidFill>
            <a:schemeClr val="dk1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1pPr>
      <a:lvl2pPr marL="457200" indent="0" algn="l" rtl="0" fontAlgn="base" latinLnBrk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2400" b="0" i="0" u="none" baseline="0">
          <a:solidFill>
            <a:schemeClr val="dk1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marL="914400" indent="0" algn="l" rtl="0" fontAlgn="base" latinLnBrk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2400" b="0" i="0" u="none" baseline="0">
          <a:solidFill>
            <a:schemeClr val="dk1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marL="1371600" indent="0" algn="l" rtl="0" fontAlgn="base" latinLnBrk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2400" b="0" i="0" u="none" baseline="0">
          <a:solidFill>
            <a:schemeClr val="dk1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marL="1828800" indent="0" algn="l" rtl="0" fontAlgn="base" latinLnBrk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2400" b="0" i="0" u="none" baseline="0">
          <a:solidFill>
            <a:schemeClr val="dk1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  <a:sym typeface="Lucida Grande" charset="0"/>
              </a:rPr>
              <a:t>Java </a:t>
            </a:r>
            <a:r>
              <a:rPr lang="zh-CN" altLang="en-US" dirty="0">
                <a:solidFill>
                  <a:schemeClr val="tx2"/>
                </a:solidFill>
                <a:sym typeface="Lucida Grande" charset="0"/>
              </a:rPr>
              <a:t>反射</a:t>
            </a:r>
            <a:r>
              <a:rPr lang="zh-CN" altLang="en-US" dirty="0" smtClean="0">
                <a:solidFill>
                  <a:schemeClr val="tx2"/>
                </a:solidFill>
                <a:sym typeface="Lucida Grande" charset="0"/>
              </a:rPr>
              <a:t>机制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2256" y="1817528"/>
            <a:ext cx="8236207" cy="4275768"/>
          </a:xfrm>
        </p:spPr>
        <p:txBody>
          <a:bodyPr/>
          <a:lstStyle/>
          <a:p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反射的概念是由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Smith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1982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年首次提出的，主要是指程序可以访问、检测和修改它本身状态或行为的一种能力。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反射机制是在运行状态中，对于任意一个类，都能够知道这个类的所有属性和方法；对于任意一个对象，都能够调用它的任意一个方法；这种动态获取的信息以及动态调用对象的方法的功能称为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语言的反射机制。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1400" smtClean="0">
                <a:latin typeface="Tahoma" pitchFamily="34" charset="0"/>
              </a:rPr>
              <a:pPr lvl="0" algn="r" eaLnBrk="1" latinLnBrk="1" hangingPunct="1"/>
              <a:t>1</a:t>
            </a:fld>
            <a:endParaRPr lang="zh-CN" altLang="en-US" sz="14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085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759845"/>
              </p:ext>
            </p:extLst>
          </p:nvPr>
        </p:nvGraphicFramePr>
        <p:xfrm>
          <a:off x="154722" y="205536"/>
          <a:ext cx="8964487" cy="6674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1838"/>
                <a:gridCol w="1296144"/>
                <a:gridCol w="4536505"/>
              </a:tblGrid>
              <a:tr h="494159">
                <a:tc>
                  <a:txBody>
                    <a:bodyPr/>
                    <a:lstStyle/>
                    <a:p>
                      <a:r>
                        <a:rPr lang="zh-CN" altLang="en-US" sz="2600" b="1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获取方式</a:t>
                      </a:r>
                      <a:endParaRPr lang="zh-CN" altLang="en-US" sz="2600" b="1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8" marR="91438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1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说明</a:t>
                      </a:r>
                      <a:endParaRPr lang="zh-CN" altLang="en-US" sz="2600" b="1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8" marR="91438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1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示例</a:t>
                      </a:r>
                      <a:endParaRPr lang="en-US" altLang="zh-CN" sz="2600" b="1" i="0" dirty="0" smtClean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altLang="zh-CN" sz="2600" b="1" i="0" dirty="0" smtClean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zh-CN" altLang="en-US" sz="2600" b="1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8" marR="91438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8486">
                <a:tc>
                  <a:txBody>
                    <a:bodyPr/>
                    <a:lstStyle/>
                    <a:p>
                      <a:r>
                        <a:rPr lang="en-US" altLang="zh-CN" sz="2600" b="1" i="0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Class.forName</a:t>
                      </a:r>
                      <a:r>
                        <a:rPr lang="en-US" altLang="zh-CN" sz="2600" b="1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2600" b="1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类名</a:t>
                      </a:r>
                      <a:r>
                        <a:rPr lang="en-US" altLang="zh-CN" sz="2600" b="1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altLang="en-US" sz="2600" b="1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8" marR="91438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1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用</a:t>
                      </a:r>
                      <a:r>
                        <a:rPr lang="en-US" altLang="zh-CN" sz="2600" b="1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r>
                        <a:rPr lang="zh-CN" altLang="en-US" sz="2600" b="1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的静态方法，传入类的全称即可</a:t>
                      </a:r>
                      <a:endParaRPr lang="zh-CN" altLang="en-US" sz="2600" b="1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8" marR="91438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600" b="1" i="0" u="none" kern="1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try {</a:t>
                      </a:r>
                    </a:p>
                    <a:p>
                      <a:r>
                        <a:rPr lang="en-US" altLang="zh-CN" sz="2600" b="1" i="0" u="none" kern="1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 c = </a:t>
                      </a:r>
                      <a:r>
                        <a:rPr lang="en-US" altLang="zh-CN" sz="2600" b="1" i="0" u="none" kern="1200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Class.forName</a:t>
                      </a:r>
                      <a:r>
                        <a:rPr lang="en-US" altLang="zh-CN" sz="2600" b="1" i="0" u="none" kern="1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("java</a:t>
                      </a:r>
                      <a:r>
                        <a:rPr lang="en-US" altLang="zh-CN" sz="2600" b="1" i="0" u="none" kern="1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 </a:t>
                      </a:r>
                    </a:p>
                    <a:p>
                      <a:r>
                        <a:rPr lang="en-US" altLang="zh-CN" sz="2600" b="1" i="0" u="none" kern="1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</a:t>
                      </a:r>
                      <a:r>
                        <a:rPr lang="en-US" altLang="zh-CN" sz="2600" b="1" i="0" u="none" kern="1200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util.ArrayList</a:t>
                      </a:r>
                      <a:r>
                        <a:rPr lang="en-US" altLang="zh-CN" sz="2600" b="1" i="0" u="none" kern="1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");</a:t>
                      </a:r>
                    </a:p>
                    <a:p>
                      <a:r>
                        <a:rPr lang="en-US" altLang="zh-CN" sz="2600" b="1" i="0" u="none" kern="1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 catch (</a:t>
                      </a:r>
                      <a:r>
                        <a:rPr lang="en-US" altLang="zh-CN" sz="2600" b="1" i="0" u="none" kern="1200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ClassNotFoundException</a:t>
                      </a:r>
                      <a:r>
                        <a:rPr lang="en-US" altLang="zh-CN" sz="2600" b="1" i="0" u="none" kern="1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e) {</a:t>
                      </a:r>
                    </a:p>
                    <a:p>
                      <a:r>
                        <a:rPr lang="en-US" altLang="zh-CN" sz="2600" b="1" i="0" u="none" kern="1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</a:t>
                      </a:r>
                      <a:r>
                        <a:rPr lang="en-US" altLang="zh-CN" sz="2600" b="1" i="0" u="none" kern="1200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e.printStackTrace</a:t>
                      </a:r>
                      <a:r>
                        <a:rPr lang="en-US" altLang="zh-CN" sz="2600" b="1" i="0" u="none" kern="1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 );</a:t>
                      </a:r>
                      <a:endParaRPr lang="en-US" altLang="zh-CN" sz="2600" b="1" i="0" u="none" kern="1200" dirty="0" smtClean="0">
                        <a:solidFill>
                          <a:schemeClr val="tx2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zh-CN" sz="2600" b="1" i="0" u="none" kern="1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zh-CN" altLang="en-US" sz="2600" b="1" i="0" u="none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8" marR="91438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8910">
                <a:tc>
                  <a:txBody>
                    <a:bodyPr/>
                    <a:lstStyle/>
                    <a:p>
                      <a:r>
                        <a:rPr lang="en-US" altLang="zh-CN" sz="2600" b="1" i="0" kern="1200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Primitive</a:t>
                      </a:r>
                      <a:r>
                        <a:rPr lang="en-US" altLang="zh-CN" sz="2600" b="1" i="0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.TYPE</a:t>
                      </a:r>
                      <a:endParaRPr lang="zh-CN" altLang="en-US" sz="2600" b="1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8" marR="91438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1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基本数据类型的封装类获取</a:t>
                      </a:r>
                      <a:r>
                        <a:rPr lang="en-US" altLang="zh-CN" sz="2600" b="1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r>
                        <a:rPr lang="zh-CN" altLang="en-US" sz="2600" b="1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的方式</a:t>
                      </a:r>
                      <a:endParaRPr lang="zh-CN" altLang="en-US" sz="2600" b="1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8" marR="91438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600" b="1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 </a:t>
                      </a:r>
                      <a:r>
                        <a:rPr lang="en-US" altLang="zh-CN" sz="2600" b="1" i="0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longClass</a:t>
                      </a:r>
                      <a:r>
                        <a:rPr lang="en-US" altLang="zh-CN" sz="2600" b="1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US" altLang="zh-CN" sz="2600" b="1" i="0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Long.TYPE</a:t>
                      </a:r>
                      <a:r>
                        <a:rPr lang="en-US" altLang="zh-CN" sz="2600" b="1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altLang="zh-CN" sz="2600" b="1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 </a:t>
                      </a:r>
                      <a:r>
                        <a:rPr lang="en-US" altLang="zh-CN" sz="2600" b="1" i="0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integerClass</a:t>
                      </a:r>
                      <a:r>
                        <a:rPr lang="en-US" altLang="zh-CN" sz="2600" b="1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US" altLang="zh-CN" sz="2600" b="1" i="0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Integer.TYPE</a:t>
                      </a:r>
                      <a:r>
                        <a:rPr lang="en-US" altLang="zh-CN" sz="2600" b="1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altLang="zh-CN" sz="2600" b="1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r>
                        <a:rPr lang="en-US" altLang="zh-CN" sz="2600" b="1" i="0" baseline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600" b="1" i="0" baseline="0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voidClass</a:t>
                      </a:r>
                      <a:r>
                        <a:rPr lang="en-US" altLang="zh-CN" sz="2600" b="1" i="0" baseline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US" altLang="zh-CN" sz="2600" b="1" i="0" baseline="0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Void.TYPE</a:t>
                      </a:r>
                      <a:r>
                        <a:rPr lang="en-US" altLang="zh-CN" sz="2600" b="1" i="0" baseline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  <a:endParaRPr lang="zh-CN" altLang="en-US" sz="2600" b="1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8" marR="91438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463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>
            <a:extLst>
              <a:ext uri="{FF2B5EF4-FFF2-40B4-BE49-F238E27FC236}">
                <a16:creationId xmlns="" xmlns:a16="http://schemas.microsoft.com/office/drawing/2014/main" id="{C448E98E-130B-4186-8268-50926B5FA9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66013" y="6408738"/>
            <a:ext cx="3063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n-cs"/>
                <a:sym typeface="Lucida Grand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defRPr>
            </a:lvl9pPr>
          </a:lstStyle>
          <a:p>
            <a:fld id="{11BC98B6-3C3B-41C0-BE4C-E77904C4E76C}" type="slidenum">
              <a:rPr lang="zh-CN" altLang="en-US" smtClean="0"/>
              <a:pPr/>
              <a:t>11</a:t>
            </a:fld>
            <a:endParaRPr lang="en-US" altLang="zh-CN"/>
          </a:p>
        </p:txBody>
      </p:sp>
      <p:sp>
        <p:nvSpPr>
          <p:cNvPr id="24581" name="Rectangle 5">
            <a:extLst>
              <a:ext uri="{FF2B5EF4-FFF2-40B4-BE49-F238E27FC236}">
                <a16:creationId xmlns="" xmlns:a16="http://schemas.microsoft.com/office/drawing/2014/main" id="{6421255D-F45C-42C1-A498-003285FCE66A}"/>
              </a:ext>
            </a:extLst>
          </p:cNvPr>
          <p:cNvSpPr>
            <a:spLocks/>
          </p:cNvSpPr>
          <p:nvPr/>
        </p:nvSpPr>
        <p:spPr bwMode="auto">
          <a:xfrm>
            <a:off x="251520" y="1665784"/>
            <a:ext cx="889248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800" b="1" dirty="0">
                <a:solidFill>
                  <a:schemeClr val="tx2"/>
                </a:solidFill>
              </a:rPr>
              <a:t>import </a:t>
            </a:r>
            <a:r>
              <a:rPr lang="en-US" altLang="zh-CN" sz="2800" b="1" dirty="0" err="1">
                <a:solidFill>
                  <a:schemeClr val="tx2"/>
                </a:solidFill>
              </a:rPr>
              <a:t>java.lang.reflect</a:t>
            </a:r>
            <a:r>
              <a:rPr lang="en-US" altLang="zh-CN" sz="2800" b="1" dirty="0">
                <a:solidFill>
                  <a:schemeClr val="tx2"/>
                </a:solidFill>
              </a:rPr>
              <a:t>.*;</a:t>
            </a:r>
          </a:p>
          <a:p>
            <a:r>
              <a:rPr lang="en-US" altLang="zh-CN" sz="2800" b="1" dirty="0">
                <a:solidFill>
                  <a:schemeClr val="tx2"/>
                </a:solidFill>
              </a:rPr>
              <a:t>public class 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ReflectionDemo2</a:t>
            </a:r>
            <a:r>
              <a:rPr lang="en-US" altLang="zh-CN" sz="2800" dirty="0" smtClean="0"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</a:rPr>
              <a:t>{</a:t>
            </a:r>
          </a:p>
          <a:p>
            <a:r>
              <a:rPr lang="en-US" altLang="zh-CN" sz="2800" b="1" dirty="0">
                <a:solidFill>
                  <a:schemeClr val="tx2"/>
                </a:solidFill>
              </a:rPr>
              <a:t>     public static void main(String </a:t>
            </a:r>
            <a:r>
              <a:rPr lang="en-US" altLang="zh-CN" sz="2800" b="1" dirty="0" err="1">
                <a:solidFill>
                  <a:schemeClr val="tx2"/>
                </a:solidFill>
              </a:rPr>
              <a:t>args</a:t>
            </a:r>
            <a:r>
              <a:rPr lang="en-US" altLang="zh-CN" sz="2800" b="1" dirty="0">
                <a:solidFill>
                  <a:schemeClr val="tx2"/>
                </a:solidFill>
              </a:rPr>
              <a:t>[ ]) </a:t>
            </a:r>
          </a:p>
          <a:p>
            <a:r>
              <a:rPr lang="en-US" altLang="zh-CN" sz="2800" b="1" dirty="0">
                <a:solidFill>
                  <a:schemeClr val="tx2"/>
                </a:solidFill>
              </a:rPr>
              <a:t>           throws Exception{</a:t>
            </a:r>
          </a:p>
          <a:p>
            <a:r>
              <a:rPr lang="en-US" altLang="zh-CN" sz="2800" b="1" dirty="0">
                <a:solidFill>
                  <a:srgbClr val="006600"/>
                </a:solidFill>
              </a:rPr>
              <a:t> 	//</a:t>
            </a:r>
            <a:r>
              <a:rPr lang="zh-CN" altLang="en-US" sz="2800" b="1" dirty="0">
                <a:solidFill>
                  <a:srgbClr val="006600"/>
                </a:solidFill>
              </a:rPr>
              <a:t>加载并初始化命令行参数指定的类 </a:t>
            </a:r>
          </a:p>
          <a:p>
            <a:r>
              <a:rPr lang="en-US" altLang="zh-CN" sz="2800" b="1" dirty="0">
                <a:solidFill>
                  <a:schemeClr val="tx2"/>
                </a:solidFill>
              </a:rPr>
              <a:t>       Class </a:t>
            </a:r>
            <a:r>
              <a:rPr lang="en-US" altLang="zh-CN" sz="2800" b="1" dirty="0" err="1">
                <a:solidFill>
                  <a:schemeClr val="tx2"/>
                </a:solidFill>
              </a:rPr>
              <a:t>classType</a:t>
            </a:r>
            <a:r>
              <a:rPr lang="en-US" altLang="zh-CN" sz="2800" b="1" dirty="0">
                <a:solidFill>
                  <a:schemeClr val="tx2"/>
                </a:solidFill>
              </a:rPr>
              <a:t> = </a:t>
            </a:r>
            <a:r>
              <a:rPr lang="en-US" altLang="zh-CN" sz="2800" b="1" dirty="0" err="1">
                <a:solidFill>
                  <a:srgbClr val="FF0000"/>
                </a:solidFill>
              </a:rPr>
              <a:t>Class.forName</a:t>
            </a:r>
            <a:r>
              <a:rPr lang="en-US" altLang="zh-CN" sz="2800" b="1" dirty="0">
                <a:solidFill>
                  <a:schemeClr val="tx2"/>
                </a:solidFill>
              </a:rPr>
              <a:t>(</a:t>
            </a:r>
            <a:r>
              <a:rPr lang="en-US" altLang="zh-CN" sz="2800" b="1" dirty="0" err="1">
                <a:solidFill>
                  <a:schemeClr val="tx2"/>
                </a:solidFill>
              </a:rPr>
              <a:t>args</a:t>
            </a:r>
            <a:r>
              <a:rPr lang="en-US" altLang="zh-CN" sz="2800" b="1" dirty="0">
                <a:solidFill>
                  <a:schemeClr val="tx2"/>
                </a:solidFill>
              </a:rPr>
              <a:t>[0]);</a:t>
            </a:r>
          </a:p>
          <a:p>
            <a:r>
              <a:rPr lang="en-US" altLang="zh-CN" sz="2800" b="1" dirty="0">
                <a:solidFill>
                  <a:srgbClr val="006600"/>
                </a:solidFill>
              </a:rPr>
              <a:t>	//</a:t>
            </a:r>
            <a:r>
              <a:rPr lang="zh-CN" altLang="en-US" sz="2800" b="1" dirty="0">
                <a:solidFill>
                  <a:srgbClr val="006600"/>
                </a:solidFill>
              </a:rPr>
              <a:t>获得类的所有成员变量</a:t>
            </a:r>
          </a:p>
          <a:p>
            <a:r>
              <a:rPr lang="en-US" altLang="zh-CN" sz="2800" b="1" dirty="0">
                <a:solidFill>
                  <a:schemeClr val="tx2"/>
                </a:solidFill>
                <a:cs typeface="Times New Roman" panose="02020603050405020304" pitchFamily="18" charset="0"/>
              </a:rPr>
              <a:t>       Field fields[ ]=</a:t>
            </a:r>
            <a:r>
              <a:rPr lang="en-US" altLang="zh-CN" sz="2800" b="1" dirty="0" err="1">
                <a:solidFill>
                  <a:schemeClr val="tx2"/>
                </a:solidFill>
                <a:cs typeface="Times New Roman" panose="02020603050405020304" pitchFamily="18" charset="0"/>
              </a:rPr>
              <a:t>classType.getDeclaredFields</a:t>
            </a:r>
            <a:r>
              <a:rPr lang="en-US" altLang="zh-CN" sz="2800" b="1" dirty="0">
                <a:solidFill>
                  <a:schemeClr val="tx2"/>
                </a:solidFill>
                <a:cs typeface="Times New Roman" panose="02020603050405020304" pitchFamily="18" charset="0"/>
              </a:rPr>
              <a:t>( );</a:t>
            </a:r>
          </a:p>
          <a:p>
            <a:r>
              <a:rPr lang="en-US" altLang="zh-CN" sz="2800" b="1" dirty="0">
                <a:solidFill>
                  <a:schemeClr val="tx2"/>
                </a:solidFill>
                <a:cs typeface="Times New Roman" panose="02020603050405020304" pitchFamily="18" charset="0"/>
              </a:rPr>
              <a:t>       for(</a:t>
            </a:r>
            <a:r>
              <a:rPr lang="en-US" altLang="zh-CN" sz="2800" b="1" dirty="0" err="1">
                <a:solidFill>
                  <a:schemeClr val="tx2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chemeClr val="tx2"/>
                </a:solidFill>
                <a:cs typeface="Times New Roman" panose="02020603050405020304" pitchFamily="18" charset="0"/>
              </a:rPr>
              <a:t> i = 0; i &lt; </a:t>
            </a:r>
            <a:r>
              <a:rPr lang="en-US" altLang="zh-CN" sz="2800" b="1" dirty="0" err="1">
                <a:solidFill>
                  <a:schemeClr val="tx2"/>
                </a:solidFill>
                <a:cs typeface="Times New Roman" panose="02020603050405020304" pitchFamily="18" charset="0"/>
              </a:rPr>
              <a:t>fields.length</a:t>
            </a:r>
            <a:r>
              <a:rPr lang="en-US" altLang="zh-CN" sz="2800" b="1" dirty="0">
                <a:solidFill>
                  <a:schemeClr val="tx2"/>
                </a:solidFill>
                <a:cs typeface="Times New Roman" panose="02020603050405020304" pitchFamily="18" charset="0"/>
              </a:rPr>
              <a:t>; i++)</a:t>
            </a:r>
          </a:p>
          <a:p>
            <a:r>
              <a:rPr lang="en-US" altLang="zh-CN" sz="2800" b="1" dirty="0">
                <a:solidFill>
                  <a:schemeClr val="tx2"/>
                </a:solidFill>
                <a:cs typeface="Times New Roman" panose="02020603050405020304" pitchFamily="18" charset="0"/>
              </a:rPr>
              <a:t>	  </a:t>
            </a:r>
            <a:r>
              <a:rPr lang="en-US" altLang="zh-CN" sz="2800" b="1" dirty="0" err="1">
                <a:solidFill>
                  <a:schemeClr val="tx2"/>
                </a:solidFill>
                <a:cs typeface="Times New Roman" panose="02020603050405020304" pitchFamily="18" charset="0"/>
              </a:rPr>
              <a:t>System.out.println</a:t>
            </a:r>
            <a:r>
              <a:rPr lang="en-US" altLang="zh-CN" sz="2800" b="1" dirty="0">
                <a:solidFill>
                  <a:schemeClr val="tx2"/>
                </a:solidFill>
                <a:cs typeface="Times New Roman" panose="02020603050405020304" pitchFamily="18" charset="0"/>
              </a:rPr>
              <a:t>(fields[i].</a:t>
            </a:r>
            <a:r>
              <a:rPr lang="en-US" altLang="zh-CN" sz="2800" b="1" dirty="0" err="1">
                <a:solidFill>
                  <a:schemeClr val="tx2"/>
                </a:solidFill>
                <a:cs typeface="Times New Roman" panose="02020603050405020304" pitchFamily="18" charset="0"/>
              </a:rPr>
              <a:t>toString</a:t>
            </a:r>
            <a:r>
              <a:rPr lang="en-US" altLang="zh-CN" sz="2800" b="1" dirty="0">
                <a:solidFill>
                  <a:schemeClr val="tx2"/>
                </a:solidFill>
                <a:cs typeface="Times New Roman" panose="02020603050405020304" pitchFamily="18" charset="0"/>
              </a:rPr>
              <a:t>( ));</a:t>
            </a:r>
          </a:p>
          <a:p>
            <a:r>
              <a:rPr lang="en-US" altLang="zh-CN" sz="2800" b="1" dirty="0">
                <a:solidFill>
                  <a:schemeClr val="tx2"/>
                </a:solidFill>
              </a:rPr>
              <a:t>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1AC5AD5-4742-4F72-960A-E2407CFF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99791C9-DCC3-4E1D-983F-1ABCE59CA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2" y="1817528"/>
            <a:ext cx="8784976" cy="3555688"/>
          </a:xfrm>
        </p:spPr>
        <p:txBody>
          <a:bodyPr/>
          <a:lstStyle/>
          <a:p>
            <a:pPr>
              <a:buNone/>
            </a:pP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获得类的所有方法</a:t>
            </a: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Method methods[ ]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classType.getDeclaredMethods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for(int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methods.length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(methods[i].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));</a:t>
            </a: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E9A7F8E-5F09-4B4D-8F20-9572A1659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1400" smtClean="0">
                <a:latin typeface="Tahoma" pitchFamily="34" charset="0"/>
              </a:rPr>
              <a:pPr lvl="0" algn="r" eaLnBrk="1" latinLnBrk="1" hangingPunct="1"/>
              <a:t>12</a:t>
            </a:fld>
            <a:endParaRPr lang="zh-CN" altLang="en-US" sz="1400">
              <a:latin typeface="Tahoma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B4A670D-E30F-41C9-A433-8EA0B350535D}"/>
              </a:ext>
            </a:extLst>
          </p:cNvPr>
          <p:cNvSpPr>
            <a:spLocks/>
          </p:cNvSpPr>
          <p:nvPr/>
        </p:nvSpPr>
        <p:spPr bwMode="auto">
          <a:xfrm>
            <a:off x="1533118" y="4725144"/>
            <a:ext cx="6696744" cy="165618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lIns="0" tIns="0" rIns="25376" bIns="0" anchor="ctr"/>
          <a:lstStyle>
            <a:lvl1pPr marL="379413">
              <a:tabLst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  <a:tab pos="9690100" algn="l"/>
                <a:tab pos="10439400" algn="l"/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  <a:tab pos="9690100" algn="l"/>
                <a:tab pos="10439400" algn="l"/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  <a:tab pos="9690100" algn="l"/>
                <a:tab pos="10439400" algn="l"/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  <a:tab pos="9690100" algn="l"/>
                <a:tab pos="10439400" algn="l"/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  <a:tab pos="9690100" algn="l"/>
                <a:tab pos="10439400" algn="l"/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  <a:tab pos="9690100" algn="l"/>
                <a:tab pos="10439400" algn="l"/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  <a:tab pos="9690100" algn="l"/>
                <a:tab pos="10439400" algn="l"/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  <a:tab pos="9690100" algn="l"/>
                <a:tab pos="10439400" algn="l"/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  <a:tab pos="9690100" algn="l"/>
                <a:tab pos="10439400" algn="l"/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若输入命令行参数为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java.lang.String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，则运行结果会输出该类的所有成员变量和成员方法</a:t>
            </a:r>
            <a:endParaRPr lang="en-US" altLang="zh-CN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25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2256" y="332656"/>
            <a:ext cx="8631743" cy="652534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java.lang.reflect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java.util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ReflectionDemo3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public static void main(String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[ ])  {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aList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 );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Class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alClass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aList.getClass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);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("①"+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alClass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("②"+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alClass.getName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 ));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Method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alMethod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alClass.getDeclaredMethods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 );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for(Method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alMethod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("③"+method);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("④"+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method.getName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 ));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1400" smtClean="0">
                <a:latin typeface="Tahoma" pitchFamily="34" charset="0"/>
              </a:rPr>
              <a:pPr lvl="0" algn="r" eaLnBrk="1" latinLnBrk="1" hangingPunct="1"/>
              <a:t>13</a:t>
            </a:fld>
            <a:endParaRPr lang="zh-CN" altLang="en-US" sz="14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553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5267BBB8-3626-4CC3-9BD4-10B7CF150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673649"/>
            <a:ext cx="7772400" cy="633299"/>
          </a:xfrm>
          <a:ln/>
        </p:spPr>
        <p:txBody>
          <a:bodyPr rIns="132080"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数组是对象，也有其对应的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实例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="" xmlns:a16="http://schemas.microsoft.com/office/drawing/2014/main" id="{E7449E9E-429E-4E59-B981-3388E0F560D4}"/>
              </a:ext>
            </a:extLst>
          </p:cNvPr>
          <p:cNvSpPr>
            <a:spLocks/>
          </p:cNvSpPr>
          <p:nvPr/>
        </p:nvSpPr>
        <p:spPr bwMode="auto">
          <a:xfrm>
            <a:off x="827814" y="1364180"/>
            <a:ext cx="808843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 anchor="ctr">
            <a:spAutoFit/>
          </a:bodyPr>
          <a:lstStyle>
            <a:lvl1pPr marL="39688"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System.out.println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boolean.class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); 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System.out.println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void.class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); 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int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[ ]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iarr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= new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int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[10];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System.out.println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iarr.getClass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 ).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toString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 ));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double[ ]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darr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= new double[10];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System.out.println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darr.getClass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 ).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toString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 ));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="" xmlns:a16="http://schemas.microsoft.com/office/drawing/2014/main" id="{BB4A670D-E30F-41C9-A433-8EA0B350535D}"/>
              </a:ext>
            </a:extLst>
          </p:cNvPr>
          <p:cNvSpPr>
            <a:spLocks/>
          </p:cNvSpPr>
          <p:nvPr/>
        </p:nvSpPr>
        <p:spPr bwMode="auto">
          <a:xfrm>
            <a:off x="1547664" y="4221088"/>
            <a:ext cx="5472608" cy="228409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lIns="0" tIns="0" rIns="25376" bIns="0" anchor="ctr"/>
          <a:lstStyle>
            <a:lvl1pPr marL="379413">
              <a:tabLst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  <a:tab pos="9690100" algn="l"/>
                <a:tab pos="10439400" algn="l"/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  <a:tab pos="9690100" algn="l"/>
                <a:tab pos="10439400" algn="l"/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  <a:tab pos="9690100" algn="l"/>
                <a:tab pos="10439400" algn="l"/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  <a:tab pos="9690100" algn="l"/>
                <a:tab pos="10439400" algn="l"/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  <a:tab pos="9690100" algn="l"/>
                <a:tab pos="10439400" algn="l"/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  <a:tab pos="9690100" algn="l"/>
                <a:tab pos="10439400" algn="l"/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  <a:tab pos="9690100" algn="l"/>
                <a:tab pos="10439400" algn="l"/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  <a:tab pos="9690100" algn="l"/>
                <a:tab pos="10439400" algn="l"/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  <a:tab pos="9690100" algn="l"/>
                <a:tab pos="10439400" algn="l"/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运行结果：</a:t>
            </a:r>
            <a:endParaRPr lang="en-US" altLang="zh-CN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Courier New" panose="02070309020205020404" pitchFamily="49" charset="0"/>
            </a:endParaRPr>
          </a:p>
          <a:p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boolean</a:t>
            </a:r>
            <a:endParaRPr lang="en-US" altLang="zh-CN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Courier New" panose="02070309020205020404" pitchFamily="49" charset="0"/>
            </a:endParaRP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void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class [I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class [D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="" xmlns:a16="http://schemas.microsoft.com/office/drawing/2014/main" id="{97C22DEB-42C7-4CDB-9167-32587CFCA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916832"/>
            <a:ext cx="8763000" cy="4572000"/>
          </a:xfrm>
          <a:ln/>
        </p:spPr>
        <p:txBody>
          <a:bodyPr rIns="132080"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表示所装入的类，取得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之后，就可以取得该类相关信息 </a:t>
            </a:r>
          </a:p>
          <a:p>
            <a:pPr marL="709613"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包对应的是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java.lang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Package</a:t>
            </a:r>
          </a:p>
          <a:p>
            <a:pPr marL="709613"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构造方法的对应的是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java.lang.reflect.Constructor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709613"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成员方法对应的是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java.lang.reflect.Method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709613"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属性对应的是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java.lang.reflect.Field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中获得信息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="" xmlns:a16="http://schemas.microsoft.com/office/drawing/2014/main" id="{B6B47DB0-67BA-4A3C-A5A3-F78D840C714C}"/>
              </a:ext>
            </a:extLst>
          </p:cNvPr>
          <p:cNvSpPr>
            <a:spLocks/>
          </p:cNvSpPr>
          <p:nvPr/>
        </p:nvSpPr>
        <p:spPr bwMode="auto">
          <a:xfrm>
            <a:off x="457200" y="332656"/>
            <a:ext cx="8686800" cy="560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40639" bIns="0" anchor="ctr">
            <a:spAutoFit/>
          </a:bodyPr>
          <a:lstStyle>
            <a:lvl1pPr marL="39688"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java.lang.reflect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ReflectionDemo4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[ ]) {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	try {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	    	Class c =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Class.forName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[0]);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		 Package p =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c.getPackage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 );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	 	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p.getName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 ));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取得类型修饰，是否是</a:t>
            </a:r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		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m =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c.getModifiers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 );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Modifier.toString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(m) );</a:t>
            </a:r>
          </a:p>
          <a:p>
            <a:endParaRPr lang="en-US" altLang="zh-CN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altLang="zh-CN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="" xmlns:a16="http://schemas.microsoft.com/office/drawing/2014/main" id="{E1CDA8FD-9EE5-4AD3-9F69-FE3086B135F9}"/>
              </a:ext>
            </a:extLst>
          </p:cNvPr>
          <p:cNvSpPr>
            <a:spLocks/>
          </p:cNvSpPr>
          <p:nvPr/>
        </p:nvSpPr>
        <p:spPr bwMode="auto">
          <a:xfrm>
            <a:off x="457201" y="206632"/>
            <a:ext cx="8489326" cy="646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40639" bIns="0" anchor="ctr">
            <a:spAutoFit/>
          </a:bodyPr>
          <a:lstStyle>
            <a:lvl1pPr marL="39688"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           //</a:t>
            </a: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如果是接口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if(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Modifier.isInterface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(m)) {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("interface ");</a:t>
            </a:r>
          </a:p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else {</a:t>
            </a:r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如果是类</a:t>
            </a:r>
            <a:endParaRPr lang="en-US" altLang="zh-CN" sz="28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("class ");</a:t>
            </a:r>
          </a:p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c.getName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());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}catch(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ArrayIndexOutOfBoundsException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e) {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	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没有指定类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}catch(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ClassNotFoundException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e) {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	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找不到指定类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} 	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Courier New" panose="02070309020205020404" pitchFamily="49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BB4A670D-E30F-41C9-A433-8EA0B350535D}"/>
              </a:ext>
            </a:extLst>
          </p:cNvPr>
          <p:cNvSpPr>
            <a:spLocks/>
          </p:cNvSpPr>
          <p:nvPr/>
        </p:nvSpPr>
        <p:spPr bwMode="auto">
          <a:xfrm>
            <a:off x="1875196" y="4509120"/>
            <a:ext cx="7071330" cy="23042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lIns="0" tIns="0" rIns="25376" bIns="0" anchor="ctr"/>
          <a:lstStyle>
            <a:lvl1pPr marL="379413">
              <a:tabLst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  <a:tab pos="9690100" algn="l"/>
                <a:tab pos="10439400" algn="l"/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  <a:tab pos="9690100" algn="l"/>
                <a:tab pos="10439400" algn="l"/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  <a:tab pos="9690100" algn="l"/>
                <a:tab pos="10439400" algn="l"/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  <a:tab pos="9690100" algn="l"/>
                <a:tab pos="10439400" algn="l"/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  <a:tab pos="9690100" algn="l"/>
                <a:tab pos="10439400" algn="l"/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  <a:tab pos="9690100" algn="l"/>
                <a:tab pos="10439400" algn="l"/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  <a:tab pos="9690100" algn="l"/>
                <a:tab pos="10439400" algn="l"/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  <a:tab pos="9690100" algn="l"/>
                <a:tab pos="10439400" algn="l"/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  <a:tab pos="9690100" algn="l"/>
                <a:tab pos="10439400" algn="l"/>
                <a:tab pos="965200" algn="l"/>
                <a:tab pos="1549400" algn="l"/>
                <a:tab pos="2120900" algn="l"/>
                <a:tab pos="2705100" algn="l"/>
                <a:tab pos="3289300" algn="l"/>
                <a:tab pos="3873500" algn="l"/>
                <a:tab pos="4457700" algn="l"/>
                <a:tab pos="5029200" algn="l"/>
                <a:tab pos="5613400" algn="l"/>
                <a:tab pos="6197600" algn="l"/>
                <a:tab pos="6781800" algn="l"/>
                <a:tab pos="7366000" algn="l"/>
                <a:tab pos="7937500" algn="l"/>
                <a:tab pos="8521700" algn="l"/>
                <a:tab pos="91059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若输入命令行参数为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java.io.InputStream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，则运行结果为：</a:t>
            </a:r>
            <a:endParaRPr lang="en-US" altLang="zh-CN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java.io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public abstract 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class 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java.io.InputStream</a:t>
            </a:r>
            <a:endParaRPr lang="en-US" altLang="zh-CN" sz="2800" b="1" dirty="0">
              <a:solidFill>
                <a:schemeClr val="tx2"/>
              </a:solidFill>
              <a:latin typeface="Times New Roman" pitchFamily="18" charset="0"/>
              <a:ea typeface="华文中宋" pitchFamily="2" charset="-122"/>
              <a:cs typeface="Times New Roman" pitchFamily="18" charset="0"/>
              <a:sym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E8170285-7F66-4B4E-90AC-E01A2A725FF1}"/>
              </a:ext>
            </a:extLst>
          </p:cNvPr>
          <p:cNvSpPr>
            <a:spLocks/>
          </p:cNvSpPr>
          <p:nvPr/>
        </p:nvSpPr>
        <p:spPr bwMode="auto">
          <a:xfrm>
            <a:off x="0" y="1056405"/>
            <a:ext cx="8923596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 anchor="ctr">
            <a:spAutoFit/>
          </a:bodyPr>
          <a:lstStyle>
            <a:lvl1pPr marL="39688"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		</a:t>
            </a:r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// </a:t>
            </a: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获得声明的成员变量</a:t>
            </a:r>
          </a:p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Field[ ] fields =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c.getDeclaredFields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 );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for(Field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field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: fields) {</a:t>
            </a:r>
          </a:p>
          <a:p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    // </a:t>
            </a: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显示权限修饰，如</a:t>
            </a:r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public</a:t>
            </a: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、</a:t>
            </a:r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protected</a:t>
            </a: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、</a:t>
            </a:r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private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System.out.prinln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Modifier.toString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field.getModifiers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 )));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    </a:t>
            </a:r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// </a:t>
            </a: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显示成员变量的类型名称</a:t>
            </a:r>
          </a:p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System.out.println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(" " + 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field.getType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 ).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getName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 ) + " ");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    </a:t>
            </a:r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// </a:t>
            </a: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输出成员变量的名称</a:t>
            </a:r>
          </a:p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System.out.println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field.getName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 ) + ";");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="" xmlns:a16="http://schemas.microsoft.com/office/drawing/2014/main" id="{544C7FB5-CDB0-4C1F-BC81-380D94C798EB}"/>
              </a:ext>
            </a:extLst>
          </p:cNvPr>
          <p:cNvSpPr>
            <a:spLocks/>
          </p:cNvSpPr>
          <p:nvPr/>
        </p:nvSpPr>
        <p:spPr bwMode="auto">
          <a:xfrm>
            <a:off x="190500" y="980147"/>
            <a:ext cx="8953500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40639" bIns="0" anchor="ctr">
            <a:spAutoFit/>
          </a:bodyPr>
          <a:lstStyle>
            <a:lvl1pPr marL="39688"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// </a:t>
            </a: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获得构造方法            </a:t>
            </a:r>
          </a:p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Constructor[ ] constructors = 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        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c.getDeclaredConstructors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 );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for(Constructor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constructor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: constructors) {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输出控制修饰</a:t>
            </a:r>
            <a:endParaRPr lang="en-US" altLang="zh-CN" sz="28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Modifier.toString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constructor.getModifiers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 )));</a:t>
            </a:r>
          </a:p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输出构造方法的名称及其参数信息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constructor.toString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 ));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Line 1">
            <a:extLst>
              <a:ext uri="{FF2B5EF4-FFF2-40B4-BE49-F238E27FC236}">
                <a16:creationId xmlns="" xmlns:a16="http://schemas.microsoft.com/office/drawing/2014/main" id="{D15AB0E3-1B45-4808-842D-90BFC248BF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B07D34D3-BC47-4FC1-A106-C580125426F4}"/>
              </a:ext>
            </a:extLst>
          </p:cNvPr>
          <p:cNvSpPr>
            <a:spLocks/>
          </p:cNvSpPr>
          <p:nvPr/>
        </p:nvSpPr>
        <p:spPr bwMode="auto">
          <a:xfrm>
            <a:off x="457200" y="273050"/>
            <a:ext cx="8229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 sz="4400" b="1" dirty="0">
              <a:solidFill>
                <a:schemeClr val="tx2"/>
              </a:solidFill>
              <a:latin typeface="Tahoma" pitchFamily="34" charset="0"/>
              <a:sym typeface="Lucida Grande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FA37ECEE-2DA7-48C6-85BB-6DB40F1E5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9672" y="1556792"/>
            <a:ext cx="4953000" cy="2659532"/>
          </a:xfrm>
          <a:ln/>
        </p:spPr>
        <p:txBody>
          <a:bodyPr rIns="132080"/>
          <a:lstStyle/>
          <a:p>
            <a:r>
              <a:rPr lang="zh-CN" altLang="en-US" u="sng" dirty="0">
                <a:latin typeface="Arial Bold" panose="020B0704020202020204" pitchFamily="34" charset="0"/>
                <a:ea typeface="宋体" panose="02010600030101010101" pitchFamily="2" charset="-122"/>
                <a:sym typeface="Arial Bold" panose="020B0704020202020204" pitchFamily="34" charset="0"/>
              </a:rPr>
              <a:t>反射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  <a:p>
            <a:pPr marL="709613" lvl="1"/>
            <a:r>
              <a:rPr lang="zh-CN" altLang="en-US" dirty="0">
                <a:ea typeface="宋体" panose="02010600030101010101" pitchFamily="2" charset="-122"/>
              </a:rPr>
              <a:t>类动态装入与检查 </a:t>
            </a:r>
          </a:p>
          <a:p>
            <a:pPr marL="709613" lvl="1"/>
            <a:r>
              <a:rPr lang="zh-CN" altLang="en-US" dirty="0">
                <a:ea typeface="宋体" panose="02010600030101010101" pitchFamily="2" charset="-122"/>
              </a:rPr>
              <a:t>使用反射生成与使用对象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="" xmlns:a16="http://schemas.microsoft.com/office/drawing/2014/main" id="{829C66B3-F9DA-4A37-9EFE-0FB84954907A}"/>
              </a:ext>
            </a:extLst>
          </p:cNvPr>
          <p:cNvSpPr>
            <a:spLocks/>
          </p:cNvSpPr>
          <p:nvPr/>
        </p:nvSpPr>
        <p:spPr bwMode="auto">
          <a:xfrm>
            <a:off x="-206375" y="1272980"/>
            <a:ext cx="9098855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40639" bIns="0" anchor="ctr">
            <a:spAutoFit/>
          </a:bodyPr>
          <a:lstStyle>
            <a:lvl1pPr marL="39688"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// </a:t>
            </a: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获得成员函数             </a:t>
            </a:r>
          </a:p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Method[ ] methods =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c.getDeclaredMethods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 );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for(Method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: methods) {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 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Modifier.toString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method.getModifiers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 )));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method.getReturnType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 ).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 ) + " ");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method.getName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 ));</a:t>
            </a:r>
          </a:p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endParaRPr lang="en-US" altLang="zh-CN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064896" cy="711150"/>
          </a:xfrm>
        </p:spPr>
        <p:txBody>
          <a:bodyPr/>
          <a:lstStyle/>
          <a:p>
            <a:r>
              <a:rPr lang="zh-CN" altLang="en-US" dirty="0"/>
              <a:t>通过反射实例化</a:t>
            </a:r>
            <a:r>
              <a:rPr lang="zh-CN" altLang="en-US" dirty="0" smtClean="0"/>
              <a:t>对象（</a:t>
            </a:r>
            <a:r>
              <a:rPr lang="zh-CN" altLang="en-US" dirty="0"/>
              <a:t>动态生成</a:t>
            </a:r>
            <a:r>
              <a:rPr lang="zh-CN" altLang="en-US" dirty="0" smtClean="0"/>
              <a:t>对象）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552" y="1656184"/>
            <a:ext cx="8280920" cy="5013176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平常情况我们通过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new Object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来生成一个类的实例，但有时候我们没法直接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，只能通过反射动态生成。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实例化无参构造函数的对象，两种方式：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①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Class.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newInstance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 ) ;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②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Class.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getConstructor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(new Class[]{}).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newInstance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(new Object[]{})</a:t>
            </a: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实例化带参构造函数的对象：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clazz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getConstructor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(Class&lt;?&gt;... 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parameterTypes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.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newInstance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(Object... 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initargs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1400" smtClean="0">
                <a:latin typeface="Tahoma" pitchFamily="34" charset="0"/>
              </a:rPr>
              <a:pPr lvl="0" algn="r" eaLnBrk="1" latinLnBrk="1" hangingPunct="1"/>
              <a:t>21</a:t>
            </a:fld>
            <a:endParaRPr lang="zh-CN" altLang="en-US" sz="14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345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4C392B2F-404B-4EBA-BEEA-99206B7BA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37320"/>
            <a:ext cx="8382000" cy="4572000"/>
          </a:xfrm>
          <a:ln/>
        </p:spPr>
        <p:txBody>
          <a:bodyPr rIns="132080"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如果要动态加载并生成对象，则须指定初始参数</a:t>
            </a:r>
          </a:p>
          <a:p>
            <a:pPr marL="709613"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要先指定参数类型</a:t>
            </a:r>
          </a:p>
          <a:p>
            <a:pPr marL="709613"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取得构造方法</a:t>
            </a:r>
          </a:p>
          <a:p>
            <a:pPr marL="709613"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Constructor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newInstance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并指定参数后生成实例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="" xmlns:a16="http://schemas.microsoft.com/office/drawing/2014/main" id="{1CF617A7-A044-44E7-BCD0-37BFC4D31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1737320"/>
            <a:ext cx="8587680" cy="4572000"/>
          </a:xfrm>
          <a:ln/>
        </p:spPr>
        <p:txBody>
          <a:bodyPr rIns="132080"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newInstance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方法来实例化一个对象 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="" xmlns:a16="http://schemas.microsoft.com/office/drawing/2014/main" id="{3F47065F-FB22-4112-8EBB-7C5F88BB3C38}"/>
              </a:ext>
            </a:extLst>
          </p:cNvPr>
          <p:cNvSpPr>
            <a:spLocks/>
          </p:cNvSpPr>
          <p:nvPr/>
        </p:nvSpPr>
        <p:spPr bwMode="auto">
          <a:xfrm>
            <a:off x="179512" y="2264119"/>
            <a:ext cx="8124825" cy="450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40639" bIns="0" anchor="ctr">
            <a:spAutoFit/>
          </a:bodyPr>
          <a:lstStyle>
            <a:lvl1pPr marL="39688"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例如，</a:t>
            </a:r>
            <a:endParaRPr lang="en-US" altLang="zh-CN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Courier New" panose="02070309020205020404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Class c =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Class.forName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args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[0]);</a:t>
            </a:r>
          </a:p>
          <a:p>
            <a:pPr>
              <a:lnSpc>
                <a:spcPct val="95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List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list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= (List)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c.newInstance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 );</a:t>
            </a:r>
          </a:p>
          <a:p>
            <a:pPr>
              <a:lnSpc>
                <a:spcPct val="95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</a:p>
          <a:p>
            <a:pPr>
              <a:lnSpc>
                <a:spcPct val="95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for(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int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i = 0; i &lt; 5; i++) {</a:t>
            </a:r>
          </a:p>
          <a:p>
            <a:pPr>
              <a:lnSpc>
                <a:spcPct val="95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list.add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("element " + i);</a:t>
            </a:r>
          </a:p>
          <a:p>
            <a:pPr>
              <a:lnSpc>
                <a:spcPct val="95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}</a:t>
            </a:r>
          </a:p>
          <a:p>
            <a:pPr>
              <a:lnSpc>
                <a:spcPct val="95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</a:p>
          <a:p>
            <a:pPr>
              <a:lnSpc>
                <a:spcPct val="95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for(Object o: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list.toArray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 )) {</a:t>
            </a:r>
          </a:p>
          <a:p>
            <a:pPr>
              <a:lnSpc>
                <a:spcPct val="95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System.out.println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(o);</a:t>
            </a:r>
          </a:p>
          <a:p>
            <a:pPr>
              <a:lnSpc>
                <a:spcPct val="95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动态生成对象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>
            <a:extLst>
              <a:ext uri="{FF2B5EF4-FFF2-40B4-BE49-F238E27FC236}">
                <a16:creationId xmlns="" xmlns:a16="http://schemas.microsoft.com/office/drawing/2014/main" id="{937ACE21-3925-4C03-A27C-0C965D9A853A}"/>
              </a:ext>
            </a:extLst>
          </p:cNvPr>
          <p:cNvSpPr>
            <a:spLocks/>
          </p:cNvSpPr>
          <p:nvPr/>
        </p:nvSpPr>
        <p:spPr bwMode="auto">
          <a:xfrm>
            <a:off x="755576" y="1628800"/>
            <a:ext cx="7387919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 anchor="ctr">
            <a:spAutoFit/>
          </a:bodyPr>
          <a:lstStyle>
            <a:lvl1pPr marL="39688"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Class c =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Class.forName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args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[0]);            </a:t>
            </a:r>
          </a:p>
          <a:p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// </a:t>
            </a: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指定参数类型</a:t>
            </a:r>
          </a:p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Class[]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params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= new Class[2];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// </a:t>
            </a: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第一个参数是</a:t>
            </a:r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String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params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[0] =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String.class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;</a:t>
            </a:r>
          </a:p>
          <a:p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// </a:t>
            </a: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第二个参数是</a:t>
            </a:r>
            <a:r>
              <a:rPr lang="en-US" altLang="zh-CN" sz="2800" b="1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int</a:t>
            </a:r>
            <a:endParaRPr lang="en-US" altLang="zh-CN" sz="28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  <a:sym typeface="Courier New" panose="02070309020205020404" pitchFamily="49" charset="0"/>
            </a:endParaRP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params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[1] =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Integer.TYPE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;</a:t>
            </a:r>
          </a:p>
          <a:p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// </a:t>
            </a: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取得对应参数的构造方法            </a:t>
            </a:r>
          </a:p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Constructor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constructor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= 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         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c.getConstructor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params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);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3763" y="188640"/>
            <a:ext cx="7793037" cy="806152"/>
          </a:xfrm>
        </p:spPr>
        <p:txBody>
          <a:bodyPr/>
          <a:lstStyle/>
          <a:p>
            <a:r>
              <a:rPr lang="zh-CN" altLang="en-US" dirty="0"/>
              <a:t>通过构造方法动态生成对象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Line 1">
            <a:extLst>
              <a:ext uri="{FF2B5EF4-FFF2-40B4-BE49-F238E27FC236}">
                <a16:creationId xmlns="" xmlns:a16="http://schemas.microsoft.com/office/drawing/2014/main" id="{5E3BE84F-9FF1-4B9E-A54F-F47AD3A666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="" xmlns:a16="http://schemas.microsoft.com/office/drawing/2014/main" id="{937ACE21-3925-4C03-A27C-0C965D9A853A}"/>
              </a:ext>
            </a:extLst>
          </p:cNvPr>
          <p:cNvSpPr>
            <a:spLocks/>
          </p:cNvSpPr>
          <p:nvPr/>
        </p:nvSpPr>
        <p:spPr bwMode="auto">
          <a:xfrm>
            <a:off x="237416" y="1860848"/>
            <a:ext cx="8669167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40639" bIns="0" anchor="ctr">
            <a:spAutoFit/>
          </a:bodyPr>
          <a:lstStyle>
            <a:lvl1pPr marL="39688"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		// </a:t>
            </a: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指定参数的值</a:t>
            </a:r>
          </a:p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Object[ ]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argObjs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= new Object[2];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argObjs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[0] = "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zhang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";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argObjs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[1] = new Integer(20);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</a:p>
          <a:p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// </a:t>
            </a: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生成实例</a:t>
            </a:r>
          </a:p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Object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obj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=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constructor.newInstance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argObjs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);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417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例子：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Person.java</a:t>
            </a:r>
          </a:p>
          <a:p>
            <a:pPr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Student.java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ReflectionDemo5.java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1400" smtClean="0">
                <a:latin typeface="Tahoma" pitchFamily="34" charset="0"/>
              </a:rPr>
              <a:pPr lvl="0" algn="r" eaLnBrk="1" latinLnBrk="1" hangingPunct="1"/>
              <a:t>26</a:t>
            </a:fld>
            <a:endParaRPr lang="zh-CN" altLang="en-US" sz="14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540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067550" cy="1143000"/>
          </a:xfrm>
        </p:spPr>
        <p:txBody>
          <a:bodyPr/>
          <a:lstStyle/>
          <a:p>
            <a:r>
              <a:rPr lang="zh-CN" altLang="en-US" dirty="0" smtClean="0"/>
              <a:t>通过反射调用</a:t>
            </a:r>
            <a:r>
              <a:rPr lang="en-US" altLang="zh-CN" dirty="0" smtClean="0"/>
              <a:t>Method(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250824" y="1341438"/>
            <a:ext cx="8641655" cy="5400675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获得当前类以及超类的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public Method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Method[]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arrMethods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classType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getMethods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 );</a:t>
            </a:r>
          </a:p>
          <a:p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获得当前类申明的所有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300" dirty="0" smtClean="0">
                <a:latin typeface="Times New Roman" pitchFamily="18" charset="0"/>
                <a:cs typeface="Times New Roman" pitchFamily="18" charset="0"/>
              </a:rPr>
              <a:t>Method[] </a:t>
            </a:r>
            <a:r>
              <a:rPr lang="en-US" altLang="zh-CN" sz="2300" dirty="0" err="1" smtClean="0">
                <a:latin typeface="Times New Roman" pitchFamily="18" charset="0"/>
                <a:cs typeface="Times New Roman" pitchFamily="18" charset="0"/>
              </a:rPr>
              <a:t>arrMethods</a:t>
            </a:r>
            <a:r>
              <a:rPr lang="en-US" altLang="zh-CN" sz="23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300" dirty="0" err="1" smtClean="0">
                <a:latin typeface="Times New Roman" pitchFamily="18" charset="0"/>
                <a:cs typeface="Times New Roman" pitchFamily="18" charset="0"/>
              </a:rPr>
              <a:t>classType</a:t>
            </a:r>
            <a:r>
              <a:rPr lang="en-US" altLang="zh-CN" sz="23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300" dirty="0" err="1" smtClean="0">
                <a:latin typeface="Times New Roman" pitchFamily="18" charset="0"/>
                <a:cs typeface="Times New Roman" pitchFamily="18" charset="0"/>
              </a:rPr>
              <a:t>getDeclaredMethods</a:t>
            </a:r>
            <a:r>
              <a:rPr lang="en-US" altLang="zh-CN" sz="2300" dirty="0" smtClean="0">
                <a:latin typeface="Times New Roman" pitchFamily="18" charset="0"/>
                <a:cs typeface="Times New Roman" pitchFamily="18" charset="0"/>
              </a:rPr>
              <a:t>( );</a:t>
            </a:r>
          </a:p>
          <a:p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获得当前类以及超类指定的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public Method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classType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getMethod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(String name, Class&lt;?&gt;... 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parameterTypes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获得当前类申明的指定的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300" dirty="0" smtClean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US" altLang="zh-CN" sz="2300" dirty="0" err="1" smtClean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3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300" dirty="0" err="1" smtClean="0">
                <a:latin typeface="Times New Roman" pitchFamily="18" charset="0"/>
                <a:cs typeface="Times New Roman" pitchFamily="18" charset="0"/>
              </a:rPr>
              <a:t>classType</a:t>
            </a:r>
            <a:r>
              <a:rPr lang="en-US" altLang="zh-CN" sz="23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300" dirty="0" err="1" smtClean="0">
                <a:latin typeface="Times New Roman" pitchFamily="18" charset="0"/>
                <a:cs typeface="Times New Roman" pitchFamily="18" charset="0"/>
              </a:rPr>
              <a:t>getDeclaredMethod</a:t>
            </a:r>
            <a:r>
              <a:rPr lang="en-US" altLang="zh-CN" sz="2300" dirty="0" smtClean="0">
                <a:latin typeface="Times New Roman" pitchFamily="18" charset="0"/>
                <a:cs typeface="Times New Roman" pitchFamily="18" charset="0"/>
              </a:rPr>
              <a:t>(String name, Class&lt;?&gt;... </a:t>
            </a:r>
            <a:r>
              <a:rPr lang="en-US" altLang="zh-CN" sz="2300" dirty="0" err="1" smtClean="0">
                <a:latin typeface="Times New Roman" pitchFamily="18" charset="0"/>
                <a:cs typeface="Times New Roman" pitchFamily="18" charset="0"/>
              </a:rPr>
              <a:t>parameterTypes</a:t>
            </a:r>
            <a:r>
              <a:rPr lang="en-US" altLang="zh-CN" sz="23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通过反射动态运行指定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= method. invoke(Object 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, Object... 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336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="" xmlns:a16="http://schemas.microsoft.com/office/drawing/2014/main" id="{E036C3B9-FDE5-452D-8B4C-F13B0CCDD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44824"/>
            <a:ext cx="7772400" cy="4572000"/>
          </a:xfrm>
          <a:ln/>
        </p:spPr>
        <p:txBody>
          <a:bodyPr rIns="132080"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invoke( 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方法来动态执行指定的方法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动态执行方法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="" xmlns:a16="http://schemas.microsoft.com/office/drawing/2014/main" id="{8ACAF531-E0EF-4801-8754-A858EC231F53}"/>
              </a:ext>
            </a:extLst>
          </p:cNvPr>
          <p:cNvSpPr>
            <a:spLocks/>
          </p:cNvSpPr>
          <p:nvPr/>
        </p:nvSpPr>
        <p:spPr bwMode="auto">
          <a:xfrm>
            <a:off x="-108519" y="1426706"/>
            <a:ext cx="9217023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40639" bIns="0" anchor="ctr">
            <a:spAutoFit/>
          </a:bodyPr>
          <a:lstStyle>
            <a:lvl1pPr marL="39688"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Class c =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Class.forName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args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[0]);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// </a:t>
            </a: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使用无参数的构造方法建立对象</a:t>
            </a:r>
          </a:p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Object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targetObj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=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c.newInstance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 );</a:t>
            </a:r>
          </a:p>
          <a:p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// </a:t>
            </a: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指定参数类型</a:t>
            </a:r>
          </a:p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Class[] param1 = {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String.class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};</a:t>
            </a:r>
          </a:p>
          <a:p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// </a:t>
            </a: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根据参数获得对应方法</a:t>
            </a:r>
          </a:p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Method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setNameMethod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=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c.getMethod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("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setName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", 					param1);</a:t>
            </a:r>
          </a:p>
          <a:p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// </a:t>
            </a: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设定参数值</a:t>
            </a:r>
          </a:p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Object[] argObjs1 = {"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wang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"};</a:t>
            </a:r>
          </a:p>
          <a:p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// </a:t>
            </a: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运行方法</a:t>
            </a:r>
          </a:p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setNameMethod.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invoke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targetObj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, argObjs1);     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>
            <a:extLst>
              <a:ext uri="{FF2B5EF4-FFF2-40B4-BE49-F238E27FC236}">
                <a16:creationId xmlns="" xmlns:a16="http://schemas.microsoft.com/office/drawing/2014/main" id="{6E19364C-06D0-4A06-A356-96BE9663E7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66013" y="6408738"/>
            <a:ext cx="3063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n-cs"/>
                <a:sym typeface="Lucida Grand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defRPr>
            </a:lvl9pPr>
          </a:lstStyle>
          <a:p>
            <a:fld id="{11BC98B6-3C3B-41C0-BE4C-E77904C4E76C}" type="slidenum">
              <a:rPr lang="zh-CN" altLang="en-US" smtClean="0"/>
              <a:pPr/>
              <a:t>3</a:t>
            </a:fld>
            <a:endParaRPr lang="en-US" altLang="zh-CN"/>
          </a:p>
        </p:txBody>
      </p:sp>
      <p:sp>
        <p:nvSpPr>
          <p:cNvPr id="23555" name="Rectangle 3">
            <a:extLst>
              <a:ext uri="{FF2B5EF4-FFF2-40B4-BE49-F238E27FC236}">
                <a16:creationId xmlns="" xmlns:a16="http://schemas.microsoft.com/office/drawing/2014/main" id="{826504C5-0ABD-49AE-8BC8-B34A5E0DB4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中，主要由以下类来实现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反射机制，这些类都位于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java.lang.reflect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包中。</a:t>
            </a:r>
          </a:p>
          <a:p>
            <a:pPr marL="514350" indent="-514350">
              <a:buClr>
                <a:schemeClr val="tx2"/>
              </a:buClr>
              <a:buSzPct val="100000"/>
              <a:buFont typeface="+mj-ea"/>
              <a:buAutoNum type="circleNumDbPlain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代表一个类。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Clr>
                <a:schemeClr val="tx2"/>
              </a:buClr>
              <a:buSzPct val="100000"/>
              <a:buFont typeface="+mj-ea"/>
              <a:buAutoNum type="circleNumDbPlain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代表类的成员变量（成员变量也称为类的属性）。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Clr>
                <a:schemeClr val="tx2"/>
              </a:buClr>
              <a:buSzPct val="100000"/>
              <a:buFont typeface="+mj-ea"/>
              <a:buAutoNum type="circleNumDbPlain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代表类的方法。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Clr>
                <a:schemeClr val="tx2"/>
              </a:buClr>
              <a:buSzPct val="100000"/>
              <a:buFont typeface="+mj-ea"/>
              <a:buAutoNum type="circleNumDbPlain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：代表类的构造方法。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Clr>
                <a:schemeClr val="tx2"/>
              </a:buClr>
              <a:buSzPct val="100000"/>
              <a:buFont typeface="+mj-ea"/>
              <a:buAutoNum type="circleNumDbPlain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提供了动态创建数组，以及访问数组元素的静态方法。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="" xmlns:a16="http://schemas.microsoft.com/office/drawing/2014/main" id="{8ACAF531-E0EF-4801-8754-A858EC231F53}"/>
              </a:ext>
            </a:extLst>
          </p:cNvPr>
          <p:cNvSpPr>
            <a:spLocks/>
          </p:cNvSpPr>
          <p:nvPr/>
        </p:nvSpPr>
        <p:spPr bwMode="auto">
          <a:xfrm>
            <a:off x="179512" y="1988840"/>
            <a:ext cx="8190703" cy="344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 anchor="ctr">
            <a:spAutoFit/>
          </a:bodyPr>
          <a:lstStyle>
            <a:lvl1pPr marL="39688"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	      Class[ ] param2 = {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Integer.TYPE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};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Method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setScoreMethod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= 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 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c.getMethod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("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setScore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", param2);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Object[ ] argObjs2 = {new Integer(90)};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	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setScoreMethod.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invoke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targetObj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, argObjs2);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System.out.println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targetObj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20089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Line 1">
            <a:extLst>
              <a:ext uri="{FF2B5EF4-FFF2-40B4-BE49-F238E27FC236}">
                <a16:creationId xmlns="" xmlns:a16="http://schemas.microsoft.com/office/drawing/2014/main" id="{45DED925-4AC4-4D93-B6F9-4830D3583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="" xmlns:a16="http://schemas.microsoft.com/office/drawing/2014/main" id="{B3871396-F420-496C-890E-E63455490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72816"/>
            <a:ext cx="7772400" cy="4572000"/>
          </a:xfrm>
          <a:ln/>
        </p:spPr>
        <p:txBody>
          <a:bodyPr rIns="132080"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私有方法的例子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="" xmlns:a16="http://schemas.microsoft.com/office/drawing/2014/main" id="{BF8D1ABD-20E7-412E-A0B3-2898C8464A5E}"/>
              </a:ext>
            </a:extLst>
          </p:cNvPr>
          <p:cNvSpPr>
            <a:spLocks/>
          </p:cNvSpPr>
          <p:nvPr/>
        </p:nvSpPr>
        <p:spPr bwMode="auto">
          <a:xfrm>
            <a:off x="-36512" y="2622742"/>
            <a:ext cx="8208912" cy="189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bIns="0" anchor="ctr">
            <a:spAutoFit/>
          </a:bodyPr>
          <a:lstStyle>
            <a:lvl1pPr marL="306388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Method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privateMethod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 = </a:t>
            </a:r>
            <a:r>
              <a:rPr lang="en-US" altLang="zh-CN" sz="28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c.getDeclaredMethod</a:t>
            </a:r>
            <a:endParaRPr lang="en-US" altLang="zh-CN" sz="2800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 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         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("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somePrivateMethod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", new Class[0]);</a:t>
            </a:r>
          </a:p>
          <a:p>
            <a:pPr>
              <a:lnSpc>
                <a:spcPct val="110000"/>
              </a:lnSpc>
            </a:pPr>
            <a:r>
              <a:rPr lang="en-US" altLang="zh-CN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privateMethod.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setAccessible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(true);</a:t>
            </a:r>
          </a:p>
          <a:p>
            <a:pPr>
              <a:lnSpc>
                <a:spcPct val="110000"/>
              </a:lnSpc>
            </a:pPr>
            <a:r>
              <a:rPr lang="en-US" altLang="zh-CN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privateMethod.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invoke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(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targetObj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,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argObjs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);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Line 1">
            <a:extLst>
              <a:ext uri="{FF2B5EF4-FFF2-40B4-BE49-F238E27FC236}">
                <a16:creationId xmlns="" xmlns:a16="http://schemas.microsoft.com/office/drawing/2014/main" id="{A2792FD1-CF2F-429F-B8E6-409DE07485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="" xmlns:a16="http://schemas.microsoft.com/office/drawing/2014/main" id="{F7533EFE-AF6F-4A21-94B4-A347A1F8B172}"/>
              </a:ext>
            </a:extLst>
          </p:cNvPr>
          <p:cNvSpPr>
            <a:spLocks/>
          </p:cNvSpPr>
          <p:nvPr/>
        </p:nvSpPr>
        <p:spPr bwMode="auto">
          <a:xfrm>
            <a:off x="228600" y="1484784"/>
            <a:ext cx="8663880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40639" bIns="0" anchor="ctr">
            <a:spAutoFit/>
          </a:bodyPr>
          <a:lstStyle>
            <a:lvl1pPr marL="39688"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		Class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c =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Class.forName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args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[0]);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Object 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</a:t>
            </a:r>
            <a:r>
              <a:rPr lang="en-US" altLang="zh-CN" sz="2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targetObj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=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c.newInstance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 );</a:t>
            </a:r>
            <a:endParaRPr lang="en-US" altLang="zh-CN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Courier New" panose="02070309020205020404" pitchFamily="49" charset="0"/>
            </a:endParaRP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Field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testInt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=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c.getField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("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testInt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");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testInt.setInt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targetObj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, 99);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Field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testString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=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c.getField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("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testString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");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testString.set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targetObj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, "caterpillar");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          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System.out.println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targetObj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);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修改成员值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Line 1">
            <a:extLst>
              <a:ext uri="{FF2B5EF4-FFF2-40B4-BE49-F238E27FC236}">
                <a16:creationId xmlns="" xmlns:a16="http://schemas.microsoft.com/office/drawing/2014/main" id="{A2792FD1-CF2F-429F-B8E6-409DE07485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="" xmlns:a16="http://schemas.microsoft.com/office/drawing/2014/main" id="{F7533EFE-AF6F-4A21-94B4-A347A1F8B172}"/>
              </a:ext>
            </a:extLst>
          </p:cNvPr>
          <p:cNvSpPr>
            <a:spLocks/>
          </p:cNvSpPr>
          <p:nvPr/>
        </p:nvSpPr>
        <p:spPr bwMode="auto">
          <a:xfrm>
            <a:off x="228600" y="2992888"/>
            <a:ext cx="866388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40639" bIns="0" anchor="ctr">
            <a:spAutoFit/>
          </a:bodyPr>
          <a:lstStyle>
            <a:lvl1pPr marL="39688"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  <a:tab pos="9347200" algn="l"/>
                <a:tab pos="10096500" algn="l"/>
                <a:tab pos="622300" algn="l"/>
                <a:tab pos="1206500" algn="l"/>
                <a:tab pos="1790700" algn="l"/>
                <a:tab pos="2362200" algn="l"/>
                <a:tab pos="2946400" algn="l"/>
                <a:tab pos="3530600" algn="l"/>
                <a:tab pos="4114800" algn="l"/>
                <a:tab pos="4699000" algn="l"/>
                <a:tab pos="5270500" algn="l"/>
                <a:tab pos="5854700" algn="l"/>
                <a:tab pos="6438900" algn="l"/>
                <a:tab pos="7023100" algn="l"/>
                <a:tab pos="7607300" algn="l"/>
                <a:tab pos="8178800" algn="l"/>
                <a:tab pos="87630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Field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privateField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=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c.getDeclaredField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("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privateField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"); </a:t>
            </a:r>
          </a:p>
          <a:p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privateField.setAccessible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(true);</a:t>
            </a:r>
          </a:p>
          <a:p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privateField.setInt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(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targetObj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, 99);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修改成员值 </a:t>
            </a:r>
          </a:p>
        </p:txBody>
      </p:sp>
    </p:spTree>
    <p:extLst>
      <p:ext uri="{BB962C8B-B14F-4D97-AF65-F5344CB8AC3E}">
        <p14:creationId xmlns:p14="http://schemas.microsoft.com/office/powerpoint/2010/main" val="3637144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AE508C04-74F1-4A20-8D10-715407D7B0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466013" y="6408738"/>
            <a:ext cx="3063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n-cs"/>
                <a:sym typeface="Lucida Grand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defRPr>
            </a:lvl9pPr>
          </a:lstStyle>
          <a:p>
            <a:fld id="{11BC98B6-3C3B-41C0-BE4C-E77904C4E76C}" type="slidenum">
              <a:rPr lang="zh-CN" altLang="en-US" smtClean="0"/>
              <a:pPr/>
              <a:t>34</a:t>
            </a:fld>
            <a:endParaRPr lang="en-US" altLang="zh-CN"/>
          </a:p>
        </p:txBody>
      </p:sp>
      <p:sp>
        <p:nvSpPr>
          <p:cNvPr id="26626" name="Rectangle 2">
            <a:extLst>
              <a:ext uri="{FF2B5EF4-FFF2-40B4-BE49-F238E27FC236}">
                <a16:creationId xmlns="" xmlns:a16="http://schemas.microsoft.com/office/drawing/2014/main" id="{C4A2B839-62F2-4FE4-9092-BE74280E7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a typeface="宋体" panose="02010600030101010101" pitchFamily="2" charset="-122"/>
              </a:rPr>
              <a:t>小结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="" xmlns:a16="http://schemas.microsoft.com/office/drawing/2014/main" id="{688D346A-9B67-47BD-82F3-E983C9283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544" y="1600200"/>
            <a:ext cx="8371656" cy="5069160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java.lang.Object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类中定义了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getClass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方法，因此对于任意一个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对象，都可以通过此方法获得对象的类型。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类是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Reflection API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中的核心类，它有以下方法：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   ◆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：获得类的完整名字。</a:t>
            </a:r>
            <a:br>
              <a:rPr lang="zh-CN" altLang="en-US" dirty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◆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getFields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：获得类的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类型的属性。</a:t>
            </a:r>
            <a:br>
              <a:rPr lang="zh-CN" altLang="en-US" dirty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◆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getDeclaredFields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：获得类的所有属性。</a:t>
            </a:r>
            <a:br>
              <a:rPr lang="zh-CN" altLang="en-US" dirty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◆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getMethods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：获得类的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类型的方法。</a:t>
            </a:r>
            <a:br>
              <a:rPr lang="zh-CN" altLang="en-US" dirty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◆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getDeclaredMethods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：获得类的所有方法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92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AE508C04-74F1-4A20-8D10-715407D7B0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466013" y="6408738"/>
            <a:ext cx="3063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n-cs"/>
                <a:sym typeface="Lucida Grand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defRPr>
            </a:lvl9pPr>
          </a:lstStyle>
          <a:p>
            <a:fld id="{11BC98B6-3C3B-41C0-BE4C-E77904C4E76C}" type="slidenum">
              <a:rPr lang="zh-CN" altLang="en-US" smtClean="0"/>
              <a:pPr/>
              <a:t>35</a:t>
            </a:fld>
            <a:endParaRPr lang="en-US" altLang="zh-CN"/>
          </a:p>
        </p:txBody>
      </p:sp>
      <p:sp>
        <p:nvSpPr>
          <p:cNvPr id="26626" name="Rectangle 2">
            <a:extLst>
              <a:ext uri="{FF2B5EF4-FFF2-40B4-BE49-F238E27FC236}">
                <a16:creationId xmlns="" xmlns:a16="http://schemas.microsoft.com/office/drawing/2014/main" id="{C4A2B839-62F2-4FE4-9092-BE74280E7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小结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="" xmlns:a16="http://schemas.microsoft.com/office/drawing/2014/main" id="{688D346A-9B67-47BD-82F3-E983C9283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544" y="1816224"/>
            <a:ext cx="8424936" cy="39890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◆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getMethod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(String name, Class[]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parameterTypes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：获得类的特定方法，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参数指定方法的名字，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parameterTypes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参数指定方法的参数类型。</a:t>
            </a:r>
            <a:br>
              <a:rPr lang="zh-CN" altLang="en-US" dirty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◆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getConstrutors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：获得类的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类型的构造方法。</a:t>
            </a:r>
            <a:br>
              <a:rPr lang="zh-CN" altLang="en-US" dirty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◆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getConstrutor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(Class[]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parameterTypes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：获得类的特定构造方法，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parameterTypes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参数指定构造方法的参数类型。</a:t>
            </a:r>
            <a:br>
              <a:rPr lang="zh-CN" altLang="en-US" dirty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◆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newInstance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：通过类的不带参数的构造方法创建这个类的一个对象。</a:t>
            </a:r>
          </a:p>
        </p:txBody>
      </p:sp>
    </p:spTree>
    <p:extLst>
      <p:ext uri="{BB962C8B-B14F-4D97-AF65-F5344CB8AC3E}">
        <p14:creationId xmlns:p14="http://schemas.microsoft.com/office/powerpoint/2010/main" val="2810167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544" y="1772816"/>
            <a:ext cx="8352928" cy="4536504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只要用到反射，先获得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Class Object</a:t>
            </a: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没有方法能获得当前类的超类的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方法和属性，你必须通过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getSuperclass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找到超类以后再去尝试获得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通常情况即使是当前类，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属性或方法也是不能访问的，你需要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设置压制权限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setAccessible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(true)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来取得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的访问权。但说实话，这已经破坏了面向对象的规则，所以除非万不得已，请尽量少用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1400" smtClean="0">
                <a:latin typeface="Tahoma" pitchFamily="34" charset="0"/>
              </a:rPr>
              <a:pPr lvl="0" algn="r" eaLnBrk="1" latinLnBrk="1" hangingPunct="1"/>
              <a:t>36</a:t>
            </a:fld>
            <a:endParaRPr lang="zh-CN" altLang="en-US" sz="14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47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zh-CN" altLang="en-US" dirty="0"/>
              <a:t>练习</a:t>
            </a:r>
            <a:endParaRPr lang="zh-CN" altLang="en-US" dirty="0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611560" y="1737320"/>
            <a:ext cx="8227640" cy="4572000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通过反射找出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java.lang.Math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这个类的构造方法、属性和方法。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自定义一个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类，定义其多个重载的构造方法、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get/set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方法、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方法，通过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反射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找出这个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类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的构造方法、属性和方法。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类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Class&lt;T&gt;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528" y="1772816"/>
            <a:ext cx="8640961" cy="4320480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类是程序的一部分，每个类都有一个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对象。换言之，每当编写并且编译了一个新类，就会产生一个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对象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没有公共构造方法。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对象是在加载类时由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虚拟机以及通过调用类加载器中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defineClass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方法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自动构造的，因此不能显式地声明一个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对象。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Reflection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起源。要想操纵类中的属性和方法，都必须从获取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 object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开始。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1400" smtClean="0">
                <a:latin typeface="Tahoma" pitchFamily="34" charset="0"/>
              </a:rPr>
              <a:pPr lvl="0" algn="r" eaLnBrk="1" latinLnBrk="1" hangingPunct="1"/>
              <a:t>4</a:t>
            </a:fld>
            <a:endParaRPr lang="zh-CN" altLang="en-US" sz="14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72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BE2CB87-4495-446A-86B9-961C3CD5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与类动态装入 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33B98A9-564C-43A2-A197-9940015BC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256" y="1817528"/>
            <a:ext cx="8174543" cy="355568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当真正需要使用一个类时，系统才会装入它。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java.lang.Class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应用程序在运行时装入类和接口的实例。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只能由系统建立对象。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我们可以通过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getClass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方法来取得某个对象对应的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对象。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D122E07-BF97-4D65-9C48-99AC2167C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1400" smtClean="0">
                <a:latin typeface="Tahoma" pitchFamily="34" charset="0"/>
              </a:rPr>
              <a:pPr lvl="0" algn="r" eaLnBrk="1" latinLnBrk="1" hangingPunct="1"/>
              <a:t>5</a:t>
            </a:fld>
            <a:endParaRPr lang="zh-CN" altLang="en-US" sz="14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26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5577" y="99392"/>
            <a:ext cx="8388424" cy="6569968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ReflectionDemo1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public static void main(String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  String name = "hello";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stringClass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name.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getClass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类名：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+ 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stringClass.getName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 )); 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是否为接口：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+ 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stringClass.isInterface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 )); 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是否为基本类型：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+ 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stringClass.isPrimitive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 )); 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是否为数组：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+ 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stringClass.isArray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 )); 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父类名：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+ 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stringClass.getSuperclass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 ).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 ));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1400" smtClean="0">
                <a:latin typeface="Tahoma" pitchFamily="34" charset="0"/>
              </a:rPr>
              <a:pPr lvl="0" algn="r" eaLnBrk="1" latinLnBrk="1" hangingPunct="1"/>
              <a:t>6</a:t>
            </a:fld>
            <a:endParaRPr lang="zh-CN" altLang="en-US" sz="1400">
              <a:latin typeface="Tahoma" pitchFamily="34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67544" y="2204864"/>
            <a:ext cx="5688632" cy="1008112"/>
          </a:xfrm>
          <a:prstGeom prst="wedgeRoundRectCallout">
            <a:avLst>
              <a:gd name="adj1" fmla="val 40194"/>
              <a:gd name="adj2" fmla="val -98599"/>
              <a:gd name="adj3" fmla="val 16667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或</a:t>
            </a:r>
            <a:endParaRPr lang="en-US" altLang="zh-C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Courier New" panose="02070309020205020404" pitchFamily="49" charset="0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Class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stringClass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 =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String.class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Courier New" panose="02070309020205020404" pitchFamily="49" charset="0"/>
              </a:rPr>
              <a:t>; 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42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运行结果：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类名：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java.lang.String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是否为接口：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是否为基本类型：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是否为数组：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父类名：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java.lang.Object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1400" smtClean="0">
                <a:latin typeface="Tahoma" pitchFamily="34" charset="0"/>
              </a:rPr>
              <a:pPr lvl="0" algn="r" eaLnBrk="1" latinLnBrk="1" hangingPunct="1"/>
              <a:t>7</a:t>
            </a:fld>
            <a:endParaRPr lang="zh-CN" altLang="en-US" sz="14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91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5E7F7219-C5C4-431D-89EB-BC09ED120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6324" y="1844824"/>
            <a:ext cx="7912140" cy="4464496"/>
          </a:xfrm>
          <a:ln/>
        </p:spPr>
        <p:txBody>
          <a:bodyPr rIns="132080"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的信息是在编译时确定的。 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在使用某个类时，会先检查对应的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对象是否装入，如果没有装入，则会寻找对应的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.class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并装入。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一个类在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中只会有一个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实例。 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每个类的实例都会记得自己是由哪个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实例所生成。 </a:t>
            </a:r>
          </a:p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可使用对象名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getClass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或类名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.class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Class.forName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来取得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 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1259632" y="0"/>
            <a:ext cx="7067550" cy="724942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获取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Class Object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630462"/>
              </p:ext>
            </p:extLst>
          </p:nvPr>
        </p:nvGraphicFramePr>
        <p:xfrm>
          <a:off x="2" y="1557338"/>
          <a:ext cx="8964487" cy="497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1838"/>
                <a:gridCol w="1296144"/>
                <a:gridCol w="4536505"/>
              </a:tblGrid>
              <a:tr h="518906"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获取方式</a:t>
                      </a:r>
                      <a:endParaRPr lang="zh-CN" altLang="en-US" sz="26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8" marR="91438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说明</a:t>
                      </a:r>
                      <a:endParaRPr lang="zh-CN" altLang="en-US" sz="26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8" marR="91438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示例</a:t>
                      </a:r>
                      <a:endParaRPr lang="zh-CN" altLang="en-US" sz="26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8" marR="91438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895">
                <a:tc>
                  <a:txBody>
                    <a:bodyPr/>
                    <a:lstStyle/>
                    <a:p>
                      <a:r>
                        <a:rPr lang="en-US" altLang="zh-CN" sz="2600" b="1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object.getClass</a:t>
                      </a:r>
                      <a:r>
                        <a:rPr lang="en-US" altLang="zh-CN" sz="26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 )</a:t>
                      </a:r>
                      <a:endParaRPr lang="en-US" altLang="zh-CN" sz="2600" b="1" dirty="0" smtClean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zh-CN" altLang="en-US" sz="26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每个对象都有此方法</a:t>
                      </a:r>
                      <a:endParaRPr lang="zh-CN" altLang="en-US" sz="26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8" marR="91438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获取指定实例对象的</a:t>
                      </a:r>
                      <a:r>
                        <a:rPr lang="en-US" altLang="zh-CN" sz="26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lang="zh-CN" altLang="en-US" sz="26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8" marR="91438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 </a:t>
                      </a:r>
                      <a:r>
                        <a:rPr lang="en-US" altLang="zh-CN" sz="2600" b="1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</a:t>
                      </a:r>
                      <a:r>
                        <a:rPr lang="en-US" altLang="zh-CN" sz="26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zh-CN" sz="2600" b="1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ArrayList</a:t>
                      </a:r>
                      <a:r>
                        <a:rPr lang="en-US" altLang="zh-CN" sz="26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 );</a:t>
                      </a:r>
                      <a:endParaRPr lang="en-US" altLang="zh-CN" sz="2600" b="1" dirty="0" smtClean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altLang="zh-CN" sz="26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 </a:t>
                      </a:r>
                      <a:r>
                        <a:rPr lang="en-US" altLang="zh-CN" sz="2600" b="1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listClass</a:t>
                      </a:r>
                      <a:r>
                        <a:rPr lang="en-US" altLang="zh-CN" sz="26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US" altLang="zh-CN" sz="2600" b="1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list.getClass</a:t>
                      </a:r>
                      <a:r>
                        <a:rPr lang="en-US" altLang="zh-CN" sz="26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 );</a:t>
                      </a:r>
                      <a:endParaRPr lang="zh-CN" altLang="en-US" sz="26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8" marR="91438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12101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class.</a:t>
                      </a:r>
                      <a:r>
                        <a:rPr lang="en-US" altLang="zh-CN" sz="2600" b="1" kern="1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600" b="1" kern="1200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getSuperclass</a:t>
                      </a:r>
                      <a:r>
                        <a:rPr lang="en-US" altLang="zh-CN" sz="2600" b="1" kern="1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 )</a:t>
                      </a:r>
                      <a:endParaRPr lang="zh-CN" altLang="en-US" sz="26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8" marR="91438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获取当前</a:t>
                      </a:r>
                      <a:r>
                        <a:rPr lang="en-US" altLang="zh-CN" sz="26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r>
                        <a:rPr lang="zh-CN" altLang="en-US" sz="26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的继承类</a:t>
                      </a:r>
                      <a:r>
                        <a:rPr lang="en-US" altLang="zh-CN" sz="26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lang="zh-CN" altLang="en-US" sz="26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8" marR="91438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 </a:t>
                      </a:r>
                      <a:r>
                        <a:rPr lang="en-US" altLang="zh-CN" sz="2600" b="1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</a:t>
                      </a:r>
                      <a:r>
                        <a:rPr lang="en-US" altLang="zh-CN" sz="26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zh-CN" sz="2600" b="1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ArrayList</a:t>
                      </a:r>
                      <a:r>
                        <a:rPr lang="en-US" altLang="zh-CN" sz="26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 );</a:t>
                      </a:r>
                      <a:endParaRPr lang="en-US" altLang="zh-CN" sz="2600" b="1" dirty="0" smtClean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altLang="zh-CN" sz="26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 </a:t>
                      </a:r>
                      <a:r>
                        <a:rPr lang="en-US" altLang="zh-CN" sz="2600" b="1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listClass</a:t>
                      </a:r>
                      <a:r>
                        <a:rPr lang="en-US" altLang="zh-CN" sz="26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US" altLang="zh-CN" sz="2600" b="1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list.getClass</a:t>
                      </a:r>
                      <a:r>
                        <a:rPr lang="en-US" altLang="zh-CN" sz="26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 );</a:t>
                      </a:r>
                      <a:endParaRPr lang="zh-CN" altLang="en-US" sz="2600" b="1" dirty="0" smtClean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altLang="zh-CN" sz="26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 </a:t>
                      </a:r>
                      <a:r>
                        <a:rPr lang="en-US" altLang="zh-CN" sz="2600" b="1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superClass</a:t>
                      </a:r>
                      <a:r>
                        <a:rPr lang="en-US" altLang="zh-CN" sz="26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US" altLang="zh-CN" sz="2600" b="1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listClass</a:t>
                      </a:r>
                      <a:r>
                        <a:rPr lang="en-US" altLang="zh-CN" sz="26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r>
                        <a:rPr lang="en-US" altLang="zh-CN" sz="2600" b="1" kern="1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</a:t>
                      </a:r>
                      <a:r>
                        <a:rPr lang="en-US" altLang="zh-CN" sz="2600" b="1" kern="1200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getSuperclass</a:t>
                      </a:r>
                      <a:r>
                        <a:rPr lang="en-US" altLang="zh-CN" sz="2600" b="1" kern="1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</a:t>
                      </a:r>
                      <a:endParaRPr lang="zh-CN" altLang="en-US" sz="26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8" marR="91438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46236">
                <a:tc>
                  <a:txBody>
                    <a:bodyPr/>
                    <a:lstStyle/>
                    <a:p>
                      <a:r>
                        <a:rPr lang="en-US" altLang="zh-CN" sz="2600" b="1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Object.class</a:t>
                      </a:r>
                      <a:endParaRPr lang="zh-CN" altLang="en-US" sz="26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8" marR="91438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.class</a:t>
                      </a:r>
                      <a:r>
                        <a:rPr lang="zh-CN" altLang="en-US" sz="26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直接获取</a:t>
                      </a:r>
                      <a:endParaRPr lang="zh-CN" altLang="en-US" sz="26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8" marR="91438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600" b="1" u="none" kern="1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 </a:t>
                      </a:r>
                      <a:r>
                        <a:rPr lang="en-US" altLang="zh-CN" sz="2600" b="1" u="none" kern="1200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listClass</a:t>
                      </a:r>
                      <a:r>
                        <a:rPr lang="en-US" altLang="zh-CN" sz="2600" b="1" u="none" kern="1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</a:t>
                      </a:r>
                      <a:r>
                        <a:rPr lang="en-US" altLang="zh-CN" sz="2600" b="1" u="none" kern="1200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ArrayList.class</a:t>
                      </a:r>
                      <a:r>
                        <a:rPr lang="en-US" altLang="zh-CN" sz="2600" b="1" u="none" kern="1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  <a:endParaRPr lang="zh-CN" altLang="en-US" sz="2600" b="1" u="none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8" marR="91438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539750" y="692696"/>
            <a:ext cx="8604250" cy="864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根据具体情形和个人爱好，可以选择下面任何一种方式获得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708843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1C1C1C"/>
      </a:dk2>
      <a:lt2>
        <a:srgbClr val="333399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FF0000"/>
      </a:hlink>
      <a:folHlink>
        <a:srgbClr val="3333C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FFFFFF"/>
        </a:dk1>
        <a:lt1>
          <a:srgbClr val="000000"/>
        </a:lt1>
        <a:dk2>
          <a:srgbClr val="969696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00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5050"/>
        </a:hlink>
        <a:folHlink>
          <a:srgbClr val="FFCF01"/>
        </a:folHlink>
      </a:clrScheme>
    </a:extraClrScheme>
    <a:extraClrScheme>
      <a:clrScheme name="Default Color Scheme 2">
        <a:dk1>
          <a:srgbClr val="000000"/>
        </a:dk1>
        <a:lt1>
          <a:srgbClr val="FFFFFF"/>
        </a:lt1>
        <a:dk2>
          <a:srgbClr val="1C1C1C"/>
        </a:dk2>
        <a:lt2>
          <a:srgbClr val="333399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FF0000"/>
        </a:hlink>
        <a:folHlink>
          <a:srgbClr val="3333CC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5F5F5F"/>
        </a:dk2>
        <a:lt2>
          <a:srgbClr val="000000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4D4D4D"/>
        </a:hlink>
        <a:folHlink>
          <a:srgbClr val="C0C0C0"/>
        </a:folHlink>
      </a:clrScheme>
    </a:extraClrScheme>
    <a:extraClrScheme>
      <a:clrScheme name="Default Color Scheme 4">
        <a:dk1>
          <a:srgbClr val="FFFFFF"/>
        </a:dk1>
        <a:lt1>
          <a:srgbClr val="0000CC"/>
        </a:lt1>
        <a:dk2>
          <a:srgbClr val="000094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0000CC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3399"/>
        </a:hlink>
        <a:folHlink>
          <a:srgbClr val="FFCC00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333333"/>
        </a:dk2>
        <a:lt2>
          <a:srgbClr val="000066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C481CF"/>
        </a:hlink>
        <a:folHlink>
          <a:srgbClr val="76B749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969696"/>
        </a:dk2>
        <a:lt2>
          <a:srgbClr val="6A407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B3CE82"/>
        </a:hlink>
        <a:folHlink>
          <a:srgbClr val="B8AD48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515F7B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91AFBF"/>
        </a:hlink>
        <a:folHlink>
          <a:srgbClr val="ECEAAC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4884</TotalTime>
  <Words>1642</Words>
  <Application>Microsoft Office PowerPoint</Application>
  <PresentationFormat>全屏显示(4:3)</PresentationFormat>
  <Paragraphs>327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Java 反射机制</vt:lpstr>
      <vt:lpstr>PowerPoint 演示文稿</vt:lpstr>
      <vt:lpstr>PowerPoint 演示文稿</vt:lpstr>
      <vt:lpstr>Class类Class&lt;T&gt;</vt:lpstr>
      <vt:lpstr>Class与类动态装入 </vt:lpstr>
      <vt:lpstr>PowerPoint 演示文稿</vt:lpstr>
      <vt:lpstr>PowerPoint 演示文稿</vt:lpstr>
      <vt:lpstr>PowerPoint 演示文稿</vt:lpstr>
      <vt:lpstr>获取Class Object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从Class中获得信息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通过反射实例化对象（动态生成对象）</vt:lpstr>
      <vt:lpstr>PowerPoint 演示文稿</vt:lpstr>
      <vt:lpstr>动态生成对象</vt:lpstr>
      <vt:lpstr>通过构造方法动态生成对象</vt:lpstr>
      <vt:lpstr>PowerPoint 演示文稿</vt:lpstr>
      <vt:lpstr>PowerPoint 演示文稿</vt:lpstr>
      <vt:lpstr>通过反射调用Method(方法)</vt:lpstr>
      <vt:lpstr>动态执行方法 </vt:lpstr>
      <vt:lpstr>PowerPoint 演示文稿</vt:lpstr>
      <vt:lpstr>PowerPoint 演示文稿</vt:lpstr>
      <vt:lpstr>PowerPoint 演示文稿</vt:lpstr>
      <vt:lpstr>修改成员值 </vt:lpstr>
      <vt:lpstr>修改成员值 </vt:lpstr>
      <vt:lpstr>小结</vt:lpstr>
      <vt:lpstr>小结</vt:lpstr>
      <vt:lpstr>小结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7.0系统管理（一）</dc:title>
  <dc:creator>SONGSP</dc:creator>
  <cp:lastModifiedBy>AutoBVT</cp:lastModifiedBy>
  <cp:revision>665</cp:revision>
  <dcterms:created xsi:type="dcterms:W3CDTF">2000-03-06T03:43:27Z</dcterms:created>
  <dcterms:modified xsi:type="dcterms:W3CDTF">2019-11-10T23:11:22Z</dcterms:modified>
</cp:coreProperties>
</file>