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96" r:id="rId6"/>
    <p:sldId id="324" r:id="rId7"/>
    <p:sldId id="257" r:id="rId8"/>
    <p:sldId id="283" r:id="rId9"/>
    <p:sldId id="258" r:id="rId10"/>
    <p:sldId id="301" r:id="rId11"/>
    <p:sldId id="299" r:id="rId12"/>
    <p:sldId id="302" r:id="rId13"/>
    <p:sldId id="285" r:id="rId14"/>
    <p:sldId id="300" r:id="rId15"/>
    <p:sldId id="305" r:id="rId16"/>
    <p:sldId id="339" r:id="rId17"/>
    <p:sldId id="304" r:id="rId18"/>
    <p:sldId id="308" r:id="rId19"/>
    <p:sldId id="294" r:id="rId20"/>
    <p:sldId id="315" r:id="rId21"/>
    <p:sldId id="309" r:id="rId22"/>
    <p:sldId id="316" r:id="rId23"/>
    <p:sldId id="318" r:id="rId24"/>
    <p:sldId id="317" r:id="rId25"/>
    <p:sldId id="320" r:id="rId26"/>
    <p:sldId id="321" r:id="rId27"/>
    <p:sldId id="322" r:id="rId28"/>
    <p:sldId id="323" r:id="rId29"/>
    <p:sldId id="328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CCFF66"/>
    <a:srgbClr val="CCFFCC"/>
    <a:srgbClr val="666633"/>
    <a:srgbClr val="99CCFF"/>
    <a:srgbClr val="FF9900"/>
    <a:srgbClr val="99FF33"/>
    <a:srgbClr val="729DD0"/>
    <a:srgbClr val="2D699B"/>
    <a:srgbClr val="31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 autoAdjust="0"/>
    <p:restoredTop sz="74857" autoAdjust="0"/>
  </p:normalViewPr>
  <p:slideViewPr>
    <p:cSldViewPr snapToGrid="0">
      <p:cViewPr varScale="1">
        <p:scale>
          <a:sx n="72" d="100"/>
          <a:sy n="72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00DB0-8447-4DF2-A020-0FB34D485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200" b="1" dirty="0" err="1"/>
              <a:t>linux</a:t>
            </a:r>
            <a:r>
              <a:rPr lang="zh-CN" altLang="en-US" sz="1200" b="1" dirty="0"/>
              <a:t>常用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头文件</a:t>
            </a:r>
            <a:r>
              <a:rPr lang="zh-CN" altLang="en-US" sz="1200" dirty="0"/>
              <a:t> </a:t>
            </a:r>
            <a:endParaRPr lang="en-US" altLang="zh-CN" sz="12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 err="1"/>
              <a:t>aio.h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异步</a:t>
            </a:r>
            <a:r>
              <a:rPr lang="en-US" altLang="zh-CN" sz="1200" b="1" dirty="0"/>
              <a:t>I/O</a:t>
            </a:r>
            <a:br>
              <a:rPr lang="en-US" altLang="zh-CN" sz="1200" b="1" dirty="0"/>
            </a:br>
            <a:r>
              <a:rPr lang="en-US" altLang="zh-CN" sz="1200" b="1" dirty="0" err="1"/>
              <a:t>assert.h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验证程序断言 </a:t>
            </a:r>
            <a:br>
              <a:rPr lang="zh-CN" altLang="en-US" sz="1200" b="1" dirty="0"/>
            </a:br>
            <a:r>
              <a:rPr lang="en-US" altLang="zh-CN" sz="1200" b="1" dirty="0"/>
              <a:t>complex </a:t>
            </a:r>
            <a:r>
              <a:rPr lang="zh-CN" altLang="en-US" sz="1200" b="1" dirty="0"/>
              <a:t>复数类</a:t>
            </a:r>
            <a:br>
              <a:rPr lang="zh-CN" altLang="en-US" sz="1200" b="1" dirty="0"/>
            </a:br>
            <a:r>
              <a:rPr lang="en-US" altLang="zh-CN" sz="1200" b="1" dirty="0" err="1"/>
              <a:t>complex.h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复数处理</a:t>
            </a:r>
            <a:br>
              <a:rPr lang="zh-CN" altLang="en-US" sz="1200" b="1" dirty="0"/>
            </a:br>
            <a:r>
              <a:rPr lang="en-US" altLang="zh-CN" sz="1200" b="1" dirty="0" err="1"/>
              <a:t>cpio.h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cpio</a:t>
            </a:r>
            <a:r>
              <a:rPr lang="zh-CN" altLang="en-US" sz="1200" b="1" dirty="0"/>
              <a:t>归档值 </a:t>
            </a:r>
            <a:br>
              <a:rPr lang="zh-CN" altLang="en-US" sz="1200" b="1" dirty="0"/>
            </a:br>
            <a:r>
              <a:rPr lang="en-US" altLang="zh-CN" sz="1200" b="1" dirty="0" err="1"/>
              <a:t>ctype.h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字符类型 </a:t>
            </a:r>
            <a:br>
              <a:rPr lang="zh-CN" altLang="en-US" sz="1200" b="1" dirty="0"/>
            </a:br>
            <a:r>
              <a:rPr lang="en-US" altLang="zh-CN" sz="1200" b="1" dirty="0" err="1"/>
              <a:t>dirent.h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目录项</a:t>
            </a:r>
            <a:r>
              <a:rPr lang="en-US" altLang="zh-CN" sz="1200" b="1" dirty="0"/>
              <a:t>,</a:t>
            </a:r>
            <a:r>
              <a:rPr lang="en-US" altLang="zh-CN" sz="1200" b="1" dirty="0" err="1"/>
              <a:t>opendir</a:t>
            </a:r>
            <a:r>
              <a:rPr lang="en-US" altLang="zh-CN" sz="1200" b="1" dirty="0"/>
              <a:t>(),</a:t>
            </a:r>
            <a:r>
              <a:rPr lang="en-US" altLang="zh-CN" sz="1200" b="1" dirty="0" err="1"/>
              <a:t>closedir</a:t>
            </a:r>
            <a:r>
              <a:rPr lang="en-US" altLang="zh-CN" sz="1200" b="1" dirty="0"/>
              <a:t>(),</a:t>
            </a:r>
            <a:r>
              <a:rPr lang="en-US" altLang="zh-CN" sz="1200" b="1" dirty="0" err="1"/>
              <a:t>readdir</a:t>
            </a:r>
            <a:r>
              <a:rPr lang="en-US" altLang="zh-CN" sz="1200" b="1" dirty="0"/>
              <a:t>(),readdir64()</a:t>
            </a:r>
            <a:br>
              <a:rPr lang="en-US" altLang="zh-CN" sz="1200" b="1" dirty="0"/>
            </a:br>
            <a:r>
              <a:rPr lang="en-US" altLang="zh-CN" sz="1200" b="1" dirty="0" err="1"/>
              <a:t>dlfcn.h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动态链接</a:t>
            </a:r>
            <a:br>
              <a:rPr lang="zh-CN" altLang="en-US" sz="1200" b="1" dirty="0"/>
            </a:br>
            <a:r>
              <a:rPr lang="en-US" altLang="zh-CN" sz="1200" b="1" dirty="0" err="1"/>
              <a:t>errno.h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出错码 </a:t>
            </a:r>
            <a:br>
              <a:rPr lang="zh-CN" altLang="en-US" sz="1200" b="1" dirty="0"/>
            </a:br>
            <a:r>
              <a:rPr lang="en-US" altLang="zh-CN" sz="1200" b="1" dirty="0"/>
              <a:t>exception </a:t>
            </a:r>
            <a:r>
              <a:rPr lang="zh-CN" altLang="en-US" sz="1200" b="1" dirty="0"/>
              <a:t>异常处理类</a:t>
            </a:r>
            <a:br>
              <a:rPr lang="zh-CN" altLang="en-US" sz="1200" b="1" dirty="0"/>
            </a:br>
            <a:r>
              <a:rPr lang="en-US" altLang="zh-CN" sz="1200" b="1" dirty="0" err="1"/>
              <a:t>fcntl.h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文件控制 </a:t>
            </a:r>
            <a:br>
              <a:rPr lang="zh-CN" altLang="en-US" sz="1200" b="1" dirty="0"/>
            </a:br>
            <a:r>
              <a:rPr lang="en-US" altLang="zh-CN" sz="1200" b="1" dirty="0" err="1"/>
              <a:t>fenv.h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浮点环境</a:t>
            </a:r>
            <a:br>
              <a:rPr lang="zh-CN" altLang="en-US" sz="1200" b="1" dirty="0"/>
            </a:br>
            <a:r>
              <a:rPr lang="en-US" altLang="zh-CN" sz="1200" b="1" dirty="0" err="1"/>
              <a:t>float.h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浮点常数 </a:t>
            </a:r>
            <a:br>
              <a:rPr lang="zh-CN" altLang="en-US" sz="1200" b="1" dirty="0"/>
            </a:br>
            <a:r>
              <a:rPr lang="en-US" altLang="zh-CN" sz="1200" b="1" dirty="0" err="1"/>
              <a:t>fmtmsg.h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消息显示结构</a:t>
            </a:r>
            <a:br>
              <a:rPr lang="zh-CN" altLang="en-US" sz="1200" b="1" dirty="0"/>
            </a:br>
            <a:r>
              <a:rPr lang="en-US" altLang="zh-CN" sz="1200" b="1" dirty="0" err="1"/>
              <a:t>fnmatch.h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文件名匹配类型</a:t>
            </a:r>
            <a:br>
              <a:rPr lang="zh-CN" altLang="en-US" sz="1200" b="1" dirty="0"/>
            </a:br>
            <a:r>
              <a:rPr lang="en-US" altLang="zh-CN" sz="1200" b="1" dirty="0" err="1"/>
              <a:t>fstream.h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文件输入／输出</a:t>
            </a:r>
            <a:br>
              <a:rPr lang="zh-CN" altLang="en-US" sz="1200" b="1" dirty="0"/>
            </a:br>
            <a:r>
              <a:rPr lang="en-US" altLang="zh-CN" sz="1200" b="1" dirty="0" err="1"/>
              <a:t>ftw.h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文件树漫游</a:t>
            </a:r>
            <a:br>
              <a:rPr lang="zh-CN" altLang="en-US" sz="1200" b="1" dirty="0"/>
            </a:br>
            <a:r>
              <a:rPr lang="en-US" altLang="zh-CN" sz="1200" b="1" dirty="0" err="1"/>
              <a:t>getopt.h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处理命令行参数</a:t>
            </a:r>
            <a:r>
              <a:rPr lang="en-US" altLang="zh-CN" sz="1200" b="1" dirty="0"/>
              <a:t>,</a:t>
            </a:r>
            <a:r>
              <a:rPr lang="en-US" altLang="zh-CN" sz="1200" b="1" dirty="0" err="1"/>
              <a:t>getopt</a:t>
            </a:r>
            <a:r>
              <a:rPr lang="en-US" altLang="zh-CN" sz="1200" b="1" dirty="0"/>
              <a:t>()</a:t>
            </a:r>
            <a:br>
              <a:rPr lang="en-US" altLang="zh-CN" sz="1200" b="1" dirty="0"/>
            </a:br>
            <a:r>
              <a:rPr lang="en-US" altLang="zh-CN" sz="1200" b="1" dirty="0" err="1"/>
              <a:t>glob.h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路径名模式匹配类型</a:t>
            </a:r>
            <a:br>
              <a:rPr lang="zh-CN" altLang="en-US" sz="1200" b="1" dirty="0"/>
            </a:br>
            <a:r>
              <a:rPr lang="en-US" altLang="zh-CN" sz="1200" b="1" dirty="0" err="1"/>
              <a:t>grp.h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组文件</a:t>
            </a:r>
            <a:br>
              <a:rPr lang="zh-CN" altLang="en-US" sz="1200" b="1" dirty="0"/>
            </a:br>
            <a:r>
              <a:rPr lang="en-US" altLang="zh-CN" sz="1200" b="1" dirty="0" err="1"/>
              <a:t>iconv.h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代码集转换使用程序</a:t>
            </a:r>
            <a:br>
              <a:rPr lang="zh-CN" altLang="en-US" sz="1200" b="1" dirty="0"/>
            </a:br>
            <a:r>
              <a:rPr lang="en-US" altLang="zh-CN" sz="1200" b="1" dirty="0" err="1"/>
              <a:t>inttypes.h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整数格式转换</a:t>
            </a:r>
            <a:br>
              <a:rPr lang="zh-CN" altLang="en-US" sz="1200" b="1" dirty="0"/>
            </a:br>
            <a:r>
              <a:rPr lang="en-US" altLang="zh-CN" sz="1200" b="1" dirty="0" err="1"/>
              <a:t>iomanip.h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参数化输入／输出</a:t>
            </a:r>
            <a:br>
              <a:rPr lang="zh-CN" altLang="en-US" sz="1200" b="1" dirty="0"/>
            </a:br>
            <a:r>
              <a:rPr lang="en-US" altLang="zh-CN" sz="1200" b="1" dirty="0" err="1"/>
              <a:t>ios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基本输入／输出支持</a:t>
            </a:r>
            <a:br>
              <a:rPr lang="zh-CN" altLang="en-US" sz="1200" b="1" dirty="0"/>
            </a:br>
            <a:r>
              <a:rPr lang="en-US" altLang="zh-CN" sz="1200" b="1" dirty="0" err="1"/>
              <a:t>iosfwd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输入／输出系统使用的前置声明</a:t>
            </a:r>
            <a:br>
              <a:rPr lang="zh-CN" altLang="en-US" sz="1200" b="1" dirty="0"/>
            </a:br>
            <a:r>
              <a:rPr lang="en-US" altLang="zh-CN" sz="1200" b="1" dirty="0" err="1"/>
              <a:t>iostream.h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数据流输入／输出</a:t>
            </a:r>
            <a:br>
              <a:rPr lang="zh-CN" altLang="en-US" sz="1200" b="1" dirty="0"/>
            </a:br>
            <a:r>
              <a:rPr lang="en-US" altLang="zh-CN" sz="1200" b="1" dirty="0" err="1"/>
              <a:t>istream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基本输入流</a:t>
            </a:r>
            <a:br>
              <a:rPr lang="zh-CN" altLang="en-US" sz="1200" b="1" dirty="0"/>
            </a:br>
            <a:r>
              <a:rPr lang="en-US" altLang="zh-CN" sz="1200" b="1" dirty="0" err="1"/>
              <a:t>langinfo.h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语言信息常量</a:t>
            </a:r>
            <a:br>
              <a:rPr lang="zh-CN" altLang="en-US" sz="1200" b="1" dirty="0"/>
            </a:br>
            <a:r>
              <a:rPr lang="en-US" altLang="zh-CN" sz="1200" b="1" dirty="0" err="1"/>
              <a:t>libgen.h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模式匹配函数定义</a:t>
            </a:r>
            <a:br>
              <a:rPr lang="zh-CN" altLang="en-US" sz="1200" b="1" dirty="0"/>
            </a:br>
            <a:r>
              <a:rPr lang="en-US" altLang="zh-CN" sz="1200" b="1" dirty="0" err="1"/>
              <a:t>limits.h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定义各种数据类型最值常量</a:t>
            </a:r>
            <a:br>
              <a:rPr lang="zh-CN" altLang="en-US" sz="1200" b="1" dirty="0"/>
            </a:br>
            <a:r>
              <a:rPr lang="en-US" altLang="zh-CN" sz="1200" b="1" dirty="0" err="1"/>
              <a:t>locale.h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定义本地化函数</a:t>
            </a:r>
            <a:br>
              <a:rPr lang="zh-CN" altLang="en-US" sz="1200" b="1" dirty="0"/>
            </a:br>
            <a:r>
              <a:rPr lang="en-US" altLang="zh-CN" sz="1200" b="1" dirty="0" err="1"/>
              <a:t>math.h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定义数学函数</a:t>
            </a:r>
            <a:br>
              <a:rPr lang="zh-CN" altLang="en-US" sz="1200" b="1" dirty="0"/>
            </a:br>
            <a:r>
              <a:rPr lang="en-US" altLang="zh-CN" sz="1200" b="1" dirty="0" err="1"/>
              <a:t>monetary.h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货币类型</a:t>
            </a:r>
            <a:br>
              <a:rPr lang="zh-CN" altLang="en-US" sz="1200" b="1" dirty="0"/>
            </a:br>
            <a:r>
              <a:rPr lang="en-US" altLang="zh-CN" sz="1200" b="1" dirty="0" err="1"/>
              <a:t>mqueue.h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消息队列</a:t>
            </a:r>
            <a:br>
              <a:rPr lang="zh-CN" altLang="en-US" sz="1200" b="1" dirty="0"/>
            </a:br>
            <a:r>
              <a:rPr lang="en-US" altLang="zh-CN" sz="1200" b="1" dirty="0" err="1"/>
              <a:t>ndbm.h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数据库操作</a:t>
            </a:r>
            <a:br>
              <a:rPr lang="zh-CN" altLang="en-US" sz="1200" b="1" dirty="0"/>
            </a:br>
            <a:r>
              <a:rPr lang="en-US" altLang="zh-CN" sz="1200" b="1" dirty="0" err="1"/>
              <a:t>nl_types.h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消息类别</a:t>
            </a:r>
            <a:br>
              <a:rPr lang="zh-CN" altLang="en-US" sz="1200" b="1" dirty="0"/>
            </a:br>
            <a:r>
              <a:rPr lang="en-US" altLang="zh-CN" sz="1200" b="1" dirty="0" err="1"/>
              <a:t>ostream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基本输出流</a:t>
            </a:r>
            <a:br>
              <a:rPr lang="zh-CN" altLang="en-US" sz="1200" b="1" dirty="0"/>
            </a:br>
            <a:r>
              <a:rPr lang="en-US" altLang="zh-CN" sz="1200" b="1" dirty="0" err="1"/>
              <a:t>poll.h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轮询函数</a:t>
            </a:r>
            <a:br>
              <a:rPr lang="zh-CN" altLang="en-US" sz="1200" b="1" dirty="0"/>
            </a:br>
            <a:r>
              <a:rPr lang="en-US" altLang="zh-CN" sz="1200" b="1" dirty="0" err="1"/>
              <a:t>pthread.h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线程</a:t>
            </a:r>
            <a:br>
              <a:rPr lang="zh-CN" altLang="en-US" sz="1200" b="1" dirty="0"/>
            </a:br>
            <a:r>
              <a:rPr lang="en-US" altLang="zh-CN" sz="1200" b="1" dirty="0" err="1"/>
              <a:t>pwd.h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口令文件</a:t>
            </a:r>
            <a:br>
              <a:rPr lang="zh-CN" altLang="en-US" sz="1200" b="1" dirty="0"/>
            </a:br>
            <a:r>
              <a:rPr lang="en-US" altLang="zh-CN" sz="1200" b="1" dirty="0" err="1"/>
              <a:t>regex.h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正则表达式</a:t>
            </a:r>
            <a:br>
              <a:rPr lang="zh-CN" altLang="en-US" sz="1200" b="1" dirty="0"/>
            </a:br>
            <a:r>
              <a:rPr lang="en-US" altLang="zh-CN" sz="1200" b="1" dirty="0" err="1"/>
              <a:t>sched.h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执行调度</a:t>
            </a:r>
            <a:br>
              <a:rPr lang="zh-CN" altLang="en-US" sz="1200" b="1" dirty="0"/>
            </a:br>
            <a:r>
              <a:rPr lang="en-US" altLang="zh-CN" sz="1200" b="1" dirty="0" err="1"/>
              <a:t>search.h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搜索表</a:t>
            </a:r>
            <a:br>
              <a:rPr lang="zh-CN" altLang="en-US" sz="1200" b="1" dirty="0"/>
            </a:br>
            <a:r>
              <a:rPr lang="en-US" altLang="zh-CN" sz="1200" b="1" dirty="0" err="1"/>
              <a:t>semaphore.h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信号量</a:t>
            </a:r>
            <a:br>
              <a:rPr lang="zh-CN" altLang="en-US" sz="1200" b="1" dirty="0"/>
            </a:br>
            <a:r>
              <a:rPr lang="en-US" altLang="zh-CN" sz="1200" b="1" dirty="0" err="1"/>
              <a:t>signal.h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信号 </a:t>
            </a:r>
            <a:br>
              <a:rPr lang="zh-CN" altLang="en-US" sz="1200" b="1" dirty="0"/>
            </a:br>
            <a:r>
              <a:rPr lang="en-US" altLang="zh-CN" sz="1200" b="1" dirty="0" err="1"/>
              <a:t>spawn.h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实时</a:t>
            </a:r>
            <a:r>
              <a:rPr lang="en-US" altLang="zh-CN" sz="1200" b="1" dirty="0"/>
              <a:t>spawn</a:t>
            </a:r>
            <a:r>
              <a:rPr lang="zh-CN" altLang="en-US" sz="1200" b="1" dirty="0"/>
              <a:t>接口</a:t>
            </a:r>
            <a:br>
              <a:rPr lang="zh-CN" altLang="en-US" sz="1200" b="1" dirty="0"/>
            </a:br>
            <a:r>
              <a:rPr lang="en-US" altLang="zh-CN" sz="1200" b="1" dirty="0" err="1"/>
              <a:t>sstream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基于字符串的流</a:t>
            </a:r>
            <a:br>
              <a:rPr lang="zh-CN" altLang="en-US" sz="1200" b="1" dirty="0"/>
            </a:br>
            <a:r>
              <a:rPr lang="en-US" altLang="zh-CN" sz="1200" b="1" dirty="0" err="1"/>
              <a:t>stdarg.h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可变参数表 </a:t>
            </a:r>
            <a:br>
              <a:rPr lang="zh-CN" altLang="en-US" sz="1200" b="1" dirty="0"/>
            </a:br>
            <a:r>
              <a:rPr lang="en-US" altLang="zh-CN" sz="1200" b="1" dirty="0" err="1"/>
              <a:t>stdbool.h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布尔环境</a:t>
            </a:r>
            <a:br>
              <a:rPr lang="zh-CN" altLang="en-US" sz="1200" b="1" dirty="0"/>
            </a:br>
            <a:r>
              <a:rPr lang="en-US" altLang="zh-CN" sz="1200" b="1" dirty="0" err="1"/>
              <a:t>stddef.h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标准定义 </a:t>
            </a:r>
            <a:br>
              <a:rPr lang="zh-CN" altLang="en-US" sz="1200" b="1" dirty="0"/>
            </a:br>
            <a:r>
              <a:rPr lang="en-US" altLang="zh-CN" sz="1200" b="1" dirty="0" err="1"/>
              <a:t>stdexcept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标准异常类</a:t>
            </a:r>
            <a:br>
              <a:rPr lang="zh-CN" altLang="en-US" sz="1200" b="1" dirty="0"/>
            </a:br>
            <a:r>
              <a:rPr lang="en-US" altLang="zh-CN" sz="1200" b="1" dirty="0" err="1"/>
              <a:t>stdint.h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整型环境</a:t>
            </a:r>
            <a:br>
              <a:rPr lang="zh-CN" altLang="en-US" sz="1200" b="1" dirty="0"/>
            </a:br>
            <a:r>
              <a:rPr lang="en-US" altLang="zh-CN" sz="1200" b="1" dirty="0" err="1"/>
              <a:t>stdio.h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标准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库 </a:t>
            </a:r>
            <a:br>
              <a:rPr lang="zh-CN" altLang="en-US" sz="1200" b="1" dirty="0"/>
            </a:br>
            <a:r>
              <a:rPr lang="en-US" altLang="zh-CN" sz="1200" b="1" dirty="0" err="1"/>
              <a:t>stdlib.h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公用函数 </a:t>
            </a:r>
            <a:br>
              <a:rPr lang="zh-CN" altLang="en-US" sz="1200" b="1" dirty="0"/>
            </a:br>
            <a:r>
              <a:rPr lang="en-US" altLang="zh-CN" sz="1200" b="1" dirty="0" err="1"/>
              <a:t>streambuf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底层输入／输出支持</a:t>
            </a:r>
            <a:br>
              <a:rPr lang="zh-CN" altLang="en-US" sz="1200" b="1" dirty="0"/>
            </a:br>
            <a:r>
              <a:rPr lang="en-US" altLang="zh-CN" sz="1200" b="1" dirty="0" err="1"/>
              <a:t>string.h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字符串操作</a:t>
            </a:r>
            <a:br>
              <a:rPr lang="zh-CN" altLang="en-US" sz="1200" b="1" dirty="0"/>
            </a:br>
            <a:r>
              <a:rPr lang="en-US" altLang="zh-CN" sz="1200" b="1" dirty="0" err="1"/>
              <a:t>stropts.h</a:t>
            </a:r>
            <a:r>
              <a:rPr lang="en-US" altLang="zh-CN" sz="1200" b="1" dirty="0"/>
              <a:t> XSI STREAMS</a:t>
            </a:r>
            <a:r>
              <a:rPr lang="zh-CN" altLang="en-US" sz="1200" b="1" dirty="0"/>
              <a:t>接口</a:t>
            </a:r>
            <a:br>
              <a:rPr lang="zh-CN" altLang="en-US" sz="1200" b="1" dirty="0"/>
            </a:br>
            <a:r>
              <a:rPr lang="en-US" altLang="zh-CN" sz="1200" b="1" dirty="0" err="1"/>
              <a:t>strstrea.h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基于数组的输入／输出</a:t>
            </a:r>
            <a:br>
              <a:rPr lang="zh-CN" altLang="en-US" sz="1200" b="1" dirty="0"/>
            </a:br>
            <a:r>
              <a:rPr lang="en-US" altLang="zh-CN" sz="1200" b="1" dirty="0" err="1"/>
              <a:t>syslog.h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系统出错日志记录</a:t>
            </a:r>
            <a:br>
              <a:rPr lang="zh-CN" altLang="en-US" sz="1200" b="1" dirty="0"/>
            </a:br>
            <a:r>
              <a:rPr lang="en-US" altLang="zh-CN" sz="1200" b="1" dirty="0" err="1"/>
              <a:t>tar.h</a:t>
            </a:r>
            <a:r>
              <a:rPr lang="en-US" altLang="zh-CN" sz="1200" b="1" dirty="0"/>
              <a:t> tar</a:t>
            </a:r>
            <a:r>
              <a:rPr lang="zh-CN" altLang="en-US" sz="1200" b="1" dirty="0"/>
              <a:t>归档值 </a:t>
            </a:r>
            <a:br>
              <a:rPr lang="zh-CN" altLang="en-US" sz="1200" b="1" dirty="0"/>
            </a:br>
            <a:r>
              <a:rPr lang="en-US" altLang="zh-CN" sz="1200" b="1" dirty="0" err="1"/>
              <a:t>termios.h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终端</a:t>
            </a:r>
            <a:r>
              <a:rPr lang="en-US" altLang="zh-CN" sz="1200" b="1" dirty="0"/>
              <a:t>I/O </a:t>
            </a:r>
            <a:br>
              <a:rPr lang="en-US" altLang="zh-CN" sz="1200" b="1" dirty="0"/>
            </a:br>
            <a:r>
              <a:rPr lang="en-US" altLang="zh-CN" sz="1200" b="1" dirty="0" err="1"/>
              <a:t>tgmath.h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通用类型数学宏 </a:t>
            </a:r>
            <a:br>
              <a:rPr lang="zh-CN" altLang="en-US" sz="1200" b="1" dirty="0"/>
            </a:br>
            <a:r>
              <a:rPr lang="en-US" altLang="zh-CN" sz="1200" b="1" dirty="0" err="1"/>
              <a:t>time.h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时间和日期 </a:t>
            </a:r>
            <a:br>
              <a:rPr lang="zh-CN" altLang="en-US" sz="1200" b="1" dirty="0"/>
            </a:br>
            <a:r>
              <a:rPr lang="en-US" altLang="zh-CN" sz="1200" b="1" dirty="0" err="1"/>
              <a:t>trace.h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事件跟踪</a:t>
            </a:r>
            <a:br>
              <a:rPr lang="zh-CN" altLang="en-US" sz="1200" b="1" dirty="0"/>
            </a:br>
            <a:r>
              <a:rPr lang="en-US" altLang="zh-CN" sz="1200" b="1" dirty="0" err="1"/>
              <a:t>ucontext.h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用户上下文</a:t>
            </a:r>
            <a:br>
              <a:rPr lang="zh-CN" altLang="en-US" sz="1200" b="1" dirty="0"/>
            </a:br>
            <a:r>
              <a:rPr lang="en-US" altLang="zh-CN" sz="1200" b="1" dirty="0" err="1"/>
              <a:t>ulimit.h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用户限制 </a:t>
            </a:r>
            <a:br>
              <a:rPr lang="zh-CN" altLang="en-US" sz="1200" b="1" dirty="0"/>
            </a:br>
            <a:r>
              <a:rPr lang="en-US" altLang="zh-CN" sz="1200" b="1" dirty="0" err="1"/>
              <a:t>unistd.h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符号常数 </a:t>
            </a:r>
            <a:br>
              <a:rPr lang="zh-CN" altLang="en-US" sz="1200" b="1" dirty="0"/>
            </a:br>
            <a:r>
              <a:rPr lang="en-US" altLang="zh-CN" sz="1200" b="1" dirty="0" err="1"/>
              <a:t>utime.h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文件时间 </a:t>
            </a:r>
            <a:br>
              <a:rPr lang="zh-CN" altLang="en-US" sz="1200" b="1" dirty="0"/>
            </a:br>
            <a:r>
              <a:rPr lang="en-US" altLang="zh-CN" sz="1200" b="1" dirty="0" err="1"/>
              <a:t>utmpx.h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用户帐户数据库</a:t>
            </a:r>
            <a:br>
              <a:rPr lang="zh-CN" altLang="en-US" sz="1200" b="1" dirty="0"/>
            </a:br>
            <a:r>
              <a:rPr lang="en-US" altLang="zh-CN" sz="1200" b="1" dirty="0" err="1"/>
              <a:t>wchar.h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宽字符处理及输入／输出</a:t>
            </a:r>
            <a:br>
              <a:rPr lang="zh-CN" altLang="en-US" sz="1200" b="1" dirty="0"/>
            </a:br>
            <a:r>
              <a:rPr lang="en-US" altLang="zh-CN" sz="1200" b="1" dirty="0" err="1"/>
              <a:t>wctype.h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宽字符分类</a:t>
            </a:r>
            <a:br>
              <a:rPr lang="zh-CN" altLang="en-US" sz="1200" b="1" dirty="0"/>
            </a:br>
            <a:r>
              <a:rPr lang="en-US" altLang="zh-CN" sz="1200" b="1" dirty="0" err="1"/>
              <a:t>wordexp.h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字符扩展类型</a:t>
            </a:r>
            <a:endParaRPr lang="zh-CN" altLang="en-US" sz="12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 err="1"/>
              <a:t>linux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if.h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主要的</a:t>
            </a:r>
            <a:r>
              <a:rPr lang="en-US" altLang="zh-CN" sz="1200" b="1" dirty="0"/>
              <a:t>socket</a:t>
            </a:r>
            <a:r>
              <a:rPr lang="zh-CN" altLang="en-US" sz="1200" b="1" dirty="0"/>
              <a:t>头文件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包括</a:t>
            </a:r>
            <a:r>
              <a:rPr lang="en-US" altLang="zh-CN" sz="1200" b="1" dirty="0" err="1"/>
              <a:t>ifreq,ifconf,ifmap</a:t>
            </a:r>
            <a:br>
              <a:rPr lang="en-US" altLang="zh-CN" sz="1200" b="1" dirty="0"/>
            </a:br>
            <a:r>
              <a:rPr lang="en-US" altLang="zh-CN" sz="1200" b="1" dirty="0" err="1"/>
              <a:t>linux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if_packet.h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原始数据包的数据结构定义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包括</a:t>
            </a:r>
            <a:r>
              <a:rPr lang="en-US" altLang="zh-CN" sz="1200" b="1" dirty="0" err="1"/>
              <a:t>sockaddr_pkt,sockaddr_ll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同理的还有</a:t>
            </a:r>
            <a:r>
              <a:rPr lang="en-US" altLang="zh-CN" sz="1200" b="1" dirty="0" err="1"/>
              <a:t>if_ppp.h,if_tun.h</a:t>
            </a:r>
            <a:r>
              <a:rPr lang="zh-CN" altLang="en-US" sz="1200" b="1" dirty="0"/>
              <a:t>等等</a:t>
            </a:r>
            <a:br>
              <a:rPr lang="zh-CN" altLang="en-US" sz="1200" b="1" dirty="0"/>
            </a:br>
            <a:r>
              <a:rPr lang="en-US" altLang="zh-CN" sz="1200" b="1" dirty="0" err="1"/>
              <a:t>linux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ip.h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iphdr</a:t>
            </a:r>
            <a:r>
              <a:rPr lang="zh-CN" altLang="en-US" sz="1200" b="1" dirty="0"/>
              <a:t>的数据结构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以及一些</a:t>
            </a:r>
            <a:r>
              <a:rPr lang="en-US" altLang="zh-CN" sz="1200" b="1" dirty="0" err="1"/>
              <a:t>ip</a:t>
            </a:r>
            <a:r>
              <a:rPr lang="zh-CN" altLang="en-US" sz="1200" b="1" dirty="0"/>
              <a:t>层的数据定义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同理的还有</a:t>
            </a:r>
            <a:r>
              <a:rPr lang="en-US" altLang="zh-CN" sz="1200" b="1" dirty="0" err="1"/>
              <a:t>tcp.h,udp.h</a:t>
            </a:r>
            <a:r>
              <a:rPr lang="zh-CN" altLang="en-US" sz="1200" b="1" dirty="0"/>
              <a:t>等等</a:t>
            </a:r>
            <a:endParaRPr lang="zh-CN" altLang="en-US" sz="12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 err="1"/>
              <a:t>arpa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inet.h</a:t>
            </a:r>
            <a:r>
              <a:rPr lang="en-US" altLang="zh-CN" sz="1200" b="1" dirty="0"/>
              <a:t> INTERNET</a:t>
            </a:r>
            <a:r>
              <a:rPr lang="zh-CN" altLang="en-US" sz="1200" b="1" dirty="0"/>
              <a:t>定义</a:t>
            </a:r>
            <a:br>
              <a:rPr lang="zh-CN" altLang="en-US" sz="1200" b="1" dirty="0"/>
            </a:br>
            <a:r>
              <a:rPr lang="en-US" altLang="zh-CN" sz="1200" b="1" dirty="0" err="1"/>
              <a:t>netdb.h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hostent,gethostbyname</a:t>
            </a:r>
            <a:br>
              <a:rPr lang="en-US" altLang="zh-CN" sz="1200" b="1" dirty="0"/>
            </a:br>
            <a:r>
              <a:rPr lang="en-US" altLang="zh-CN" sz="1200" b="1" dirty="0"/>
              <a:t>net/</a:t>
            </a:r>
            <a:r>
              <a:rPr lang="en-US" altLang="zh-CN" sz="1200" b="1" dirty="0" err="1"/>
              <a:t>bpf.h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berkeley</a:t>
            </a:r>
            <a:r>
              <a:rPr lang="zh-CN" altLang="en-US" sz="1200" b="1" dirty="0"/>
              <a:t>的数据包过滤头文件</a:t>
            </a:r>
            <a:br>
              <a:rPr lang="zh-CN" altLang="en-US" sz="1200" b="1" dirty="0"/>
            </a:br>
            <a:r>
              <a:rPr lang="en-US" altLang="zh-CN" sz="1200" b="1" dirty="0"/>
              <a:t>net/</a:t>
            </a:r>
            <a:r>
              <a:rPr lang="en-US" altLang="zh-CN" sz="1200" b="1" dirty="0" err="1"/>
              <a:t>ethernet.h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ether_addr,ether_header</a:t>
            </a:r>
            <a:br>
              <a:rPr lang="en-US" altLang="zh-CN" sz="1200" b="1" dirty="0"/>
            </a:br>
            <a:r>
              <a:rPr lang="en-US" altLang="zh-CN" sz="1200" b="1" dirty="0"/>
              <a:t>net/</a:t>
            </a:r>
            <a:r>
              <a:rPr lang="en-US" altLang="zh-CN" sz="1200" b="1" dirty="0" err="1"/>
              <a:t>if.h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套接字本地接口</a:t>
            </a:r>
            <a:br>
              <a:rPr lang="zh-CN" altLang="en-US" sz="1200" b="1" dirty="0"/>
            </a:br>
            <a:r>
              <a:rPr lang="en-US" altLang="zh-CN" sz="1200" b="1" dirty="0" err="1"/>
              <a:t>netinet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ether.h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以太祯的网络字节和</a:t>
            </a:r>
            <a:r>
              <a:rPr lang="en-US" altLang="zh-CN" sz="1200" b="1" dirty="0" err="1"/>
              <a:t>ascii</a:t>
            </a:r>
            <a:r>
              <a:rPr lang="zh-CN" altLang="en-US" sz="1200" b="1" dirty="0"/>
              <a:t>字节的转换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包括</a:t>
            </a:r>
            <a:r>
              <a:rPr lang="en-US" altLang="zh-CN" sz="1200" b="1" dirty="0" err="1"/>
              <a:t>ether_ntoa</a:t>
            </a:r>
            <a:r>
              <a:rPr lang="en-US" altLang="zh-CN" sz="1200" b="1" dirty="0"/>
              <a:t>(),</a:t>
            </a:r>
            <a:r>
              <a:rPr lang="en-US" altLang="zh-CN" sz="1200" b="1" dirty="0" err="1"/>
              <a:t>ether_aton</a:t>
            </a:r>
            <a:r>
              <a:rPr lang="zh-CN" altLang="en-US" sz="1200" b="1" dirty="0"/>
              <a:t>这样的函数定义</a:t>
            </a:r>
            <a:br>
              <a:rPr lang="zh-CN" altLang="en-US" sz="1200" b="1" dirty="0"/>
            </a:br>
            <a:r>
              <a:rPr lang="en-US" altLang="zh-CN" sz="1200" b="1" dirty="0" err="1"/>
              <a:t>netinet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if_ether.h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ether_arp</a:t>
            </a:r>
            <a:r>
              <a:rPr lang="zh-CN" altLang="en-US" sz="1200" b="1" dirty="0"/>
              <a:t>的数据结构</a:t>
            </a:r>
            <a:br>
              <a:rPr lang="zh-CN" altLang="en-US" sz="1200" b="1" dirty="0"/>
            </a:br>
            <a:r>
              <a:rPr lang="en-US" altLang="zh-CN" sz="1200" b="1" dirty="0" err="1"/>
              <a:t>netinet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in.h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ip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结构</a:t>
            </a:r>
            <a:r>
              <a:rPr lang="en-US" altLang="zh-CN" sz="1200" b="1" dirty="0" err="1"/>
              <a:t>sockaddr_in,ntoh,hton</a:t>
            </a:r>
            <a:br>
              <a:rPr lang="en-US" altLang="zh-CN" sz="1200" b="1" dirty="0"/>
            </a:br>
            <a:r>
              <a:rPr lang="en-US" altLang="zh-CN" sz="1200" b="1" dirty="0" err="1"/>
              <a:t>netinet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ip.h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iphdr</a:t>
            </a:r>
            <a:r>
              <a:rPr lang="zh-CN" altLang="en-US" sz="1200" b="1" dirty="0"/>
              <a:t>的数据结构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同时还包括了</a:t>
            </a:r>
            <a:r>
              <a:rPr lang="en-US" altLang="zh-CN" sz="1200" b="1" dirty="0"/>
              <a:t>timestamp</a:t>
            </a:r>
            <a:r>
              <a:rPr lang="zh-CN" altLang="en-US" sz="1200" b="1" dirty="0"/>
              <a:t>结构</a:t>
            </a:r>
            <a:br>
              <a:rPr lang="zh-CN" altLang="en-US" sz="1200" b="1" dirty="0"/>
            </a:br>
            <a:r>
              <a:rPr lang="en-US" altLang="zh-CN" sz="1200" b="1" dirty="0" err="1"/>
              <a:t>netinet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tcp.h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传输控制协议定义</a:t>
            </a:r>
            <a:endParaRPr lang="zh-CN" altLang="en-US" sz="12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/>
              <a:t>sys/</a:t>
            </a:r>
            <a:r>
              <a:rPr lang="en-US" altLang="zh-CN" sz="1200" b="1" dirty="0" err="1"/>
              <a:t>ipc.h</a:t>
            </a:r>
            <a:r>
              <a:rPr lang="en-US" altLang="zh-CN" sz="1200" b="1" dirty="0"/>
              <a:t> IPC </a:t>
            </a:r>
            <a:br>
              <a:rPr lang="en-US" altLang="zh-CN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mman.h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内存管理声明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msg.h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消息队列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select.h</a:t>
            </a:r>
            <a:r>
              <a:rPr lang="en-US" altLang="zh-CN" sz="1200" b="1" dirty="0"/>
              <a:t> Select</a:t>
            </a:r>
            <a:r>
              <a:rPr lang="zh-CN" altLang="en-US" sz="1200" b="1" dirty="0"/>
              <a:t>函数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sem.h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信号量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shm.h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共享存储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socket.h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套接字借口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stat.h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文件状态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statvfs.h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文件系统信息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time.h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时间类型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timeb.h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附加的日期和时间定义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times.h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进程时间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types.h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原系统数据类型 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uio.h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矢量</a:t>
            </a:r>
            <a:r>
              <a:rPr lang="en-US" altLang="zh-CN" sz="1200" b="1" dirty="0"/>
              <a:t>I/O</a:t>
            </a:r>
            <a:r>
              <a:rPr lang="zh-CN" altLang="en-US" sz="1200" b="1" dirty="0"/>
              <a:t>操作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un.h</a:t>
            </a:r>
            <a:r>
              <a:rPr lang="en-US" altLang="zh-CN" sz="1200" b="1" dirty="0"/>
              <a:t> UNIX</a:t>
            </a:r>
            <a:r>
              <a:rPr lang="zh-CN" altLang="en-US" sz="1200" b="1" dirty="0"/>
              <a:t>域套接字定义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utsname.h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系统名</a:t>
            </a:r>
            <a:br>
              <a:rPr lang="zh-CN" altLang="en-US" sz="1200" b="1" dirty="0"/>
            </a:br>
            <a:r>
              <a:rPr lang="en-US" altLang="zh-CN" sz="1200" b="1" dirty="0"/>
              <a:t>sys/</a:t>
            </a:r>
            <a:r>
              <a:rPr lang="en-US" altLang="zh-CN" sz="1200" b="1" dirty="0" err="1"/>
              <a:t>wait.h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进程控制</a:t>
            </a:r>
            <a:endParaRPr lang="zh-CN" altLang="en-US" sz="12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/>
              <a:t>algorithm STL</a:t>
            </a:r>
            <a:r>
              <a:rPr lang="zh-CN" altLang="en-US" sz="1200" b="1" dirty="0"/>
              <a:t>通用算法</a:t>
            </a:r>
            <a:br>
              <a:rPr lang="zh-CN" altLang="en-US" sz="1200" b="1" dirty="0"/>
            </a:br>
            <a:r>
              <a:rPr lang="en-US" altLang="zh-CN" sz="1200" b="1" dirty="0" err="1"/>
              <a:t>bitset</a:t>
            </a:r>
            <a:r>
              <a:rPr lang="en-US" altLang="zh-CN" sz="1200" b="1" dirty="0"/>
              <a:t> STL</a:t>
            </a:r>
            <a:r>
              <a:rPr lang="zh-CN" altLang="en-US" sz="1200" b="1" dirty="0"/>
              <a:t>位集容器</a:t>
            </a:r>
            <a:br>
              <a:rPr lang="zh-CN" altLang="en-US" sz="1200" b="1" dirty="0"/>
            </a:br>
            <a:r>
              <a:rPr lang="en-US" altLang="zh-CN" sz="1200" b="1" dirty="0" err="1"/>
              <a:t>deque</a:t>
            </a:r>
            <a:r>
              <a:rPr lang="en-US" altLang="zh-CN" sz="1200" b="1" dirty="0"/>
              <a:t> STL</a:t>
            </a:r>
            <a:r>
              <a:rPr lang="zh-CN" altLang="en-US" sz="1200" b="1" dirty="0"/>
              <a:t>双端队列容器</a:t>
            </a:r>
            <a:br>
              <a:rPr lang="zh-CN" altLang="en-US" sz="1200" b="1" dirty="0"/>
            </a:br>
            <a:r>
              <a:rPr lang="en-US" altLang="zh-CN" sz="1200" b="1" dirty="0"/>
              <a:t>functional STL</a:t>
            </a:r>
            <a:r>
              <a:rPr lang="zh-CN" altLang="en-US" sz="1200" b="1" dirty="0"/>
              <a:t>定义运算函数（代替运算符）</a:t>
            </a:r>
            <a:br>
              <a:rPr lang="zh-CN" altLang="en-US" sz="1200" b="1" dirty="0"/>
            </a:br>
            <a:r>
              <a:rPr lang="en-US" altLang="zh-CN" sz="1200" b="1" dirty="0"/>
              <a:t>list STL</a:t>
            </a:r>
            <a:r>
              <a:rPr lang="zh-CN" altLang="en-US" sz="1200" b="1" dirty="0"/>
              <a:t>线性列表容器</a:t>
            </a:r>
            <a:br>
              <a:rPr lang="zh-CN" altLang="en-US" sz="1200" b="1" dirty="0"/>
            </a:br>
            <a:r>
              <a:rPr lang="en-US" altLang="zh-CN" sz="1200" b="1" dirty="0"/>
              <a:t>map STL</a:t>
            </a:r>
            <a:r>
              <a:rPr lang="zh-CN" altLang="en-US" sz="1200" b="1" dirty="0"/>
              <a:t>映射容器</a:t>
            </a:r>
            <a:br>
              <a:rPr lang="zh-CN" altLang="en-US" sz="1200" b="1" dirty="0"/>
            </a:br>
            <a:r>
              <a:rPr lang="en-US" altLang="zh-CN" sz="1200" b="1" dirty="0"/>
              <a:t>queue STL</a:t>
            </a:r>
            <a:r>
              <a:rPr lang="zh-CN" altLang="en-US" sz="1200" b="1" dirty="0"/>
              <a:t>队列容器</a:t>
            </a:r>
            <a:br>
              <a:rPr lang="zh-CN" altLang="en-US" sz="1200" b="1" dirty="0"/>
            </a:br>
            <a:r>
              <a:rPr lang="en-US" altLang="zh-CN" sz="1200" b="1" dirty="0"/>
              <a:t>set STL</a:t>
            </a:r>
            <a:r>
              <a:rPr lang="zh-CN" altLang="en-US" sz="1200" b="1" dirty="0"/>
              <a:t>集合容器</a:t>
            </a:r>
            <a:br>
              <a:rPr lang="zh-CN" altLang="en-US" sz="1200" b="1" dirty="0"/>
            </a:br>
            <a:r>
              <a:rPr lang="en-US" altLang="zh-CN" sz="1200" b="1" dirty="0"/>
              <a:t>stack STL</a:t>
            </a:r>
            <a:r>
              <a:rPr lang="zh-CN" altLang="en-US" sz="1200" b="1" dirty="0"/>
              <a:t>堆栈容器 </a:t>
            </a:r>
            <a:br>
              <a:rPr lang="zh-CN" altLang="en-US" sz="1200" b="1" dirty="0"/>
            </a:br>
            <a:r>
              <a:rPr lang="en-US" altLang="zh-CN" sz="1200" b="1" dirty="0"/>
              <a:t>utility STL</a:t>
            </a:r>
            <a:r>
              <a:rPr lang="zh-CN" altLang="en-US" sz="1200" b="1" dirty="0"/>
              <a:t>通用模板类</a:t>
            </a:r>
            <a:br>
              <a:rPr lang="zh-CN" altLang="en-US" sz="1200" b="1" dirty="0"/>
            </a:br>
            <a:r>
              <a:rPr lang="en-US" altLang="zh-CN" sz="1200" b="1" dirty="0"/>
              <a:t>vector STL</a:t>
            </a:r>
            <a:r>
              <a:rPr lang="zh-CN" altLang="en-US" sz="1200" b="1" dirty="0"/>
              <a:t>动态数组容器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4EA752-9078-4E31-ADB3-92B84AD352AF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头文件内定目录还有</a:t>
            </a:r>
            <a:endParaRPr lang="zh-CN" altLang="en-US"/>
          </a:p>
          <a:p>
            <a:pPr>
              <a:spcBef>
                <a:spcPct val="0"/>
              </a:spcBef>
            </a:pP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/usr/lib/gcc-lib/i386-linux/2.95.2/include 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/usr/lib/gcc-lib/i386-linux/2.95.2/../../../../include/g++-3 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en-US" altLang="zh-CN"/>
              <a:t>/usr/lib/gcc-lib/i386-linux/2.95.2/../../../../i386-linux/include 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库文件，但是如果装 </a:t>
            </a:r>
            <a:r>
              <a:rPr lang="en-US" altLang="zh-CN"/>
              <a:t>gcc </a:t>
            </a:r>
            <a:r>
              <a:rPr lang="zh-CN" altLang="en-US"/>
              <a:t>的时候，是有给定的 </a:t>
            </a:r>
            <a:r>
              <a:rPr lang="en-US" altLang="zh-CN"/>
              <a:t>prefix </a:t>
            </a:r>
            <a:r>
              <a:rPr lang="zh-CN" altLang="en-US"/>
              <a:t>的话，那么就是 </a:t>
            </a:r>
            <a:endParaRPr lang="zh-CN" altLang="en-US"/>
          </a:p>
          <a:p>
            <a:r>
              <a:rPr lang="en-US" altLang="zh-CN"/>
              <a:t>/usr/include </a:t>
            </a:r>
            <a:endParaRPr lang="en-US" altLang="zh-CN"/>
          </a:p>
          <a:p>
            <a:r>
              <a:rPr lang="en-US" altLang="zh-CN"/>
              <a:t>prefix/include </a:t>
            </a:r>
            <a:endParaRPr lang="en-US" altLang="zh-CN"/>
          </a:p>
          <a:p>
            <a:r>
              <a:rPr lang="en-US" altLang="zh-CN"/>
              <a:t>prefix/xxx-xxx-xxx-gnulibc/include </a:t>
            </a:r>
            <a:endParaRPr lang="en-US" altLang="zh-CN"/>
          </a:p>
          <a:p>
            <a:r>
              <a:rPr lang="en-US" altLang="zh-CN"/>
              <a:t>prefix/lib/gcc-lib/xxxx-xxx-xxx-gnulibc/2.8.1/include 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4EB37F-E6BE-4D2F-AD72-8E41A1E98755}" type="slidenum">
              <a:rPr lang="en-US" altLang="zh-CN"/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/>
              <a:t>    -gdb &lt;program&gt;        </a:t>
            </a:r>
            <a:r>
              <a:rPr lang="zh-CN" altLang="en-US" sz="1000"/>
              <a:t>调试一个用户的调试版可执行文件，一般在当前目录。</a:t>
            </a:r>
            <a:endParaRPr lang="zh-CN" altLang="en-US" sz="1000" b="1"/>
          </a:p>
          <a:p>
            <a:pPr lvl="1"/>
            <a:r>
              <a:rPr lang="en-US" altLang="zh-CN" sz="1000" b="1"/>
              <a:t>-gdb &lt;program&gt; core   </a:t>
            </a:r>
            <a:r>
              <a:rPr lang="zh-CN" altLang="en-US" sz="1000" b="1"/>
              <a:t>同时调试一个调试版运行程序和</a:t>
            </a:r>
            <a:r>
              <a:rPr lang="en-US" altLang="zh-CN" sz="1000" b="1"/>
              <a:t>core</a:t>
            </a:r>
            <a:r>
              <a:rPr lang="zh-CN" altLang="en-US" sz="1000" b="1"/>
              <a:t>文件。</a:t>
            </a:r>
            <a:endParaRPr lang="zh-CN" altLang="en-US" sz="1000" b="1"/>
          </a:p>
          <a:p>
            <a:pPr lvl="1">
              <a:spcBef>
                <a:spcPct val="0"/>
              </a:spcBef>
            </a:pPr>
            <a:r>
              <a:rPr lang="en-US" altLang="zh-CN" sz="1000" b="1"/>
              <a:t>-gdb &lt;program&gt; &lt;PID&gt;   </a:t>
            </a:r>
            <a:r>
              <a:rPr lang="zh-CN" altLang="en-US" sz="1000" b="1"/>
              <a:t>如果用户程序是一个服务程序，则用户可指定该服务程序运行时的进程</a:t>
            </a:r>
            <a:r>
              <a:rPr lang="en-US" altLang="zh-CN" sz="1000" b="1"/>
              <a:t>ID</a:t>
            </a:r>
            <a:r>
              <a:rPr lang="zh-CN" altLang="en-US" sz="1000" b="1"/>
              <a:t>。</a:t>
            </a:r>
            <a:r>
              <a:rPr lang="en-US" altLang="zh-CN" sz="1000" b="1"/>
              <a:t>GDB</a:t>
            </a:r>
            <a:r>
              <a:rPr lang="zh-CN" altLang="en-US" sz="1000" b="1"/>
              <a:t>会自动</a:t>
            </a:r>
            <a:r>
              <a:rPr lang="en-US" altLang="zh-CN" sz="1000" b="1"/>
              <a:t>attach</a:t>
            </a:r>
            <a:r>
              <a:rPr lang="zh-CN" altLang="en-US" sz="1000" b="1"/>
              <a:t>上去并调试它。</a:t>
            </a:r>
            <a:endParaRPr lang="zh-CN" altLang="en-US" sz="1000" b="1"/>
          </a:p>
          <a:p>
            <a:pPr lvl="1">
              <a:spcBef>
                <a:spcPct val="0"/>
              </a:spcBef>
            </a:pPr>
            <a:r>
              <a:rPr lang="en-US" altLang="zh-CN" sz="1000" b="1"/>
              <a:t>GDB</a:t>
            </a:r>
            <a:r>
              <a:rPr lang="zh-CN" altLang="en-US" sz="1000" b="1"/>
              <a:t>调试程序的过程</a:t>
            </a:r>
            <a:endParaRPr lang="zh-CN" altLang="en-US" sz="1000" b="1"/>
          </a:p>
          <a:p>
            <a:pPr>
              <a:spcBef>
                <a:spcPct val="50000"/>
              </a:spcBef>
            </a:pPr>
            <a:r>
              <a:rPr lang="zh-CN" altLang="en-US" sz="1000"/>
              <a:t>（</a:t>
            </a:r>
            <a:r>
              <a:rPr lang="en-US" altLang="zh-CN" sz="1000"/>
              <a:t>1</a:t>
            </a:r>
            <a:r>
              <a:rPr lang="zh-CN" altLang="en-US" sz="1000"/>
              <a:t>）初始化</a:t>
            </a:r>
            <a:endParaRPr lang="zh-CN" altLang="en-US" sz="1000"/>
          </a:p>
          <a:p>
            <a:pPr>
              <a:spcBef>
                <a:spcPct val="50000"/>
              </a:spcBef>
            </a:pPr>
            <a:r>
              <a:rPr lang="zh-CN" altLang="en-US" sz="1000" b="1"/>
              <a:t>（</a:t>
            </a:r>
            <a:r>
              <a:rPr lang="en-US" altLang="zh-CN" sz="1000" b="1"/>
              <a:t>2</a:t>
            </a:r>
            <a:r>
              <a:rPr lang="zh-CN" altLang="en-US" sz="1000" b="1"/>
              <a:t>）暂停程序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设置断点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设置运行参数和环境变量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观察断点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跟踪调试命令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输入和输出重定向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设置异常捕捉点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捕捉信号</a:t>
            </a:r>
            <a:endParaRPr lang="zh-CN" altLang="en-US" sz="1000"/>
          </a:p>
          <a:p>
            <a:r>
              <a:rPr lang="en-US" altLang="zh-CN" sz="1000"/>
              <a:t>-</a:t>
            </a:r>
            <a:r>
              <a:rPr lang="zh-CN" altLang="en-US" sz="1000"/>
              <a:t>改变程序运行</a:t>
            </a:r>
            <a:endParaRPr lang="zh-CN" altLang="en-US" sz="1000"/>
          </a:p>
          <a:p>
            <a:r>
              <a:rPr lang="zh-CN" altLang="en-US" sz="1000" b="1"/>
              <a:t>（</a:t>
            </a:r>
            <a:r>
              <a:rPr lang="en-US" altLang="zh-CN" sz="1000" b="1"/>
              <a:t>3</a:t>
            </a:r>
            <a:r>
              <a:rPr lang="zh-CN" altLang="en-US" sz="1000" b="1"/>
              <a:t>）查看信息</a:t>
            </a:r>
            <a:endParaRPr lang="zh-CN" altLang="en-US" sz="1000"/>
          </a:p>
          <a:p>
            <a:r>
              <a:rPr lang="en-US" altLang="zh-CN" sz="1000"/>
              <a:t>·</a:t>
            </a:r>
            <a:r>
              <a:rPr lang="zh-CN" altLang="en-US" sz="1000"/>
              <a:t>查看数据</a:t>
            </a:r>
            <a:endParaRPr lang="zh-CN" altLang="en-US" sz="1000"/>
          </a:p>
          <a:p>
            <a:r>
              <a:rPr lang="en-US" altLang="zh-CN" sz="1000"/>
              <a:t>·</a:t>
            </a:r>
            <a:r>
              <a:rPr lang="zh-CN" altLang="en-US" sz="1000"/>
              <a:t>查看内存</a:t>
            </a:r>
            <a:endParaRPr lang="zh-CN" altLang="en-US" sz="1000"/>
          </a:p>
          <a:p>
            <a:r>
              <a:rPr lang="en-US" altLang="zh-CN" sz="1000"/>
              <a:t>·</a:t>
            </a:r>
            <a:r>
              <a:rPr lang="zh-CN" altLang="en-US" sz="1000"/>
              <a:t>查看栈信息</a:t>
            </a:r>
            <a:endParaRPr lang="zh-CN" altLang="en-US" sz="1000" b="1"/>
          </a:p>
          <a:p>
            <a:pPr lvl="1">
              <a:spcBef>
                <a:spcPct val="0"/>
              </a:spcBef>
            </a:pPr>
            <a:endParaRPr lang="zh-CN" altLang="en-US" sz="1000" b="1"/>
          </a:p>
          <a:p>
            <a:pPr lvl="1">
              <a:spcBef>
                <a:spcPct val="0"/>
              </a:spcBef>
            </a:pPr>
            <a:endParaRPr lang="en-US" altLang="zh-CN" sz="1000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71790-1F43-4C53-BA83-A24413BFA6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orld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8"/>
          <a:stretch>
            <a:fillRect/>
          </a:stretch>
        </p:blipFill>
        <p:spPr bwMode="auto">
          <a:xfrm>
            <a:off x="16042" y="-48126"/>
            <a:ext cx="12192904" cy="388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连接符 30"/>
          <p:cNvCxnSpPr>
            <a:stCxn id="17" idx="5"/>
            <a:endCxn id="20" idx="1"/>
          </p:cNvCxnSpPr>
          <p:nvPr/>
        </p:nvCxnSpPr>
        <p:spPr>
          <a:xfrm>
            <a:off x="2459387" y="1955117"/>
            <a:ext cx="1278537" cy="156712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0" idx="5"/>
            <a:endCxn id="23" idx="2"/>
          </p:cNvCxnSpPr>
          <p:nvPr/>
        </p:nvCxnSpPr>
        <p:spPr>
          <a:xfrm flipV="1">
            <a:off x="4137580" y="3888072"/>
            <a:ext cx="2174712" cy="3245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7"/>
            <a:endCxn id="26" idx="3"/>
          </p:cNvCxnSpPr>
          <p:nvPr/>
        </p:nvCxnSpPr>
        <p:spPr>
          <a:xfrm flipV="1">
            <a:off x="6794720" y="2134880"/>
            <a:ext cx="1418387" cy="155404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  <a:endCxn id="26" idx="2"/>
          </p:cNvCxnSpPr>
          <p:nvPr/>
        </p:nvCxnSpPr>
        <p:spPr>
          <a:xfrm flipV="1">
            <a:off x="4137580" y="1935738"/>
            <a:ext cx="3992755" cy="158650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6"/>
            <a:endCxn id="23" idx="1"/>
          </p:cNvCxnSpPr>
          <p:nvPr/>
        </p:nvCxnSpPr>
        <p:spPr>
          <a:xfrm>
            <a:off x="2542159" y="1755975"/>
            <a:ext cx="3852905" cy="1932954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6"/>
            <a:endCxn id="29" idx="2"/>
          </p:cNvCxnSpPr>
          <p:nvPr/>
        </p:nvCxnSpPr>
        <p:spPr>
          <a:xfrm flipV="1">
            <a:off x="8695535" y="1456900"/>
            <a:ext cx="1287265" cy="47883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3" idx="6"/>
            <a:endCxn id="29" idx="3"/>
          </p:cNvCxnSpPr>
          <p:nvPr/>
        </p:nvCxnSpPr>
        <p:spPr>
          <a:xfrm flipV="1">
            <a:off x="6877492" y="1656042"/>
            <a:ext cx="3188080" cy="223203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69708" y="5636647"/>
            <a:ext cx="8736417" cy="391425"/>
          </a:xfrm>
          <a:noFill/>
        </p:spPr>
        <p:txBody>
          <a:bodyPr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169708" y="4863839"/>
            <a:ext cx="8736417" cy="705950"/>
          </a:xfrm>
        </p:spPr>
        <p:txBody>
          <a:bodyPr anchor="b">
            <a:normAutofit/>
          </a:bodyPr>
          <a:lstStyle>
            <a:lvl1pPr algn="l">
              <a:defRPr sz="3400" b="1" kern="1000" baseline="0">
                <a:solidFill>
                  <a:schemeClr val="accent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15925" y="439738"/>
            <a:ext cx="11360150" cy="6137275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-862628" y="1668780"/>
            <a:ext cx="4504988" cy="2872740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603044" y="2218391"/>
            <a:ext cx="2909711" cy="2225954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743825" y="2218391"/>
            <a:ext cx="2909711" cy="2225954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2263" y="2218391"/>
            <a:ext cx="2909711" cy="2225954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91372" y="2036379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00921" y="2036379"/>
            <a:ext cx="2694620" cy="2694621"/>
          </a:xfrm>
          <a:custGeom>
            <a:avLst/>
            <a:gdLst>
              <a:gd name="connsiteX0" fmla="*/ 1347310 w 2694620"/>
              <a:gd name="connsiteY0" fmla="*/ 0 h 2694621"/>
              <a:gd name="connsiteX1" fmla="*/ 2694620 w 2694620"/>
              <a:gd name="connsiteY1" fmla="*/ 1347311 h 2694621"/>
              <a:gd name="connsiteX2" fmla="*/ 1347310 w 2694620"/>
              <a:gd name="connsiteY2" fmla="*/ 2694621 h 2694621"/>
              <a:gd name="connsiteX3" fmla="*/ 0 w 2694620"/>
              <a:gd name="connsiteY3" fmla="*/ 1347311 h 269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4620" h="2694621">
                <a:moveTo>
                  <a:pt x="1347310" y="0"/>
                </a:moveTo>
                <a:lnTo>
                  <a:pt x="2694620" y="1347311"/>
                </a:lnTo>
                <a:lnTo>
                  <a:pt x="1347310" y="2694621"/>
                </a:lnTo>
                <a:lnTo>
                  <a:pt x="0" y="1347311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2D699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Title"/>
          <p:cNvSpPr/>
          <p:nvPr userDrawn="1">
            <p:custDataLst>
              <p:tags r:id="rId2"/>
            </p:custDataLst>
          </p:nvPr>
        </p:nvSpPr>
        <p:spPr>
          <a:xfrm>
            <a:off x="2919662" y="2966423"/>
            <a:ext cx="6129609" cy="665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8" name="MH_Number"/>
          <p:cNvSpPr/>
          <p:nvPr userDrawn="1">
            <p:custDataLst>
              <p:tags r:id="rId3"/>
            </p:custDataLst>
          </p:nvPr>
        </p:nvSpPr>
        <p:spPr>
          <a:xfrm>
            <a:off x="8275321" y="2734409"/>
            <a:ext cx="773721" cy="897901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b="1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 userDrawn="1">
            <p:ph type="title" hasCustomPrompt="1"/>
          </p:nvPr>
        </p:nvSpPr>
        <p:spPr>
          <a:xfrm>
            <a:off x="2919662" y="2966423"/>
            <a:ext cx="6129380" cy="6660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12699" y="-19051"/>
            <a:ext cx="1220470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-12699" y="-19052"/>
            <a:ext cx="12204700" cy="1066801"/>
          </a:xfrm>
          <a:prstGeom prst="rect">
            <a:avLst/>
          </a:prstGeom>
          <a:solidFill>
            <a:srgbClr val="2D699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175819"/>
            <a:ext cx="10954459" cy="7960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82644" y="1244603"/>
            <a:ext cx="5094116" cy="49323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orldNetwork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32600" r="5204" b="45000"/>
          <a:stretch>
            <a:fillRect/>
          </a:stretch>
        </p:blipFill>
        <p:spPr bwMode="auto">
          <a:xfrm>
            <a:off x="-63264" y="-19051"/>
            <a:ext cx="12305830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-63264" y="-19052"/>
            <a:ext cx="12305830" cy="1066801"/>
          </a:xfrm>
          <a:prstGeom prst="rect">
            <a:avLst/>
          </a:prstGeom>
          <a:solidFill>
            <a:srgbClr val="2D699B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89169" y="118532"/>
            <a:ext cx="10602732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7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2736" y="2200274"/>
            <a:ext cx="5157787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1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5147" y="2200274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-274052"/>
            <a:ext cx="12618850" cy="7132741"/>
            <a:chOff x="2030026" y="-274052"/>
            <a:chExt cx="12618850" cy="7132741"/>
          </a:xfrm>
        </p:grpSpPr>
        <p:sp>
          <p:nvSpPr>
            <p:cNvPr id="9" name="矩形 8"/>
            <p:cNvSpPr/>
            <p:nvPr userDrawn="1">
              <p:custDataLst>
                <p:tags r:id="rId2"/>
              </p:custDataLst>
            </p:nvPr>
          </p:nvSpPr>
          <p:spPr>
            <a:xfrm>
              <a:off x="3409647" y="689"/>
              <a:ext cx="9409801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 userDrawn="1">
              <p:custDataLst>
                <p:tags r:id="rId3"/>
              </p:custDataLst>
            </p:nvPr>
          </p:nvCxnSpPr>
          <p:spPr>
            <a:xfrm flipH="1">
              <a:off x="2030026" y="1057443"/>
              <a:ext cx="3234219" cy="210335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 userDrawn="1">
              <p:custDataLst>
                <p:tags r:id="rId4"/>
              </p:custDataLst>
            </p:nvPr>
          </p:nvSpPr>
          <p:spPr>
            <a:xfrm rot="3430120">
              <a:off x="4588958" y="-854035"/>
              <a:ext cx="282153" cy="4251633"/>
            </a:xfrm>
            <a:custGeom>
              <a:avLst/>
              <a:gdLst>
                <a:gd name="connsiteX0" fmla="*/ 0 w 328131"/>
                <a:gd name="connsiteY0" fmla="*/ 508549 h 4872799"/>
                <a:gd name="connsiteX1" fmla="*/ 328131 w 328131"/>
                <a:gd name="connsiteY1" fmla="*/ 0 h 4872799"/>
                <a:gd name="connsiteX2" fmla="*/ 328131 w 328131"/>
                <a:gd name="connsiteY2" fmla="*/ 4872799 h 4872799"/>
                <a:gd name="connsiteX3" fmla="*/ 0 w 328131"/>
                <a:gd name="connsiteY3" fmla="*/ 4661079 h 4872799"/>
                <a:gd name="connsiteX0-1" fmla="*/ 0 w 337331"/>
                <a:gd name="connsiteY0-2" fmla="*/ 407823 h 4872799"/>
                <a:gd name="connsiteX1-3" fmla="*/ 337331 w 337331"/>
                <a:gd name="connsiteY1-4" fmla="*/ 0 h 4872799"/>
                <a:gd name="connsiteX2-5" fmla="*/ 337331 w 337331"/>
                <a:gd name="connsiteY2-6" fmla="*/ 4872799 h 4872799"/>
                <a:gd name="connsiteX3-7" fmla="*/ 9200 w 337331"/>
                <a:gd name="connsiteY3-8" fmla="*/ 4661079 h 4872799"/>
                <a:gd name="connsiteX4" fmla="*/ 0 w 337331"/>
                <a:gd name="connsiteY4" fmla="*/ 407823 h 48727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37331" h="4872799">
                  <a:moveTo>
                    <a:pt x="0" y="407823"/>
                  </a:moveTo>
                  <a:lnTo>
                    <a:pt x="337331" y="0"/>
                  </a:lnTo>
                  <a:lnTo>
                    <a:pt x="337331" y="4872799"/>
                  </a:lnTo>
                  <a:lnTo>
                    <a:pt x="9200" y="4661079"/>
                  </a:lnTo>
                  <a:cubicBezTo>
                    <a:pt x="9200" y="3276902"/>
                    <a:pt x="0" y="1792000"/>
                    <a:pt x="0" y="407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H="1">
              <a:off x="3629788" y="-274052"/>
              <a:ext cx="3234219" cy="210335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11414657" y="4252999"/>
              <a:ext cx="3234219" cy="210335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19621307">
            <a:off x="438002" y="710680"/>
            <a:ext cx="3782834" cy="570966"/>
          </a:xfrm>
        </p:spPr>
        <p:txBody>
          <a:bodyPr anchor="t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2598738" y="1057275"/>
            <a:ext cx="7507287" cy="50546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549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549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569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49587" y="505803"/>
            <a:ext cx="1182511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490330" y="505803"/>
            <a:ext cx="9556783" cy="5811838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2300" y="1123951"/>
            <a:ext cx="10954459" cy="50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22301" y="1758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400" kern="1200" baseline="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6.png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7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66.xml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slide" Target="slide3.xml"/><Relationship Id="rId3" Type="http://schemas.openxmlformats.org/officeDocument/2006/relationships/tags" Target="../tags/tag16.xml"/><Relationship Id="rId27" Type="http://schemas.openxmlformats.org/officeDocument/2006/relationships/notesSlide" Target="../notesSlides/notesSlide3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5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56.xml"/><Relationship Id="rId5" Type="http://schemas.openxmlformats.org/officeDocument/2006/relationships/image" Target="../media/image10.jpe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63372" y="4564051"/>
            <a:ext cx="2206523" cy="0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478688" y="4498272"/>
            <a:ext cx="7533495" cy="376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LINUX OPERATING SYSTEM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441732" y="3938201"/>
            <a:ext cx="8736417" cy="701731"/>
          </a:xfr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4400" dirty="0">
                <a:solidFill>
                  <a:srgbClr val="35669B"/>
                </a:solidFill>
              </a:rPr>
              <a:t>LINUX</a:t>
            </a:r>
            <a:r>
              <a:rPr lang="zh-CN" altLang="en-US" sz="4400" dirty="0">
                <a:solidFill>
                  <a:srgbClr val="35669B"/>
                </a:solidFill>
              </a:rPr>
              <a:t>操作系统实践</a:t>
            </a:r>
            <a:endParaRPr lang="zh-CN" altLang="en-US" sz="4400" kern="1200" dirty="0">
              <a:solidFill>
                <a:srgbClr val="35669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2006351" y="5015517"/>
            <a:ext cx="9168765" cy="8811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主讲</a:t>
            </a:r>
            <a:r>
              <a:rPr lang="en-US" altLang="zh-CN" sz="2400" b="1" dirty="0"/>
              <a:t>		/	</a:t>
            </a:r>
            <a:r>
              <a:rPr sz="2400" b="1" dirty="0"/>
              <a:t>蒋权</a:t>
            </a:r>
            <a:r>
              <a:rPr lang="en-US" altLang="zh-CN" sz="2400" b="1" dirty="0"/>
              <a:t>				/	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63372" y="4983433"/>
            <a:ext cx="424838" cy="417802"/>
            <a:chOff x="625003" y="5195170"/>
            <a:chExt cx="447675" cy="447675"/>
          </a:xfrm>
        </p:grpSpPr>
        <p:sp>
          <p:nvSpPr>
            <p:cNvPr id="12" name="椭圆 11"/>
            <p:cNvSpPr/>
            <p:nvPr userDrawn="1"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rgbClr val="2D699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5029549" y="720836"/>
            <a:ext cx="214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工作过程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30779" y="1284357"/>
            <a:ext cx="97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88796" y="1545197"/>
            <a:ext cx="10745954" cy="3811726"/>
            <a:chOff x="226846" y="1545197"/>
            <a:chExt cx="11774654" cy="4310817"/>
          </a:xfrm>
        </p:grpSpPr>
        <p:sp>
          <p:nvSpPr>
            <p:cNvPr id="28" name="Rectangle 27"/>
            <p:cNvSpPr/>
            <p:nvPr/>
          </p:nvSpPr>
          <p:spPr>
            <a:xfrm>
              <a:off x="226846" y="1545197"/>
              <a:ext cx="2909887" cy="43064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82603" y="1545197"/>
              <a:ext cx="2909888" cy="43064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cs typeface="+mn-ea"/>
                <a:sym typeface="+mn-l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617" y="1545197"/>
              <a:ext cx="2909888" cy="43108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cs typeface="+mn-ea"/>
                <a:sym typeface="+mn-lt"/>
              </a:endParaRPr>
            </a:p>
          </p:txBody>
        </p:sp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482432" y="3026214"/>
              <a:ext cx="2460625" cy="1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加载头文件和展开宏，这一步操作仅对文本信息处理，是编译前的准备、整理工作</a:t>
              </a:r>
              <a:endParaRPr lang="en-US" altLang="zh-CN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74496" y="2038869"/>
              <a:ext cx="1803400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预处理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4" name="7 CuadroTexto"/>
            <p:cNvSpPr txBox="1">
              <a:spLocks noChangeArrowheads="1"/>
            </p:cNvSpPr>
            <p:nvPr/>
          </p:nvSpPr>
          <p:spPr bwMode="auto">
            <a:xfrm>
              <a:off x="3435016" y="2995361"/>
              <a:ext cx="2459037" cy="1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将</a:t>
              </a:r>
              <a:r>
                <a:rPr lang="en-US" altLang="zh-CN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C</a:t>
              </a:r>
              <a:r>
                <a:rPr lang="zh-CN" altLang="en-US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语言代码转换为对应计算机的指令码，形成的二进制指令的集合就是编译的结果文件</a:t>
              </a:r>
              <a:endParaRPr lang="en-US" altLang="zh-CN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3425491" y="2008016"/>
              <a:ext cx="1804987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编译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7" name="7 CuadroTexto"/>
            <p:cNvSpPr txBox="1">
              <a:spLocks noChangeArrowheads="1"/>
            </p:cNvSpPr>
            <p:nvPr/>
          </p:nvSpPr>
          <p:spPr bwMode="auto">
            <a:xfrm>
              <a:off x="6421605" y="3042568"/>
              <a:ext cx="2460625" cy="114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处理多个模块的指令地址，使其合成一个可执行的整体。</a:t>
              </a:r>
              <a:endParaRPr lang="en-US" altLang="zh-CN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6413667" y="2055223"/>
              <a:ext cx="1804988" cy="400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链接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9091612" y="1545197"/>
              <a:ext cx="2909888" cy="43108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cs typeface="+mn-ea"/>
                <a:sym typeface="+mn-lt"/>
              </a:endParaRPr>
            </a:p>
          </p:txBody>
        </p:sp>
        <p:sp>
          <p:nvSpPr>
            <p:cNvPr id="27" name="7 CuadroTexto"/>
            <p:cNvSpPr txBox="1">
              <a:spLocks noChangeArrowheads="1"/>
            </p:cNvSpPr>
            <p:nvPr/>
          </p:nvSpPr>
          <p:spPr bwMode="auto">
            <a:xfrm>
              <a:off x="9372599" y="3067552"/>
              <a:ext cx="2460625" cy="184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程序自身往往采用静态链接的方式，而系统库的功能调用则常采用动态链接的方式</a:t>
              </a:r>
              <a:endParaRPr lang="en-US" altLang="zh-CN" sz="2000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9364662" y="2080206"/>
              <a:ext cx="1804988" cy="45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装入执行</a:t>
              </a:r>
              <a:endParaRPr lang="en-US" altLang="zh-CN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60332" y="-285026"/>
            <a:ext cx="4160832" cy="6323875"/>
          </a:xfrm>
          <a:custGeom>
            <a:avLst/>
            <a:gdLst>
              <a:gd name="connsiteX0" fmla="*/ 0 w 12791724"/>
              <a:gd name="connsiteY0" fmla="*/ 8489631 h 8489631"/>
              <a:gd name="connsiteX1" fmla="*/ 6395862 w 12791724"/>
              <a:gd name="connsiteY1" fmla="*/ 0 h 8489631"/>
              <a:gd name="connsiteX2" fmla="*/ 12791724 w 12791724"/>
              <a:gd name="connsiteY2" fmla="*/ 8489631 h 8489631"/>
              <a:gd name="connsiteX3" fmla="*/ 0 w 12791724"/>
              <a:gd name="connsiteY3" fmla="*/ 8489631 h 8489631"/>
              <a:gd name="connsiteX0-1" fmla="*/ 0 w 6488895"/>
              <a:gd name="connsiteY0-2" fmla="*/ 8489631 h 8489631"/>
              <a:gd name="connsiteX1-3" fmla="*/ 6395862 w 6488895"/>
              <a:gd name="connsiteY1-4" fmla="*/ 0 h 8489631"/>
              <a:gd name="connsiteX2-5" fmla="*/ 6488895 w 6488895"/>
              <a:gd name="connsiteY2-6" fmla="*/ 7150689 h 8489631"/>
              <a:gd name="connsiteX3-7" fmla="*/ 0 w 6488895"/>
              <a:gd name="connsiteY3-8" fmla="*/ 8489631 h 8489631"/>
              <a:gd name="connsiteX0-9" fmla="*/ 0 w 5280580"/>
              <a:gd name="connsiteY0-10" fmla="*/ 6987402 h 7150689"/>
              <a:gd name="connsiteX1-11" fmla="*/ 5187547 w 5280580"/>
              <a:gd name="connsiteY1-12" fmla="*/ 0 h 7150689"/>
              <a:gd name="connsiteX2-13" fmla="*/ 5280580 w 5280580"/>
              <a:gd name="connsiteY2-14" fmla="*/ 7150689 h 7150689"/>
              <a:gd name="connsiteX3-15" fmla="*/ 0 w 5280580"/>
              <a:gd name="connsiteY3-16" fmla="*/ 6987402 h 71506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80580" h="7150689">
                <a:moveTo>
                  <a:pt x="0" y="6987402"/>
                </a:moveTo>
                <a:lnTo>
                  <a:pt x="5187547" y="0"/>
                </a:lnTo>
                <a:lnTo>
                  <a:pt x="5280580" y="7150689"/>
                </a:lnTo>
                <a:lnTo>
                  <a:pt x="0" y="69874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8" y="1170807"/>
            <a:ext cx="4559103" cy="4026752"/>
          </a:xfrm>
          <a:prstGeom prst="rect">
            <a:avLst/>
          </a:prstGeom>
        </p:spPr>
      </p:pic>
      <p:sp>
        <p:nvSpPr>
          <p:cNvPr id="14" name="7 CuadroTexto"/>
          <p:cNvSpPr txBox="1"/>
          <p:nvPr/>
        </p:nvSpPr>
        <p:spPr>
          <a:xfrm>
            <a:off x="4604084" y="798050"/>
            <a:ext cx="71217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dirty="0"/>
              <a:t>(“HELLO WORLD.THIS IS MY FIRST C PROGRAM</a:t>
            </a:r>
            <a:r>
              <a:rPr lang="en-US" altLang="zh-CN" sz="2000" dirty="0"/>
              <a:t>”);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	return 0;			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编译</a:t>
            </a:r>
            <a:endParaRPr lang="zh-CN" altLang="en-US" sz="2000" dirty="0"/>
          </a:p>
          <a:p>
            <a:pPr>
              <a:defRPr/>
            </a:pPr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hello.c</a:t>
            </a:r>
            <a:r>
              <a:rPr lang="en-US" altLang="zh-CN" sz="2000" dirty="0"/>
              <a:t>  		</a:t>
            </a:r>
            <a:r>
              <a:rPr lang="zh-CN" altLang="en-US" sz="2000" dirty="0"/>
              <a:t>结果文件缺省名为</a:t>
            </a:r>
            <a:r>
              <a:rPr lang="en-US" altLang="zh-CN" sz="2000" dirty="0" err="1"/>
              <a:t>a.out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或</a:t>
            </a:r>
            <a:endParaRPr lang="zh-CN" altLang="en-US" sz="2000" dirty="0"/>
          </a:p>
          <a:p>
            <a:pPr>
              <a:defRPr/>
            </a:pPr>
            <a:r>
              <a:rPr lang="en-US" altLang="zh-CN" sz="2000" dirty="0" err="1"/>
              <a:t>gcc</a:t>
            </a:r>
            <a:r>
              <a:rPr lang="en-US" altLang="zh-CN" sz="2000" dirty="0"/>
              <a:t> –o hey </a:t>
            </a:r>
            <a:r>
              <a:rPr lang="en-US" altLang="zh-CN" sz="2000" dirty="0" err="1"/>
              <a:t>hello.c</a:t>
            </a:r>
            <a:r>
              <a:rPr lang="en-US" altLang="zh-CN" sz="2000" dirty="0"/>
              <a:t>	</a:t>
            </a:r>
            <a:r>
              <a:rPr lang="zh-CN" altLang="en-US" sz="2000" dirty="0"/>
              <a:t>指定结果文件名为</a:t>
            </a:r>
            <a:r>
              <a:rPr lang="en-US" altLang="zh-CN" sz="2000" dirty="0"/>
              <a:t>hey</a:t>
            </a: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执行：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./hey</a:t>
            </a:r>
            <a:endParaRPr lang="en-US" altLang="zh-CN" sz="2000" dirty="0"/>
          </a:p>
        </p:txBody>
      </p:sp>
      <p:sp>
        <p:nvSpPr>
          <p:cNvPr id="17" name="7 CuadroTexto"/>
          <p:cNvSpPr txBox="1"/>
          <p:nvPr/>
        </p:nvSpPr>
        <p:spPr>
          <a:xfrm>
            <a:off x="1835233" y="5211751"/>
            <a:ext cx="9890602" cy="1618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735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cs typeface="+mn-ea"/>
                <a:sym typeface="+mn-lt"/>
              </a:rPr>
              <a:t>由于编译得到的程序所在目录并不在系统的</a:t>
            </a:r>
            <a:r>
              <a:rPr lang="en-US" altLang="zh-CN" b="1" dirty="0">
                <a:cs typeface="+mn-ea"/>
                <a:sym typeface="+mn-lt"/>
              </a:rPr>
              <a:t>PATH</a:t>
            </a:r>
            <a:r>
              <a:rPr lang="zh-CN" altLang="en-US" b="1" dirty="0">
                <a:cs typeface="+mn-ea"/>
                <a:sym typeface="+mn-lt"/>
              </a:rPr>
              <a:t>环境变量里，所以执行该程序时要给清楚程序所在目录，比如在当前目录下应执行如下命令，代表当前目录的点符号不能丢</a:t>
            </a:r>
            <a:r>
              <a:rPr lang="en-US" b="1" dirty="0">
                <a:cs typeface="+mn-ea"/>
                <a:sym typeface="+mn-lt"/>
              </a:rPr>
              <a:t> </a:t>
            </a:r>
            <a:endParaRPr lang="en-US" b="1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sz="1600" dirty="0"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558" y="5197559"/>
            <a:ext cx="180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本例注意点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3698201" y="274830"/>
            <a:ext cx="214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【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】5-1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9" name="图片占位符 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3" b="28733"/>
          <a:stretch>
            <a:fillRect/>
          </a:stretch>
        </p:blipFill>
        <p:spPr>
          <a:xfrm>
            <a:off x="100835" y="1668780"/>
            <a:ext cx="3528461" cy="2250028"/>
          </a:xfrm>
        </p:spPr>
      </p:pic>
      <p:sp>
        <p:nvSpPr>
          <p:cNvPr id="16" name="TextBox 15"/>
          <p:cNvSpPr txBox="1"/>
          <p:nvPr/>
        </p:nvSpPr>
        <p:spPr>
          <a:xfrm>
            <a:off x="30672" y="1650599"/>
            <a:ext cx="3598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执行结果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exp</a:t>
            </a:r>
            <a:r>
              <a:rPr lang="en-US" altLang="zh-CN" sz="1600" dirty="0"/>
              <a:t>-all]# ./hey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en-US" altLang="zh-CN" sz="1600" dirty="0"/>
              <a:t>HELLO WORLD.THIS IS MY FIRST C PROGRAM</a:t>
            </a:r>
            <a:endParaRPr lang="en-US" altLang="zh-CN" sz="16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常用参数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143000" y="1147651"/>
          <a:ext cx="9582150" cy="555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399"/>
                <a:gridCol w="7977751"/>
              </a:tblGrid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  <a:endParaRPr lang="zh-CN" sz="32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solidFill>
                            <a:schemeClr val="tx1"/>
                          </a:solidFill>
                          <a:effectLst/>
                        </a:rPr>
                        <a:t>功能描述</a:t>
                      </a:r>
                      <a:endParaRPr lang="zh-C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-o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指定输出的文件名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产生符号调试工具</a:t>
                      </a:r>
                      <a:r>
                        <a:rPr lang="en-US" sz="2000" kern="100">
                          <a:effectLst/>
                        </a:rPr>
                        <a:t>(GNU</a:t>
                      </a:r>
                      <a:r>
                        <a:rPr lang="zh-CN" sz="2000" kern="100">
                          <a:effectLst/>
                        </a:rPr>
                        <a:t>的</a:t>
                      </a:r>
                      <a:r>
                        <a:rPr lang="en-US" sz="2000" kern="100">
                          <a:effectLst/>
                        </a:rPr>
                        <a:t>GDB)</a:t>
                      </a:r>
                      <a:r>
                        <a:rPr lang="zh-CN" sz="2000" kern="100">
                          <a:effectLst/>
                        </a:rPr>
                        <a:t>所必要的符号信息，要想对源代码进行调试，必须加入这个选项。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-c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进行预处理、编译、汇编，产生目标代码。输出的文件后缀默认为</a:t>
                      </a:r>
                      <a:r>
                        <a:rPr lang="en-US" sz="2000" kern="100">
                          <a:effectLst/>
                        </a:rPr>
                        <a:t>.o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-O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gcc</a:t>
                      </a:r>
                      <a:r>
                        <a:rPr lang="zh-CN" sz="2000" kern="100">
                          <a:effectLst/>
                        </a:rPr>
                        <a:t>进行基本优化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只进行预处理，结果输出到标准输出，除非用</a:t>
                      </a:r>
                      <a:r>
                        <a:rPr lang="en-US" sz="2000" kern="100">
                          <a:effectLst/>
                        </a:rPr>
                        <a:t>-o</a:t>
                      </a:r>
                      <a:r>
                        <a:rPr lang="zh-CN" sz="2000" kern="100">
                          <a:effectLst/>
                        </a:rPr>
                        <a:t>指定输出文件（一般指定文件后缀为</a:t>
                      </a:r>
                      <a:r>
                        <a:rPr lang="en-US" sz="2000" kern="100">
                          <a:effectLst/>
                        </a:rPr>
                        <a:t>.i</a:t>
                      </a:r>
                      <a:r>
                        <a:rPr lang="zh-CN" sz="2000" kern="100">
                          <a:effectLst/>
                        </a:rPr>
                        <a:t>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进行预处理、编译，产生汇编代码。输出的文件后缀默认为</a:t>
                      </a:r>
                      <a:r>
                        <a:rPr lang="en-US" sz="2000" kern="100">
                          <a:effectLst/>
                        </a:rPr>
                        <a:t>.s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-I dirname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指定额外的头文件搜索路径</a:t>
                      </a:r>
                      <a:r>
                        <a:rPr lang="en-US" sz="2000" kern="100">
                          <a:effectLst/>
                        </a:rPr>
                        <a:t>dirname</a:t>
                      </a:r>
                      <a:r>
                        <a:rPr lang="zh-CN" sz="2000" kern="100">
                          <a:effectLst/>
                        </a:rPr>
                        <a:t>目录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17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-L dirname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指定额外的函数库搜索路径</a:t>
                      </a:r>
                      <a:r>
                        <a:rPr lang="en-US" sz="2000" kern="100" dirty="0" err="1">
                          <a:effectLst/>
                        </a:rPr>
                        <a:t>dirname</a:t>
                      </a:r>
                      <a:r>
                        <a:rPr lang="zh-CN" sz="2000" kern="100" dirty="0">
                          <a:effectLst/>
                        </a:rPr>
                        <a:t>目录。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5.1 GCC</a:t>
            </a:r>
            <a:r>
              <a:rPr kumimoji="0" lang="zh-CN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常用参数说明表</a:t>
            </a: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14"/>
          <p:cNvSpPr/>
          <p:nvPr/>
        </p:nvSpPr>
        <p:spPr>
          <a:xfrm>
            <a:off x="0" y="132"/>
            <a:ext cx="3848100" cy="685786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9205811" y="-949501"/>
            <a:ext cx="1902202" cy="189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686414" y="5847457"/>
            <a:ext cx="2024209" cy="2021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642582" y="891157"/>
            <a:ext cx="214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注意事项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11244" y="1538535"/>
            <a:ext cx="390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"/>
          <p:cNvSpPr txBox="1"/>
          <p:nvPr/>
        </p:nvSpPr>
        <p:spPr>
          <a:xfrm>
            <a:off x="642582" y="1601139"/>
            <a:ext cx="2567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为什么程序无法成功执行？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4147696" y="891157"/>
            <a:ext cx="7101643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800" dirty="0">
                <a:cs typeface="+mn-ea"/>
                <a:sym typeface="+mn-lt"/>
              </a:rPr>
              <a:t>语法错误</a:t>
            </a:r>
            <a:endParaRPr lang="en-US" altLang="zh-CN" sz="28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</a:pPr>
            <a:r>
              <a:rPr lang="zh-CN" altLang="zh-CN" sz="2800" dirty="0"/>
              <a:t>标识符、表达式等书写不符合语法规范</a:t>
            </a:r>
            <a:endParaRPr lang="en-US" altLang="zh-CN" sz="28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zh-CN" sz="2800" dirty="0"/>
              <a:t>找不到头文件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常</a:t>
            </a:r>
            <a:r>
              <a:rPr lang="zh-CN" altLang="zh-CN" sz="2800" dirty="0"/>
              <a:t>导致</a:t>
            </a:r>
            <a:r>
              <a:rPr lang="zh-CN" altLang="en-US" sz="2800" dirty="0"/>
              <a:t>常用</a:t>
            </a:r>
            <a:r>
              <a:rPr lang="zh-CN" altLang="zh-CN" sz="2800" dirty="0"/>
              <a:t>函数名不识</a:t>
            </a:r>
            <a:r>
              <a:rPr lang="zh-CN" altLang="en-US" sz="2800" dirty="0"/>
              <a:t>别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zh-CN" sz="2800" dirty="0"/>
              <a:t>找不到所需的函数库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ym typeface="+mn-lt"/>
              </a:rPr>
              <a:t>常导致运行时动态链接出错</a:t>
            </a:r>
            <a:endParaRPr lang="id-ID" sz="2800" dirty="0"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77026" y="5633747"/>
            <a:ext cx="831497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/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编程采用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些新规范引入的特性语法，要考虑编译器是否支持。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863028" y="4777297"/>
            <a:ext cx="83289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/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两个因素影响程序能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顺利编译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6700"/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语言规范和编译器支持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14"/>
          <p:cNvSpPr/>
          <p:nvPr/>
        </p:nvSpPr>
        <p:spPr>
          <a:xfrm>
            <a:off x="0" y="132"/>
            <a:ext cx="3848100" cy="685786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9205811" y="-949501"/>
            <a:ext cx="1902202" cy="18992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686414" y="5847457"/>
            <a:ext cx="2024209" cy="2021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/>
          <p:nvPr/>
        </p:nvSpPr>
        <p:spPr>
          <a:xfrm>
            <a:off x="642582" y="891157"/>
            <a:ext cx="261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相关头文件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11244" y="1538535"/>
            <a:ext cx="390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0"/>
          <p:cNvSpPr/>
          <p:nvPr/>
        </p:nvSpPr>
        <p:spPr>
          <a:xfrm>
            <a:off x="3968794" y="179249"/>
            <a:ext cx="766330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unistd.h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用于系统调用，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Unix Standard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的意思，里面定义的宏一类的东西都是为了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Unix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标准服务的（一般来说包括了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POSIX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的一些常量</a:t>
            </a:r>
            <a:r>
              <a:rPr lang="en-US" altLang="zh-CN" sz="2400" b="1" dirty="0">
                <a:ea typeface="楷体_GB2312" pitchFamily="49" charset="-122"/>
              </a:rPr>
              <a:t>……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>
                <a:ea typeface="楷体_GB2312" pitchFamily="49" charset="-122"/>
              </a:rPr>
              <a:t> 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stdlib.h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该文件包含了的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语言标准库函数的定义，定义了五种类型、一些宏和通用工具函数。 类型例如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size_t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wchar_t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div_t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ldiv_t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lldiv_t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 宏例如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EXIT_FAILURE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EXIT_SUCCESS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RAND_MAX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MB_CUR_MAX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等等； 常用的函数如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malloc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calloc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realloc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free()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system()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atoi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atol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rand()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srand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exit()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等等。 具体的内容你自己可以打开编译器的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include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目录里面的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stdlib.h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头文件看看。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/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id-ID" sz="3600" b="1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582" y="1674475"/>
            <a:ext cx="2614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常用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头文件列表见本页备注</a:t>
            </a:r>
            <a:r>
              <a:rPr lang="zh-CN" altLang="en-US" sz="2000" b="1" dirty="0">
                <a:solidFill>
                  <a:schemeClr val="bg1"/>
                </a:solidFill>
                <a:ea typeface="楷体_GB2312" pitchFamily="49" charset="-122"/>
              </a:rPr>
              <a:t> 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60332" y="-285026"/>
            <a:ext cx="4160832" cy="6323875"/>
          </a:xfrm>
          <a:custGeom>
            <a:avLst/>
            <a:gdLst>
              <a:gd name="connsiteX0" fmla="*/ 0 w 12791724"/>
              <a:gd name="connsiteY0" fmla="*/ 8489631 h 8489631"/>
              <a:gd name="connsiteX1" fmla="*/ 6395862 w 12791724"/>
              <a:gd name="connsiteY1" fmla="*/ 0 h 8489631"/>
              <a:gd name="connsiteX2" fmla="*/ 12791724 w 12791724"/>
              <a:gd name="connsiteY2" fmla="*/ 8489631 h 8489631"/>
              <a:gd name="connsiteX3" fmla="*/ 0 w 12791724"/>
              <a:gd name="connsiteY3" fmla="*/ 8489631 h 8489631"/>
              <a:gd name="connsiteX0-1" fmla="*/ 0 w 6488895"/>
              <a:gd name="connsiteY0-2" fmla="*/ 8489631 h 8489631"/>
              <a:gd name="connsiteX1-3" fmla="*/ 6395862 w 6488895"/>
              <a:gd name="connsiteY1-4" fmla="*/ 0 h 8489631"/>
              <a:gd name="connsiteX2-5" fmla="*/ 6488895 w 6488895"/>
              <a:gd name="connsiteY2-6" fmla="*/ 7150689 h 8489631"/>
              <a:gd name="connsiteX3-7" fmla="*/ 0 w 6488895"/>
              <a:gd name="connsiteY3-8" fmla="*/ 8489631 h 8489631"/>
              <a:gd name="connsiteX0-9" fmla="*/ 0 w 5280580"/>
              <a:gd name="connsiteY0-10" fmla="*/ 6987402 h 7150689"/>
              <a:gd name="connsiteX1-11" fmla="*/ 5187547 w 5280580"/>
              <a:gd name="connsiteY1-12" fmla="*/ 0 h 7150689"/>
              <a:gd name="connsiteX2-13" fmla="*/ 5280580 w 5280580"/>
              <a:gd name="connsiteY2-14" fmla="*/ 7150689 h 7150689"/>
              <a:gd name="connsiteX3-15" fmla="*/ 0 w 5280580"/>
              <a:gd name="connsiteY3-16" fmla="*/ 6987402 h 71506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80580" h="7150689">
                <a:moveTo>
                  <a:pt x="0" y="6987402"/>
                </a:moveTo>
                <a:lnTo>
                  <a:pt x="5187547" y="0"/>
                </a:lnTo>
                <a:lnTo>
                  <a:pt x="5280580" y="7150689"/>
                </a:lnTo>
                <a:lnTo>
                  <a:pt x="0" y="69874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8" y="1170807"/>
            <a:ext cx="4559103" cy="4026752"/>
          </a:xfrm>
          <a:prstGeom prst="rect">
            <a:avLst/>
          </a:prstGeom>
        </p:spPr>
      </p:pic>
      <p:sp>
        <p:nvSpPr>
          <p:cNvPr id="14" name="7 CuadroTexto"/>
          <p:cNvSpPr txBox="1"/>
          <p:nvPr/>
        </p:nvSpPr>
        <p:spPr>
          <a:xfrm>
            <a:off x="4000501" y="832253"/>
            <a:ext cx="440656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testf.c</a:t>
            </a:r>
            <a:r>
              <a:rPr lang="zh-CN" altLang="zh-CN" sz="2400" b="1" dirty="0"/>
              <a:t>源代码：</a:t>
            </a:r>
            <a:endParaRPr lang="zh-CN" altLang="zh-CN" sz="2400" b="1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"</a:t>
            </a:r>
            <a:r>
              <a:rPr lang="en-US" altLang="zh-CN" dirty="0" err="1"/>
              <a:t>math.h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void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("please input two numbers:\n");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d,%d",&amp;x,&amp;y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("x*y=%d\n",</a:t>
            </a:r>
            <a:r>
              <a:rPr lang="en-US" altLang="zh-CN" dirty="0" err="1"/>
              <a:t>Fmulitply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("x! is %f\n",</a:t>
            </a:r>
            <a:r>
              <a:rPr lang="en-US" altLang="zh-CN" dirty="0" err="1"/>
              <a:t>Ffactorial</a:t>
            </a:r>
            <a:r>
              <a:rPr lang="en-US" altLang="zh-CN" dirty="0"/>
              <a:t>(x));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("y! is %f\n",</a:t>
            </a:r>
            <a:r>
              <a:rPr lang="en-US" altLang="zh-CN" dirty="0" err="1"/>
              <a:t>Ffactorial</a:t>
            </a:r>
            <a:r>
              <a:rPr lang="en-US" altLang="zh-CN" dirty="0"/>
              <a:t>(y));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en-US" altLang="zh-CN" sz="2000" dirty="0"/>
          </a:p>
        </p:txBody>
      </p:sp>
      <p:sp>
        <p:nvSpPr>
          <p:cNvPr id="17" name="7 CuadroTexto"/>
          <p:cNvSpPr txBox="1"/>
          <p:nvPr/>
        </p:nvSpPr>
        <p:spPr>
          <a:xfrm>
            <a:off x="1835233" y="5211751"/>
            <a:ext cx="9890602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编译执行命令：</a:t>
            </a:r>
            <a:endParaRPr lang="zh-CN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testf.c</a:t>
            </a:r>
            <a:r>
              <a:rPr lang="en-US" altLang="zh-CN" dirty="0"/>
              <a:t> -o test -I </a:t>
            </a:r>
            <a:r>
              <a:rPr lang="en-US" altLang="zh-CN" dirty="0" err="1"/>
              <a:t>fdhead</a:t>
            </a:r>
            <a:r>
              <a:rPr lang="en-US" altLang="zh-CN" dirty="0"/>
              <a:t>	//-I </a:t>
            </a:r>
            <a:r>
              <a:rPr lang="zh-CN" altLang="zh-CN" dirty="0"/>
              <a:t>指定头文件所在目录，不指定参数将编译出错</a:t>
            </a:r>
            <a:r>
              <a:rPr lang="en-US" altLang="zh-CN" dirty="0"/>
              <a:t>		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lnSpc>
                <a:spcPts val="1735"/>
              </a:lnSpc>
              <a:buFont typeface="Wingdings" panose="05000000000000000000" pitchFamily="2" charset="2"/>
              <a:buChar char="ü"/>
              <a:defRPr/>
            </a:pPr>
            <a:endParaRPr lang="en-US" b="1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dirty="0">
              <a:cs typeface="+mn-ea"/>
              <a:sym typeface="+mn-lt"/>
            </a:endParaRPr>
          </a:p>
          <a:p>
            <a:pPr>
              <a:lnSpc>
                <a:spcPts val="1735"/>
              </a:lnSpc>
              <a:defRPr/>
            </a:pPr>
            <a:endParaRPr lang="en-US" sz="1600" dirty="0"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558" y="5197559"/>
            <a:ext cx="180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本例注意点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3698201" y="274830"/>
            <a:ext cx="214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【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】5-2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9" name="图片占位符 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3" b="28733"/>
          <a:stretch>
            <a:fillRect/>
          </a:stretch>
        </p:blipFill>
        <p:spPr>
          <a:xfrm>
            <a:off x="100835" y="1668780"/>
            <a:ext cx="3528461" cy="2250028"/>
          </a:xfrm>
        </p:spPr>
      </p:pic>
      <p:sp>
        <p:nvSpPr>
          <p:cNvPr id="16" name="TextBox 15"/>
          <p:cNvSpPr txBox="1"/>
          <p:nvPr/>
        </p:nvSpPr>
        <p:spPr>
          <a:xfrm>
            <a:off x="30672" y="1650599"/>
            <a:ext cx="35986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+mn-ea"/>
                <a:sym typeface="+mn-lt"/>
              </a:rPr>
              <a:t>执行结果</a:t>
            </a:r>
            <a:endParaRPr lang="en-US" altLang="zh-CN" sz="1600" b="1" dirty="0">
              <a:cs typeface="+mn-ea"/>
              <a:sym typeface="+mn-lt"/>
            </a:endParaRPr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exp</a:t>
            </a:r>
            <a:r>
              <a:rPr lang="en-US" altLang="zh-CN" sz="1600" dirty="0"/>
              <a:t>-all]# ./test</a:t>
            </a:r>
            <a:endParaRPr lang="en-US" altLang="zh-CN" sz="1600" dirty="0"/>
          </a:p>
          <a:p>
            <a:r>
              <a:rPr lang="en-US" altLang="zh-CN" sz="1600" dirty="0"/>
              <a:t>please input two numbers:</a:t>
            </a:r>
            <a:endParaRPr lang="en-US" altLang="zh-CN" sz="1600" dirty="0"/>
          </a:p>
          <a:p>
            <a:r>
              <a:rPr lang="en-US" altLang="zh-CN" sz="1600" dirty="0"/>
              <a:t>2,10</a:t>
            </a:r>
            <a:endParaRPr lang="en-US" altLang="zh-CN" sz="1600" dirty="0"/>
          </a:p>
          <a:p>
            <a:r>
              <a:rPr lang="en-US" altLang="zh-CN" sz="1600" dirty="0"/>
              <a:t>x*y=20</a:t>
            </a:r>
            <a:endParaRPr lang="en-US" altLang="zh-CN" sz="1600" dirty="0"/>
          </a:p>
          <a:p>
            <a:r>
              <a:rPr lang="en-US" altLang="zh-CN" sz="1600" dirty="0"/>
              <a:t>x! is 2.000000</a:t>
            </a:r>
            <a:endParaRPr lang="en-US" altLang="zh-CN" sz="1600" dirty="0"/>
          </a:p>
          <a:p>
            <a:r>
              <a:rPr lang="en-US" altLang="zh-CN" sz="1600" dirty="0"/>
              <a:t>y! is 3628800.000000</a:t>
            </a:r>
            <a:endParaRPr lang="en-US" altLang="zh-CN" sz="1600" dirty="0"/>
          </a:p>
          <a:p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1048" y="284653"/>
            <a:ext cx="42009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dirty="0" err="1"/>
              <a:t>fdhead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math.h</a:t>
            </a:r>
            <a:r>
              <a:rPr lang="zh-CN" altLang="zh-CN" sz="2400" b="1" dirty="0"/>
              <a:t>源代码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Fmulitply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y)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z;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z=x*y;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z;		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Fmulitply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float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Ffactorial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(t==1)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1;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else 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return (float)t*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Ffactorial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(t-1);	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}//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Ffactorial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89DB-4BEB-4EBD-983A-4E1D581D2E48}" type="slidenum">
              <a:rPr lang="en-US" altLang="zh-CN"/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* </a:t>
            </a:r>
            <a:r>
              <a:rPr lang="zh-CN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关于头文件与库文件 *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00150"/>
            <a:ext cx="6267449" cy="5200650"/>
          </a:xfrm>
          <a:noFill/>
        </p:spPr>
        <p:txBody>
          <a:bodyPr vert="horz" lIns="91440" tIns="154800" rIns="91440" bIns="45720" rtlCol="0">
            <a:normAutofit lnSpcReduction="10000"/>
          </a:bodyPr>
          <a:lstStyle/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i="1" dirty="0" err="1">
                <a:latin typeface="楷体_GB2312" pitchFamily="49" charset="-122"/>
                <a:ea typeface="楷体_GB2312" pitchFamily="49" charset="-122"/>
              </a:rPr>
              <a:t>gcc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在编译时如何寻找所需要的头文件： </a:t>
            </a:r>
            <a:endParaRPr lang="zh-CN" altLang="en-US" sz="2000" b="1" i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SzPct val="90000"/>
              <a:buFont typeface="+mj-lt"/>
              <a:buAutoNum type="alphaLcParenR"/>
            </a:pP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header file 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的搜寻会从 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-I 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开始 </a:t>
            </a:r>
            <a:endParaRPr lang="zh-CN" altLang="en-US" sz="2000" b="1" i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SzPct val="90000"/>
              <a:buFont typeface="+mj-lt"/>
              <a:buAutoNum type="alphaLcParenR"/>
            </a:pP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然后找 </a:t>
            </a:r>
            <a:r>
              <a:rPr lang="en-US" altLang="zh-CN" sz="2000" b="1" i="1" dirty="0" err="1">
                <a:latin typeface="楷体_GB2312" pitchFamily="49" charset="-122"/>
                <a:ea typeface="楷体_GB2312" pitchFamily="49" charset="-122"/>
              </a:rPr>
              <a:t>gcc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的环境变量 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C_INCLUDE_PATH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CPLUS_INCLUDE_PATH</a:t>
            </a: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b="1" i="1" dirty="0">
                <a:latin typeface="楷体_GB2312" pitchFamily="49" charset="-122"/>
                <a:ea typeface="楷体_GB2312" pitchFamily="49" charset="-122"/>
              </a:rPr>
              <a:t>OBJC_INCLUDE_PATH </a:t>
            </a:r>
            <a:endParaRPr lang="en-US" altLang="zh-CN" sz="2000" b="1" i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SzPct val="90000"/>
              <a:buFont typeface="+mj-lt"/>
              <a:buAutoNum type="alphaLcParenR"/>
            </a:pPr>
            <a:r>
              <a:rPr lang="zh-CN" altLang="en-US" sz="2000" b="1" i="1" dirty="0">
                <a:latin typeface="楷体_GB2312" pitchFamily="49" charset="-122"/>
                <a:ea typeface="楷体_GB2312" pitchFamily="49" charset="-122"/>
              </a:rPr>
              <a:t>再找内定目录 </a:t>
            </a:r>
            <a:endParaRPr lang="zh-CN" altLang="en-US" sz="2000" b="1" i="1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usr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/include		</a:t>
            </a:r>
            <a:r>
              <a:rPr lang="zh-CN" altLang="en-US" b="1" i="1" dirty="0">
                <a:latin typeface="楷体_GB2312" pitchFamily="49" charset="-122"/>
                <a:ea typeface="楷体_GB2312" pitchFamily="49" charset="-122"/>
              </a:rPr>
              <a:t>用户空间头文件 </a:t>
            </a:r>
            <a:endParaRPr lang="zh-CN" altLang="en-US" b="1" i="1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usr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/local/include	</a:t>
            </a:r>
            <a:r>
              <a:rPr lang="zh-CN" altLang="en-US" b="1" i="1" dirty="0">
                <a:latin typeface="楷体_GB2312" pitchFamily="49" charset="-122"/>
                <a:ea typeface="楷体_GB2312" pitchFamily="49" charset="-122"/>
              </a:rPr>
              <a:t>本地头文件 </a:t>
            </a:r>
            <a:endParaRPr lang="zh-CN" altLang="en-US" b="1" i="1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lnSpc>
                <a:spcPct val="150000"/>
              </a:lnSpc>
              <a:buNone/>
            </a:pP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usr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i="1" dirty="0" err="1">
                <a:latin typeface="楷体_GB2312" pitchFamily="49" charset="-122"/>
                <a:ea typeface="楷体_GB2312" pitchFamily="49" charset="-122"/>
              </a:rPr>
              <a:t>src</a:t>
            </a:r>
            <a:r>
              <a:rPr lang="en-US" altLang="zh-CN" b="1" i="1" dirty="0">
                <a:latin typeface="楷体_GB2312" pitchFamily="49" charset="-122"/>
                <a:ea typeface="楷体_GB2312" pitchFamily="49" charset="-122"/>
              </a:rPr>
              <a:t>/include		</a:t>
            </a:r>
            <a:r>
              <a:rPr lang="zh-CN" altLang="en-US" b="1" i="1" dirty="0">
                <a:latin typeface="楷体_GB2312" pitchFamily="49" charset="-122"/>
                <a:ea typeface="楷体_GB2312" pitchFamily="49" charset="-122"/>
              </a:rPr>
              <a:t>内核态头文件</a:t>
            </a:r>
            <a:endParaRPr lang="zh-CN" altLang="en-US" b="1" i="1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lnSpc>
                <a:spcPct val="150000"/>
              </a:lnSpc>
              <a:buNone/>
            </a:pPr>
            <a:r>
              <a:rPr lang="zh-CN" altLang="en-US" b="1" i="1" dirty="0">
                <a:latin typeface="楷体_GB2312" pitchFamily="49" charset="-122"/>
                <a:ea typeface="楷体_GB2312" pitchFamily="49" charset="-122"/>
              </a:rPr>
              <a:t>。。。</a:t>
            </a:r>
            <a:endParaRPr lang="zh-CN" altLang="en-US" b="1" i="1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>
              <a:lnSpc>
                <a:spcPct val="150000"/>
              </a:lnSpc>
              <a:buNone/>
            </a:pPr>
            <a:endParaRPr lang="en-US" altLang="zh-CN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457948" y="1123951"/>
            <a:ext cx="5505451" cy="5082116"/>
          </a:xfrm>
          <a:prstGeom prst="rect">
            <a:avLst/>
          </a:prstGeom>
          <a:noFill/>
        </p:spPr>
        <p:txBody>
          <a:bodyPr vert="horz" lIns="91440" tIns="154800" rIns="91440" bIns="45720" rtlCol="0">
            <a:normAutofit/>
          </a:bodyPr>
          <a:lstStyle>
            <a:lvl1pPr marL="609600" indent="-609600" algn="just" defTabSz="6858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000" b="1" i="1" baseline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990600" lvl="1" indent="-533400" algn="just" defTabSz="6858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1" i="1" baseline="0">
                <a:latin typeface="楷体_GB2312" pitchFamily="49" charset="-122"/>
                <a:ea typeface="楷体_GB2312" pitchFamily="49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</a:schemeClr>
                </a:solidFill>
              </a:defRPr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dirty="0" err="1"/>
              <a:t>gcc</a:t>
            </a:r>
            <a:r>
              <a:rPr lang="zh-CN" altLang="en-US" dirty="0"/>
              <a:t>怎么找库函数所在的库文件 ？</a:t>
            </a:r>
            <a:endParaRPr lang="zh-CN" altLang="en-US" dirty="0"/>
          </a:p>
          <a:p>
            <a:pPr>
              <a:buSzPct val="90000"/>
              <a:buFont typeface="+mj-lt"/>
              <a:buAutoNum type="alphaLcParenR"/>
            </a:pPr>
            <a:r>
              <a:rPr lang="zh-CN" altLang="en-US" dirty="0"/>
              <a:t> 先找 </a:t>
            </a:r>
            <a:r>
              <a:rPr lang="en-US" altLang="zh-CN" dirty="0"/>
              <a:t>-L </a:t>
            </a:r>
            <a:r>
              <a:rPr lang="zh-CN" altLang="en-US" dirty="0"/>
              <a:t>指定的搜索目录</a:t>
            </a:r>
            <a:endParaRPr lang="zh-CN" altLang="en-US" dirty="0"/>
          </a:p>
          <a:p>
            <a:pPr marL="609600" lvl="1" indent="-609600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cos( )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等函式库的选项要多加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–lm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（指定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libm.so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库）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SzPct val="90000"/>
              <a:buFont typeface="+mj-lt"/>
              <a:buAutoNum type="alphaLcParenR"/>
            </a:pPr>
            <a:r>
              <a:rPr lang="zh-CN" altLang="en-US" dirty="0"/>
              <a:t>再找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的环境变量 </a:t>
            </a:r>
            <a:r>
              <a:rPr lang="en-US" altLang="zh-CN" dirty="0"/>
              <a:t>LIBRARY_PATH </a:t>
            </a:r>
            <a:endParaRPr lang="en-US" altLang="zh-CN" dirty="0"/>
          </a:p>
          <a:p>
            <a:pPr>
              <a:buSzPct val="90000"/>
              <a:buFont typeface="+mj-lt"/>
              <a:buAutoNum type="alphaLcParenR"/>
            </a:pPr>
            <a:r>
              <a:rPr lang="zh-CN" altLang="en-US" dirty="0"/>
              <a:t>再找内定目录</a:t>
            </a:r>
            <a:endParaRPr lang="zh-CN" altLang="en-US" dirty="0"/>
          </a:p>
          <a:p>
            <a:r>
              <a:rPr lang="zh-CN" altLang="en-US" dirty="0"/>
              <a:t>	 </a:t>
            </a:r>
            <a:r>
              <a:rPr lang="en-US" altLang="zh-CN" dirty="0"/>
              <a:t>/lib /</a:t>
            </a:r>
            <a:r>
              <a:rPr lang="en-US" altLang="zh-CN" dirty="0" err="1"/>
              <a:t>usr</a:t>
            </a:r>
            <a:r>
              <a:rPr lang="en-US" altLang="zh-CN" dirty="0"/>
              <a:t>/lib /</a:t>
            </a:r>
            <a:r>
              <a:rPr lang="en-US" altLang="zh-CN" dirty="0" err="1"/>
              <a:t>usr</a:t>
            </a:r>
            <a:r>
              <a:rPr lang="en-US" altLang="zh-CN" dirty="0"/>
              <a:t>/local/lib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dirty="0"/>
              <a:t>。。。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5.1.4 GDB</a:t>
            </a:r>
            <a:r>
              <a:rPr lang="zh-CN" altLang="en-US" dirty="0"/>
              <a:t>调试器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1" y="2014534"/>
            <a:ext cx="3505199" cy="3225189"/>
          </a:xfrm>
        </p:spPr>
        <p:txBody>
          <a:bodyPr/>
          <a:lstStyle/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/>
              <a:t>命令行方式运行</a:t>
            </a:r>
            <a:endParaRPr lang="en-US" altLang="zh-CN" dirty="0"/>
          </a:p>
          <a:p>
            <a:pPr>
              <a:buSzPct val="90000"/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err="1"/>
              <a:t>gcc</a:t>
            </a:r>
            <a:r>
              <a:rPr lang="en-US" altLang="zh-CN" dirty="0"/>
              <a:t> –g </a:t>
            </a:r>
            <a:r>
              <a:rPr lang="zh-CN" altLang="en-US" dirty="0"/>
              <a:t>才能</a:t>
            </a:r>
            <a:r>
              <a:rPr lang="zh-CN" altLang="zh-CN" dirty="0"/>
              <a:t>使生成的可执行文件包含调试信息</a:t>
            </a:r>
            <a:r>
              <a:rPr lang="zh-CN" altLang="en-US" dirty="0"/>
              <a:t>，</a:t>
            </a:r>
            <a:r>
              <a:rPr lang="zh-CN" altLang="zh-CN" dirty="0"/>
              <a:t>才能被</a:t>
            </a:r>
            <a:r>
              <a:rPr lang="en-US" altLang="zh-CN" dirty="0"/>
              <a:t>GDB</a:t>
            </a:r>
            <a:r>
              <a:rPr lang="zh-CN" altLang="zh-CN" dirty="0"/>
              <a:t>调试</a:t>
            </a:r>
            <a:endParaRPr lang="en-US" altLang="zh-CN" dirty="0"/>
          </a:p>
          <a:p>
            <a:pPr>
              <a:buSzPct val="90000"/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4" name="Group 71"/>
          <p:cNvGraphicFramePr/>
          <p:nvPr/>
        </p:nvGraphicFramePr>
        <p:xfrm>
          <a:off x="4381499" y="2064542"/>
          <a:ext cx="6873875" cy="4192146"/>
        </p:xfrm>
        <a:graphic>
          <a:graphicData uri="http://schemas.openxmlformats.org/drawingml/2006/table">
            <a:tbl>
              <a:tblPr/>
              <a:tblGrid>
                <a:gridCol w="466214"/>
                <a:gridCol w="2467487"/>
                <a:gridCol w="3940174"/>
              </a:tblGrid>
              <a:tr h="52445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运行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r(run)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启动运行程序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24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c(continue)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继续运行。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48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断点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b(breakpoint)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行号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在某行加断点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4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 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显示所有断点信息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4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d(delete)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断点号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删除断点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0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单步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n(next)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单步运行下一行代码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243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s(step)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单步运行下一行代码（函数）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监视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watch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表达式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设置观察点，表达式变化时暂停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37288" y="1645202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GDB</a:t>
            </a:r>
            <a:r>
              <a:rPr lang="zh-CN" altLang="zh-CN" dirty="0"/>
              <a:t>常用调试参数说明表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60332" y="-285026"/>
            <a:ext cx="4160832" cy="6323875"/>
          </a:xfrm>
          <a:custGeom>
            <a:avLst/>
            <a:gdLst>
              <a:gd name="connsiteX0" fmla="*/ 0 w 12791724"/>
              <a:gd name="connsiteY0" fmla="*/ 8489631 h 8489631"/>
              <a:gd name="connsiteX1" fmla="*/ 6395862 w 12791724"/>
              <a:gd name="connsiteY1" fmla="*/ 0 h 8489631"/>
              <a:gd name="connsiteX2" fmla="*/ 12791724 w 12791724"/>
              <a:gd name="connsiteY2" fmla="*/ 8489631 h 8489631"/>
              <a:gd name="connsiteX3" fmla="*/ 0 w 12791724"/>
              <a:gd name="connsiteY3" fmla="*/ 8489631 h 8489631"/>
              <a:gd name="connsiteX0-1" fmla="*/ 0 w 6488895"/>
              <a:gd name="connsiteY0-2" fmla="*/ 8489631 h 8489631"/>
              <a:gd name="connsiteX1-3" fmla="*/ 6395862 w 6488895"/>
              <a:gd name="connsiteY1-4" fmla="*/ 0 h 8489631"/>
              <a:gd name="connsiteX2-5" fmla="*/ 6488895 w 6488895"/>
              <a:gd name="connsiteY2-6" fmla="*/ 7150689 h 8489631"/>
              <a:gd name="connsiteX3-7" fmla="*/ 0 w 6488895"/>
              <a:gd name="connsiteY3-8" fmla="*/ 8489631 h 8489631"/>
              <a:gd name="connsiteX0-9" fmla="*/ 0 w 5280580"/>
              <a:gd name="connsiteY0-10" fmla="*/ 6987402 h 7150689"/>
              <a:gd name="connsiteX1-11" fmla="*/ 5187547 w 5280580"/>
              <a:gd name="connsiteY1-12" fmla="*/ 0 h 7150689"/>
              <a:gd name="connsiteX2-13" fmla="*/ 5280580 w 5280580"/>
              <a:gd name="connsiteY2-14" fmla="*/ 7150689 h 7150689"/>
              <a:gd name="connsiteX3-15" fmla="*/ 0 w 5280580"/>
              <a:gd name="connsiteY3-16" fmla="*/ 6987402 h 71506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80580" h="7150689">
                <a:moveTo>
                  <a:pt x="0" y="6987402"/>
                </a:moveTo>
                <a:lnTo>
                  <a:pt x="5187547" y="0"/>
                </a:lnTo>
                <a:lnTo>
                  <a:pt x="5280580" y="7150689"/>
                </a:lnTo>
                <a:lnTo>
                  <a:pt x="0" y="69874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8" y="1170807"/>
            <a:ext cx="4559103" cy="4026752"/>
          </a:xfrm>
          <a:prstGeom prst="rect">
            <a:avLst/>
          </a:prstGeom>
        </p:spPr>
      </p:pic>
      <p:sp>
        <p:nvSpPr>
          <p:cNvPr id="14" name="7 CuadroTexto"/>
          <p:cNvSpPr txBox="1"/>
          <p:nvPr/>
        </p:nvSpPr>
        <p:spPr>
          <a:xfrm>
            <a:off x="4123231" y="732749"/>
            <a:ext cx="505883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sum(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n){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,sum;</a:t>
            </a:r>
            <a:endParaRPr lang="en-US" altLang="zh-CN" sz="2000" dirty="0"/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r>
              <a:rPr lang="en-US" altLang="zh-CN" sz="2000" b="1" dirty="0"/>
              <a:t>        sum+=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r>
              <a:rPr lang="en-US" altLang="zh-CN" sz="2000" dirty="0"/>
              <a:t>    return sum;	}</a:t>
            </a:r>
            <a:endParaRPr lang="en-US" altLang="zh-CN" sz="2000" dirty="0"/>
          </a:p>
          <a:p>
            <a:r>
              <a:rPr lang="en-US" altLang="zh-CN" sz="2000" dirty="0"/>
              <a:t>void main(){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i,result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=1;i&lt;=50;i++)</a:t>
            </a:r>
            <a:endParaRPr lang="en-US" altLang="zh-CN" sz="2000" dirty="0"/>
          </a:p>
          <a:p>
            <a:r>
              <a:rPr lang="en-US" altLang="zh-CN" sz="2000" dirty="0"/>
              <a:t>        result+=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("result[1-50]=%d\</a:t>
            </a:r>
            <a:r>
              <a:rPr lang="en-US" altLang="zh-CN" sz="2000" dirty="0" err="1"/>
              <a:t>n",result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("result[1-100]=%d\</a:t>
            </a:r>
            <a:r>
              <a:rPr lang="en-US" altLang="zh-CN" sz="2000" dirty="0" err="1"/>
              <a:t>n",sum</a:t>
            </a:r>
            <a:r>
              <a:rPr lang="en-US" altLang="zh-CN" sz="2000" dirty="0"/>
              <a:t>(100));	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21" name="TextBox 2"/>
          <p:cNvSpPr txBox="1"/>
          <p:nvPr/>
        </p:nvSpPr>
        <p:spPr>
          <a:xfrm>
            <a:off x="3698201" y="274830"/>
            <a:ext cx="214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【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】5-3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9" name="图片占位符 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3" b="28733"/>
          <a:stretch>
            <a:fillRect/>
          </a:stretch>
        </p:blipFill>
        <p:spPr>
          <a:xfrm>
            <a:off x="100835" y="1668780"/>
            <a:ext cx="3528461" cy="2250028"/>
          </a:xfrm>
        </p:spPr>
      </p:pic>
      <p:sp>
        <p:nvSpPr>
          <p:cNvPr id="5" name="矩形 4"/>
          <p:cNvSpPr/>
          <p:nvPr/>
        </p:nvSpPr>
        <p:spPr>
          <a:xfrm>
            <a:off x="9067784" y="798050"/>
            <a:ext cx="2817635" cy="4370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调试命令列表</a:t>
            </a:r>
            <a:endParaRPr lang="en-US" altLang="zh-CN" sz="2400" b="1" dirty="0">
              <a:cs typeface="+mn-ea"/>
              <a:sym typeface="+mn-lt"/>
            </a:endParaRPr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-g </a:t>
            </a:r>
            <a:r>
              <a:rPr lang="en-US" altLang="zh-CN" sz="2000" dirty="0" err="1"/>
              <a:t>sums.c</a:t>
            </a:r>
            <a:r>
              <a:rPr lang="en-US" altLang="zh-CN" sz="2000" dirty="0"/>
              <a:t> -o sums </a:t>
            </a:r>
            <a:endParaRPr lang="zh-CN" altLang="zh-CN" sz="2000" dirty="0"/>
          </a:p>
          <a:p>
            <a:r>
              <a:rPr lang="en-US" altLang="zh-CN" sz="2000" dirty="0" err="1"/>
              <a:t>gdb</a:t>
            </a:r>
            <a:r>
              <a:rPr lang="en-US" altLang="zh-CN" sz="2000" dirty="0"/>
              <a:t> sums</a:t>
            </a:r>
            <a:endParaRPr lang="zh-CN" altLang="zh-CN" sz="2000" dirty="0"/>
          </a:p>
          <a:p>
            <a:r>
              <a:rPr lang="en-US" altLang="zh-CN" sz="2000" dirty="0"/>
              <a:t>l sum</a:t>
            </a:r>
            <a:endParaRPr lang="zh-CN" altLang="zh-CN" sz="2000" dirty="0"/>
          </a:p>
          <a:p>
            <a:r>
              <a:rPr lang="en-US" altLang="zh-CN" sz="2000" dirty="0"/>
              <a:t>b 15</a:t>
            </a:r>
            <a:endParaRPr lang="zh-CN" altLang="zh-CN" sz="2000" dirty="0"/>
          </a:p>
          <a:p>
            <a:r>
              <a:rPr lang="en-US" altLang="zh-CN" sz="2000" dirty="0" err="1"/>
              <a:t>inf</a:t>
            </a:r>
            <a:r>
              <a:rPr lang="en-US" altLang="zh-CN" sz="2000" dirty="0"/>
              <a:t> b</a:t>
            </a:r>
            <a:endParaRPr lang="zh-CN" altLang="zh-CN" sz="2000" dirty="0"/>
          </a:p>
          <a:p>
            <a:r>
              <a:rPr lang="en-US" altLang="zh-CN" sz="2000" dirty="0"/>
              <a:t>r</a:t>
            </a:r>
            <a:endParaRPr lang="zh-CN" altLang="zh-CN" sz="2000" dirty="0"/>
          </a:p>
          <a:p>
            <a:r>
              <a:rPr lang="en-US" altLang="zh-CN" sz="2000" dirty="0"/>
              <a:t>watch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	</a:t>
            </a:r>
            <a:endParaRPr lang="zh-CN" altLang="zh-CN" sz="2000" dirty="0"/>
          </a:p>
          <a:p>
            <a:r>
              <a:rPr lang="en-US" altLang="zh-CN" sz="2000" dirty="0"/>
              <a:t>watch sum</a:t>
            </a:r>
            <a:endParaRPr lang="zh-CN" altLang="zh-CN" sz="2000" dirty="0"/>
          </a:p>
          <a:p>
            <a:r>
              <a:rPr lang="en-US" altLang="zh-CN" sz="2000" dirty="0"/>
              <a:t>c	</a:t>
            </a:r>
            <a:endParaRPr lang="zh-CN" altLang="zh-CN" sz="2000" dirty="0"/>
          </a:p>
          <a:p>
            <a:r>
              <a:rPr lang="en-US" altLang="zh-CN" sz="2000" dirty="0"/>
              <a:t>q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05" y="1668780"/>
            <a:ext cx="3613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编译执行的错误结果：</a:t>
            </a:r>
            <a:endParaRPr lang="en-US" altLang="zh-CN" b="1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gdbtest</a:t>
            </a:r>
            <a:r>
              <a:rPr lang="en-US" altLang="zh-CN" dirty="0"/>
              <a:t>]# </a:t>
            </a:r>
            <a:r>
              <a:rPr lang="en-US" altLang="zh-CN" dirty="0" err="1"/>
              <a:t>gcc</a:t>
            </a:r>
            <a:r>
              <a:rPr lang="en-US" altLang="zh-CN" dirty="0"/>
              <a:t> -g </a:t>
            </a:r>
            <a:r>
              <a:rPr lang="en-US" altLang="zh-CN" dirty="0" err="1"/>
              <a:t>sums.c</a:t>
            </a:r>
            <a:r>
              <a:rPr lang="en-US" altLang="zh-CN" dirty="0"/>
              <a:t> -o sums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err="1"/>
              <a:t>gdbtest</a:t>
            </a:r>
            <a:r>
              <a:rPr lang="en-US" altLang="zh-CN" dirty="0"/>
              <a:t>]# ./sums</a:t>
            </a:r>
            <a:endParaRPr lang="en-US" altLang="zh-CN" dirty="0"/>
          </a:p>
          <a:p>
            <a:r>
              <a:rPr lang="en-US" altLang="zh-CN" dirty="0"/>
              <a:t>result[1-50]=1275</a:t>
            </a:r>
            <a:endParaRPr lang="en-US" altLang="zh-CN" dirty="0"/>
          </a:p>
          <a:p>
            <a:r>
              <a:rPr lang="en-US" altLang="zh-CN" dirty="0"/>
              <a:t>result[1-100]=-1247631934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BABF-ECDC-4949-B3A7-5E058475A988}" type="slidenum">
              <a:rPr lang="en-US" altLang="zh-CN"/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举例：调试计算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累加值的程序。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88079" name="Group 15"/>
          <p:cNvGrpSpPr/>
          <p:nvPr/>
        </p:nvGrpSpPr>
        <p:grpSpPr bwMode="auto">
          <a:xfrm>
            <a:off x="3200400" y="1143000"/>
            <a:ext cx="5791200" cy="4572000"/>
            <a:chOff x="1440" y="720"/>
            <a:chExt cx="2267" cy="2107"/>
          </a:xfrm>
        </p:grpSpPr>
        <p:sp>
          <p:nvSpPr>
            <p:cNvPr id="88068" name="AutoShape 4"/>
            <p:cNvSpPr>
              <a:spLocks noChangeArrowheads="1"/>
            </p:cNvSpPr>
            <p:nvPr/>
          </p:nvSpPr>
          <p:spPr bwMode="invGray">
            <a:xfrm rot="5400000">
              <a:off x="2505" y="847"/>
              <a:ext cx="136" cy="364"/>
            </a:xfrm>
            <a:prstGeom prst="rightArrow">
              <a:avLst>
                <a:gd name="adj1" fmla="val 35167"/>
                <a:gd name="adj2" fmla="val 40495"/>
              </a:avLst>
            </a:prstGeom>
            <a:solidFill>
              <a:schemeClr val="bg1"/>
            </a:solidFill>
            <a:ln w="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69" name="AutoShape 5"/>
            <p:cNvSpPr>
              <a:spLocks noChangeArrowheads="1"/>
            </p:cNvSpPr>
            <p:nvPr/>
          </p:nvSpPr>
          <p:spPr bwMode="invGray">
            <a:xfrm rot="5400000">
              <a:off x="2505" y="1223"/>
              <a:ext cx="136" cy="364"/>
            </a:xfrm>
            <a:prstGeom prst="rightArrow">
              <a:avLst>
                <a:gd name="adj1" fmla="val 35167"/>
                <a:gd name="adj2" fmla="val 40495"/>
              </a:avLst>
            </a:prstGeom>
            <a:solidFill>
              <a:schemeClr val="bg1"/>
            </a:solidFill>
            <a:ln w="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AutoShape 6"/>
            <p:cNvSpPr>
              <a:spLocks noChangeArrowheads="1"/>
            </p:cNvSpPr>
            <p:nvPr/>
          </p:nvSpPr>
          <p:spPr bwMode="invGray">
            <a:xfrm rot="5400000">
              <a:off x="2505" y="1599"/>
              <a:ext cx="136" cy="364"/>
            </a:xfrm>
            <a:prstGeom prst="rightArrow">
              <a:avLst>
                <a:gd name="adj1" fmla="val 35167"/>
                <a:gd name="adj2" fmla="val 40495"/>
              </a:avLst>
            </a:prstGeom>
            <a:solidFill>
              <a:schemeClr val="bg1"/>
            </a:solidFill>
            <a:ln w="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1" name="AutoShape 7"/>
            <p:cNvSpPr>
              <a:spLocks noChangeArrowheads="1"/>
            </p:cNvSpPr>
            <p:nvPr/>
          </p:nvSpPr>
          <p:spPr bwMode="invGray">
            <a:xfrm rot="5400000">
              <a:off x="2505" y="1975"/>
              <a:ext cx="136" cy="364"/>
            </a:xfrm>
            <a:prstGeom prst="rightArrow">
              <a:avLst>
                <a:gd name="adj1" fmla="val 35167"/>
                <a:gd name="adj2" fmla="val 40495"/>
              </a:avLst>
            </a:prstGeom>
            <a:solidFill>
              <a:schemeClr val="bg1"/>
            </a:solidFill>
            <a:ln w="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2" name="AutoShape 8"/>
            <p:cNvSpPr>
              <a:spLocks noChangeArrowheads="1"/>
            </p:cNvSpPr>
            <p:nvPr/>
          </p:nvSpPr>
          <p:spPr bwMode="invGray">
            <a:xfrm rot="5400000">
              <a:off x="2505" y="2352"/>
              <a:ext cx="136" cy="364"/>
            </a:xfrm>
            <a:prstGeom prst="rightArrow">
              <a:avLst>
                <a:gd name="adj1" fmla="val 35167"/>
                <a:gd name="adj2" fmla="val 40495"/>
              </a:avLst>
            </a:prstGeom>
            <a:solidFill>
              <a:schemeClr val="bg1"/>
            </a:solidFill>
            <a:ln w="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" name="AutoShape 9"/>
            <p:cNvSpPr>
              <a:spLocks noChangeArrowheads="1"/>
            </p:cNvSpPr>
            <p:nvPr/>
          </p:nvSpPr>
          <p:spPr bwMode="gray">
            <a:xfrm>
              <a:off x="1440" y="720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初始源代码的输入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8074" name="AutoShape 10"/>
            <p:cNvSpPr>
              <a:spLocks noChangeArrowheads="1"/>
            </p:cNvSpPr>
            <p:nvPr/>
          </p:nvSpPr>
          <p:spPr bwMode="gray">
            <a:xfrm>
              <a:off x="1440" y="1096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编译带调试信息的可执行文件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8075" name="AutoShape 11"/>
            <p:cNvSpPr>
              <a:spLocks noChangeArrowheads="1"/>
            </p:cNvSpPr>
            <p:nvPr/>
          </p:nvSpPr>
          <p:spPr bwMode="gray">
            <a:xfrm>
              <a:off x="1440" y="1472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启动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GDB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开始调试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8076" name="AutoShape 12"/>
            <p:cNvSpPr>
              <a:spLocks noChangeArrowheads="1"/>
            </p:cNvSpPr>
            <p:nvPr/>
          </p:nvSpPr>
          <p:spPr bwMode="gray">
            <a:xfrm>
              <a:off x="1440" y="1848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运用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GDB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命令，分析源代码执行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8077" name="AutoShape 13"/>
            <p:cNvSpPr>
              <a:spLocks noChangeArrowheads="1"/>
            </p:cNvSpPr>
            <p:nvPr/>
          </p:nvSpPr>
          <p:spPr bwMode="gray">
            <a:xfrm>
              <a:off x="1440" y="2224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退出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GDB</a:t>
              </a:r>
              <a:endParaRPr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8078" name="AutoShape 14"/>
            <p:cNvSpPr>
              <a:spLocks noChangeArrowheads="1"/>
            </p:cNvSpPr>
            <p:nvPr/>
          </p:nvSpPr>
          <p:spPr bwMode="gray">
            <a:xfrm>
              <a:off x="1440" y="2600"/>
              <a:ext cx="2267" cy="2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>
              <a:outerShdw dist="45791" dir="20214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用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vi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修改调试中发现的源代码错误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/>
              <a:t>第 </a:t>
            </a:r>
            <a:r>
              <a:rPr lang="en-US" altLang="zh-CN" sz="2400" dirty="0"/>
              <a:t>5 </a:t>
            </a:r>
            <a:r>
              <a:rPr lang="zh-CN" altLang="en-US" sz="2400" dirty="0"/>
              <a:t>章 </a:t>
            </a:r>
            <a:r>
              <a:rPr lang="en-US" altLang="zh-CN" sz="2400" dirty="0"/>
              <a:t>LINUX</a:t>
            </a:r>
            <a:r>
              <a:rPr lang="zh-CN" altLang="en-US" sz="2400" dirty="0"/>
              <a:t>下的编程开发</a:t>
            </a:r>
            <a:endParaRPr lang="zh-CN" altLang="en-US" sz="2400" dirty="0"/>
          </a:p>
        </p:txBody>
      </p:sp>
      <p:sp>
        <p:nvSpPr>
          <p:cNvPr id="3" name="MH_Number"/>
          <p:cNvSpPr/>
          <p:nvPr>
            <p:custDataLst>
              <p:tags r:id="rId2"/>
            </p:custDataLst>
          </p:nvPr>
        </p:nvSpPr>
        <p:spPr>
          <a:xfrm>
            <a:off x="8275321" y="2734522"/>
            <a:ext cx="773721" cy="897901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50" descr="gdb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57"/>
          <a:stretch>
            <a:fillRect/>
          </a:stretch>
        </p:blipFill>
        <p:spPr bwMode="auto">
          <a:xfrm>
            <a:off x="252412" y="0"/>
            <a:ext cx="8348489" cy="685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50" descr="gdb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62966" r="43268" b="1312"/>
          <a:stretch>
            <a:fillRect/>
          </a:stretch>
        </p:blipFill>
        <p:spPr bwMode="auto">
          <a:xfrm>
            <a:off x="6528847" y="1752600"/>
            <a:ext cx="5663153" cy="4667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433597" y="3448050"/>
            <a:ext cx="3281903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91400" y="657226"/>
            <a:ext cx="3210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本例子错误在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sum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函数中未对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sum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变量初始化</a:t>
            </a:r>
            <a:endParaRPr lang="zh-CN" altLang="en-US" sz="24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FBF0-4405-4008-8E43-82BFCED3B6F5}" type="slidenum">
              <a:rPr lang="en-US" altLang="zh-CN"/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i="1" dirty="0">
                <a:latin typeface="Times New Roman" panose="02020603050405020304" pitchFamily="18" charset="0"/>
              </a:rPr>
              <a:t>*</a:t>
            </a:r>
            <a:r>
              <a:rPr lang="en-US" altLang="zh-CN" sz="2800" i="1" dirty="0">
                <a:latin typeface="Times New Roman" panose="02020603050405020304" pitchFamily="18" charset="0"/>
              </a:rPr>
              <a:t>GDB</a:t>
            </a:r>
            <a:r>
              <a:rPr lang="zh-CN" altLang="en-US" sz="2800" i="1" dirty="0">
                <a:latin typeface="Times New Roman" panose="02020603050405020304" pitchFamily="18" charset="0"/>
              </a:rPr>
              <a:t>的 </a:t>
            </a:r>
            <a:r>
              <a:rPr lang="en-US" altLang="zh-CN" sz="2800" i="1" dirty="0">
                <a:latin typeface="Times New Roman" panose="02020603050405020304" pitchFamily="18" charset="0"/>
              </a:rPr>
              <a:t>help</a:t>
            </a:r>
            <a:r>
              <a:rPr lang="zh-CN" altLang="en-US" sz="2800" i="1" dirty="0">
                <a:latin typeface="Times New Roman" panose="02020603050405020304" pitchFamily="18" charset="0"/>
              </a:rPr>
              <a:t>命令</a:t>
            </a:r>
            <a:endParaRPr lang="zh-CN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1" y="1210610"/>
            <a:ext cx="4152900" cy="4275790"/>
          </a:xfrm>
        </p:spPr>
        <p:txBody>
          <a:bodyPr>
            <a:noAutofit/>
          </a:bodyPr>
          <a:lstStyle/>
          <a:p>
            <a:pPr marL="171450" indent="-171450">
              <a:lnSpc>
                <a:spcPct val="150000"/>
              </a:lnSpc>
              <a:buSzPct val="90000"/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直接输入</a:t>
            </a:r>
            <a:r>
              <a:rPr lang="en-US" altLang="zh-CN" dirty="0">
                <a:latin typeface="Times New Roman" panose="02020603050405020304" pitchFamily="18" charset="0"/>
              </a:rPr>
              <a:t>help</a:t>
            </a:r>
            <a:r>
              <a:rPr lang="zh-CN" altLang="en-US" dirty="0">
                <a:latin typeface="Times New Roman" panose="02020603050405020304" pitchFamily="18" charset="0"/>
              </a:rPr>
              <a:t>，可查看到</a:t>
            </a:r>
            <a:r>
              <a:rPr lang="en-US" altLang="zh-CN" dirty="0">
                <a:latin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</a:rPr>
              <a:t>命令种类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SzPct val="90000"/>
              <a:buFontTx/>
              <a:buAutoNum type="arabicPeriod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SzPct val="90000"/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查看某个类中的各种命令。如上步中列出的种类</a:t>
            </a:r>
            <a:r>
              <a:rPr lang="en-US" altLang="zh-CN" dirty="0">
                <a:latin typeface="Times New Roman" panose="02020603050405020304" pitchFamily="18" charset="0"/>
              </a:rPr>
              <a:t>data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SzPct val="90000"/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SzPct val="90000"/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查看某个命令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 algn="ctr" eaLnBrk="0" hangingPunct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gray">
          <a:xfrm>
            <a:off x="5699126" y="1168401"/>
            <a:ext cx="4968875" cy="376872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(gdb) help</a:t>
            </a:r>
            <a:endParaRPr lang="en-US" altLang="zh-CN" sz="1600" b="1"/>
          </a:p>
          <a:p>
            <a:r>
              <a:rPr lang="en-US" altLang="zh-CN" sz="1600" b="1"/>
              <a:t>List of classes of commands:</a:t>
            </a:r>
            <a:endParaRPr lang="en-US" altLang="zh-CN" sz="1600" b="1"/>
          </a:p>
          <a:p>
            <a:r>
              <a:rPr lang="en-US" altLang="zh-CN" sz="1600" b="1"/>
              <a:t> aliases -- Aliases of other commands</a:t>
            </a:r>
            <a:endParaRPr lang="en-US" altLang="zh-CN" sz="1600" b="1"/>
          </a:p>
          <a:p>
            <a:r>
              <a:rPr lang="en-US" altLang="zh-CN" sz="1600" b="1"/>
              <a:t>breakpoints -- Making program stop at certain points</a:t>
            </a:r>
            <a:endParaRPr lang="en-US" altLang="zh-CN" sz="1600" b="1"/>
          </a:p>
          <a:p>
            <a:r>
              <a:rPr lang="en-US" altLang="zh-CN" sz="1600" b="1"/>
              <a:t>data -- Examining data</a:t>
            </a:r>
            <a:endParaRPr lang="en-US" altLang="zh-CN" sz="1600" b="1"/>
          </a:p>
          <a:p>
            <a:r>
              <a:rPr lang="en-US" altLang="zh-CN" sz="1600" b="1"/>
              <a:t>files -- Specifying and examining files</a:t>
            </a:r>
            <a:endParaRPr lang="en-US" altLang="zh-CN" sz="1600" b="1"/>
          </a:p>
          <a:p>
            <a:r>
              <a:rPr lang="en-US" altLang="zh-CN" sz="1600" b="1"/>
              <a:t>internals -- Maintenance commands</a:t>
            </a:r>
            <a:endParaRPr lang="en-US" altLang="zh-CN" sz="1600" b="1"/>
          </a:p>
          <a:p>
            <a:r>
              <a:rPr lang="en-US" altLang="zh-CN" sz="1600" b="1"/>
              <a:t>…</a:t>
            </a:r>
            <a:endParaRPr lang="en-US" altLang="zh-CN" sz="1600" b="1"/>
          </a:p>
          <a:p>
            <a:r>
              <a:rPr lang="en-US" altLang="zh-CN" sz="1600" b="1"/>
              <a:t>Type "help" followed by a class name for a list of commands in that class.</a:t>
            </a:r>
            <a:endParaRPr lang="en-US" altLang="zh-CN" sz="1600" b="1"/>
          </a:p>
          <a:p>
            <a:r>
              <a:rPr lang="en-US" altLang="zh-CN" sz="1600" b="1"/>
              <a:t>Type "help" followed by command name for full documentation.</a:t>
            </a:r>
            <a:endParaRPr lang="en-US" altLang="zh-CN" sz="1600" b="1"/>
          </a:p>
          <a:p>
            <a:r>
              <a:rPr lang="en-US" altLang="zh-CN" sz="1600" b="1"/>
              <a:t>Command name abbreViations are allowed if unambiguous. </a:t>
            </a:r>
            <a:endParaRPr lang="en-US" altLang="zh-CN" sz="1600" b="1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gray">
          <a:xfrm>
            <a:off x="5619750" y="1473200"/>
            <a:ext cx="4895850" cy="40132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(gdb) help data</a:t>
            </a:r>
            <a:endParaRPr lang="en-US" altLang="zh-CN" sz="1600" b="1"/>
          </a:p>
          <a:p>
            <a:r>
              <a:rPr lang="en-US" altLang="zh-CN" sz="1600" b="1"/>
              <a:t>Examining data.</a:t>
            </a:r>
            <a:endParaRPr lang="en-US" altLang="zh-CN" sz="1600" b="1"/>
          </a:p>
          <a:p>
            <a:r>
              <a:rPr lang="en-US" altLang="zh-CN" sz="1600" b="1"/>
              <a:t> </a:t>
            </a:r>
            <a:endParaRPr lang="en-US" altLang="zh-CN" sz="1600" b="1"/>
          </a:p>
          <a:p>
            <a:r>
              <a:rPr lang="en-US" altLang="zh-CN" sz="1600" b="1"/>
              <a:t>List of commands:</a:t>
            </a:r>
            <a:endParaRPr lang="en-US" altLang="zh-CN" sz="1600" b="1"/>
          </a:p>
          <a:p>
            <a:r>
              <a:rPr lang="en-US" altLang="zh-CN" sz="1600" b="1"/>
              <a:t> </a:t>
            </a:r>
            <a:endParaRPr lang="en-US" altLang="zh-CN" sz="1600" b="1"/>
          </a:p>
          <a:p>
            <a:r>
              <a:rPr lang="en-US" altLang="zh-CN" sz="1600" b="1"/>
              <a:t>call -- Call a function in the program</a:t>
            </a:r>
            <a:endParaRPr lang="en-US" altLang="zh-CN" sz="1600" b="1"/>
          </a:p>
          <a:p>
            <a:r>
              <a:rPr lang="en-US" altLang="zh-CN" sz="1600" b="1"/>
              <a:t>delete display -- Cancel some expressions to be displayed when program stops</a:t>
            </a:r>
            <a:endParaRPr lang="en-US" altLang="zh-CN" sz="1600" b="1"/>
          </a:p>
          <a:p>
            <a:r>
              <a:rPr lang="en-US" altLang="zh-CN" sz="1600" b="1"/>
              <a:t>delete mem -- Delete memory region</a:t>
            </a:r>
            <a:endParaRPr lang="en-US" altLang="zh-CN" sz="1600" b="1"/>
          </a:p>
          <a:p>
            <a:r>
              <a:rPr lang="en-US" altLang="zh-CN" sz="1600" b="1"/>
              <a:t>disable display -- Disable some expressions to be displayed when program stops</a:t>
            </a:r>
            <a:endParaRPr lang="en-US" altLang="zh-CN" sz="1600" b="1"/>
          </a:p>
          <a:p>
            <a:r>
              <a:rPr lang="en-US" altLang="zh-CN" sz="1600" b="1"/>
              <a:t>…</a:t>
            </a:r>
            <a:endParaRPr lang="en-US" altLang="zh-CN" sz="1600" b="1"/>
          </a:p>
          <a:p>
            <a:r>
              <a:rPr lang="en-US" altLang="zh-CN" sz="1600" b="1"/>
              <a:t>Type "help" followed by command name for full documentation.</a:t>
            </a:r>
            <a:endParaRPr lang="en-US" altLang="zh-CN" sz="1600" b="1"/>
          </a:p>
          <a:p>
            <a:r>
              <a:rPr lang="en-US" altLang="zh-CN" sz="1600" b="1"/>
              <a:t>Command name abbreViations are allowed if unambiguous.</a:t>
            </a:r>
            <a:endParaRPr lang="en-US" altLang="zh-CN" sz="1600" b="1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gray">
          <a:xfrm>
            <a:off x="5410201" y="1778000"/>
            <a:ext cx="4392613" cy="20574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b="1"/>
              <a:t>查找</a:t>
            </a:r>
            <a:r>
              <a:rPr lang="en-US" altLang="zh-CN" sz="1600" b="1"/>
              <a:t>call</a:t>
            </a:r>
            <a:r>
              <a:rPr lang="zh-CN" altLang="en-US" sz="1600" b="1"/>
              <a:t>命令：</a:t>
            </a:r>
            <a:r>
              <a:rPr lang="en-US" altLang="zh-CN" sz="1600" b="1"/>
              <a:t>help call</a:t>
            </a:r>
            <a:r>
              <a:rPr lang="zh-CN" altLang="en-US" sz="1600" b="1"/>
              <a:t>。</a:t>
            </a:r>
            <a:endParaRPr lang="zh-CN" altLang="en-US" sz="1600" b="1"/>
          </a:p>
          <a:p>
            <a:r>
              <a:rPr lang="zh-CN" altLang="en-US" sz="1600" b="1"/>
              <a:t> </a:t>
            </a:r>
            <a:r>
              <a:rPr lang="en-US" altLang="zh-CN" sz="1600" b="1"/>
              <a:t>(gdb) help call</a:t>
            </a:r>
            <a:endParaRPr lang="en-US" altLang="zh-CN" sz="1600" b="1"/>
          </a:p>
          <a:p>
            <a:r>
              <a:rPr lang="en-US" altLang="zh-CN" sz="1600" b="1"/>
              <a:t>Call a function in the program.</a:t>
            </a:r>
            <a:endParaRPr lang="en-US" altLang="zh-CN" sz="1600" b="1"/>
          </a:p>
          <a:p>
            <a:r>
              <a:rPr lang="en-US" altLang="zh-CN" sz="1600" b="1"/>
              <a:t>The argument is the function name and arguments, in the notation of the</a:t>
            </a:r>
            <a:endParaRPr lang="en-US" altLang="zh-CN" sz="1600" b="1"/>
          </a:p>
          <a:p>
            <a:r>
              <a:rPr lang="en-US" altLang="zh-CN" sz="1600" b="1"/>
              <a:t>current working language.  The result is printed and saved in the value</a:t>
            </a:r>
            <a:endParaRPr lang="en-US" altLang="zh-CN" sz="1600" b="1"/>
          </a:p>
          <a:p>
            <a:r>
              <a:rPr lang="en-US" altLang="zh-CN" sz="1600" b="1"/>
              <a:t>history, if it is not void.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5.2 MAKE</a:t>
            </a:r>
            <a:r>
              <a:rPr lang="zh-CN" altLang="en-US" dirty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2301" y="1060456"/>
            <a:ext cx="5080000" cy="4932363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/>
              <a:t>GNU make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1" indent="0">
              <a:buSzPct val="90000"/>
              <a:buNone/>
            </a:pPr>
            <a:endParaRPr lang="zh-CN" altLang="en-US" dirty="0"/>
          </a:p>
          <a:p>
            <a:pPr lvl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/>
              <a:t>对包含一组文件的项目进行管理</a:t>
            </a:r>
            <a:endParaRPr lang="en-US" altLang="zh-CN" sz="2000" dirty="0"/>
          </a:p>
          <a:p>
            <a:pPr lvl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/>
              <a:t>采用增量编译，避免大量的重复计算，提高了编译效率。</a:t>
            </a:r>
            <a:endParaRPr lang="zh-CN" altLang="en-US" sz="2000" dirty="0"/>
          </a:p>
          <a:p>
            <a:pPr lvl="1">
              <a:buSzPct val="90000"/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30194" y="1054103"/>
            <a:ext cx="4814006" cy="4932363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en-US" altLang="zh-CN" dirty="0" err="1"/>
              <a:t>makefile</a:t>
            </a:r>
            <a:r>
              <a:rPr lang="zh-CN" altLang="en-US" dirty="0"/>
              <a:t>脚本文件</a:t>
            </a:r>
            <a:endParaRPr lang="en-US" altLang="zh-CN" dirty="0"/>
          </a:p>
          <a:p>
            <a:pPr marL="0" lvl="1" indent="0">
              <a:buSzPct val="90000"/>
              <a:buNone/>
            </a:pPr>
            <a:endParaRPr lang="en-US" altLang="zh-CN" dirty="0"/>
          </a:p>
          <a:p>
            <a:pPr lvl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</a:rPr>
              <a:t>所有编译操作写在一个文件内，方便维护编译工作，默认该文件叫</a:t>
            </a:r>
            <a:r>
              <a:rPr lang="en-US" altLang="zh-CN" sz="2000" dirty="0" err="1">
                <a:latin typeface="Times New Roman" panose="02020603050405020304" pitchFamily="18" charset="0"/>
              </a:rPr>
              <a:t>makefile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</a:rPr>
              <a:t>该文件定义多个源文件之间的依赖关系；说明如何编译各个源文件并链接生成可执行文件。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B39E-1821-4E10-B0C5-215A3F1F159C}" type="slidenum">
              <a:rPr lang="en-US" altLang="zh-CN"/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makefile</a:t>
            </a:r>
            <a:r>
              <a:rPr lang="zh-CN" altLang="en-US" dirty="0">
                <a:latin typeface="Times New Roman" panose="02020603050405020304" pitchFamily="18" charset="0"/>
              </a:rPr>
              <a:t>文件一般由一种两行的脚本单元（规则）组成，简单例子：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vi </a:t>
            </a:r>
            <a:r>
              <a:rPr lang="en-US" altLang="zh-CN" dirty="0" err="1">
                <a:latin typeface="Times New Roman" panose="02020603050405020304" pitchFamily="18" charset="0"/>
              </a:rPr>
              <a:t>makefile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test</a:t>
            </a:r>
            <a:r>
              <a:rPr lang="en-US" altLang="zh-CN" dirty="0" err="1">
                <a:latin typeface="Times New Roman" panose="02020603050405020304" pitchFamily="18" charset="0"/>
              </a:rPr>
              <a:t>:test.c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test.h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（目标文件：依赖文件）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</a:rPr>
              <a:t>gcc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test.c</a:t>
            </a:r>
            <a:r>
              <a:rPr lang="en-US" altLang="zh-CN" dirty="0">
                <a:latin typeface="Times New Roman" panose="02020603050405020304" pitchFamily="18" charset="0"/>
              </a:rPr>
              <a:t> –o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test	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（达成目标使用的命令，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					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注意句子前有一个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tab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make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make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test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</a:rPr>
              <a:t>（目标名与</a:t>
            </a:r>
            <a:r>
              <a:rPr lang="en-US" altLang="zh-CN" sz="2000" dirty="0" err="1">
                <a:latin typeface="Times New Roman" panose="02020603050405020304" pitchFamily="18" charset="0"/>
              </a:rPr>
              <a:t>makefile</a:t>
            </a:r>
            <a:r>
              <a:rPr lang="zh-CN" altLang="en-US" sz="2000" dirty="0">
                <a:latin typeface="Times New Roman" panose="02020603050405020304" pitchFamily="18" charset="0"/>
              </a:rPr>
              <a:t>中的要一致）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4662-2BA0-4575-B4DB-E770F06B769A}" type="slidenum">
              <a:rPr lang="en-US" altLang="zh-CN"/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makefile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文件语法：</a:t>
            </a:r>
            <a:endParaRPr lang="zh-CN" altLang="en-US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zh-CN" altLang="en-US">
                <a:latin typeface="Times New Roman" panose="02020603050405020304" pitchFamily="18" charset="0"/>
              </a:rPr>
              <a:t>		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target</a:t>
            </a:r>
            <a:r>
              <a:rPr lang="zh-CN" altLang="en-US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dependency_files</a:t>
            </a:r>
            <a:r>
              <a:rPr lang="zh-CN" altLang="en-US">
                <a:latin typeface="Times New Roman" panose="02020603050405020304" pitchFamily="18" charset="0"/>
              </a:rPr>
              <a:t>（依赖关系）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zh-CN" altLang="en-US">
                <a:latin typeface="Times New Roman" panose="02020603050405020304" pitchFamily="18" charset="0"/>
              </a:rPr>
              <a:t>      	</a:t>
            </a:r>
            <a:r>
              <a:rPr lang="en-US" altLang="zh-CN">
                <a:latin typeface="Times New Roman" panose="02020603050405020304" pitchFamily="18" charset="0"/>
              </a:rPr>
              <a:t>(tab)command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target</a:t>
            </a:r>
            <a:r>
              <a:rPr lang="en-US" altLang="zh-CN">
                <a:latin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</a:rPr>
              <a:t>（具体操作）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zh-CN" altLang="en-US">
                <a:latin typeface="Times New Roman" panose="02020603050405020304" pitchFamily="18" charset="0"/>
              </a:rPr>
              <a:t>如：</a:t>
            </a:r>
            <a:endParaRPr lang="zh-CN" altLang="en-US"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guess:</a:t>
            </a:r>
            <a:r>
              <a:rPr lang="en-US" altLang="zh-CN">
                <a:latin typeface="Times New Roman" panose="02020603050405020304" pitchFamily="18" charset="0"/>
              </a:rPr>
              <a:t> main.o b.o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</a:rPr>
              <a:t>	gcc main.o b.o –o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guess</a:t>
            </a:r>
            <a:r>
              <a:rPr lang="zh-CN" altLang="en-US">
                <a:latin typeface="Times New Roman" panose="02020603050405020304" pitchFamily="18" charset="0"/>
              </a:rPr>
              <a:t>（此句前是</a:t>
            </a:r>
            <a:r>
              <a:rPr lang="en-US" altLang="zh-CN">
                <a:latin typeface="Times New Roman" panose="02020603050405020304" pitchFamily="18" charset="0"/>
              </a:rPr>
              <a:t>tab</a:t>
            </a:r>
            <a:r>
              <a:rPr lang="zh-CN" altLang="en-US">
                <a:latin typeface="Times New Roman" panose="02020603050405020304" pitchFamily="18" charset="0"/>
              </a:rPr>
              <a:t>不是空格）</a:t>
            </a:r>
            <a:endParaRPr lang="zh-CN" altLang="en-US"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main.o</a:t>
            </a:r>
            <a:r>
              <a:rPr lang="en-US" altLang="zh-CN">
                <a:latin typeface="Times New Roman" panose="02020603050405020304" pitchFamily="18" charset="0"/>
              </a:rPr>
              <a:t>:main.c h1.h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</a:rPr>
              <a:t>	gcc –c main.c –o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main.o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b.o</a:t>
            </a:r>
            <a:r>
              <a:rPr lang="en-US" altLang="zh-CN">
                <a:latin typeface="Times New Roman" panose="02020603050405020304" pitchFamily="18" charset="0"/>
              </a:rPr>
              <a:t>:b.c h2.h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38200" lvl="1" indent="-381000">
              <a:spcBef>
                <a:spcPct val="0"/>
              </a:spcBef>
              <a:buNone/>
            </a:pPr>
            <a:r>
              <a:rPr lang="en-US" altLang="zh-CN">
                <a:latin typeface="Times New Roman" panose="02020603050405020304" pitchFamily="18" charset="0"/>
              </a:rPr>
              <a:t>	gcc –c b.c –o </a:t>
            </a: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b.o</a:t>
            </a:r>
            <a:endParaRPr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make</a:t>
            </a:r>
            <a:r>
              <a:rPr lang="zh-CN" altLang="en-US">
                <a:latin typeface="Times New Roman" panose="02020603050405020304" pitchFamily="18" charset="0"/>
              </a:rPr>
              <a:t>的执行：</a:t>
            </a:r>
            <a:endParaRPr lang="zh-CN" altLang="en-US">
              <a:latin typeface="Times New Roman" panose="02020603050405020304" pitchFamily="18" charset="0"/>
            </a:endParaRPr>
          </a:p>
          <a:p>
            <a:pPr marL="838200" lvl="1" indent="-381000">
              <a:buNone/>
            </a:pPr>
            <a:r>
              <a:rPr lang="en-US" altLang="zh-CN">
                <a:latin typeface="Times New Roman" panose="02020603050405020304" pitchFamily="18" charset="0"/>
              </a:rPr>
              <a:t>make		</a:t>
            </a:r>
            <a:r>
              <a:rPr lang="zh-CN" altLang="en-US">
                <a:latin typeface="Times New Roman" panose="02020603050405020304" pitchFamily="18" charset="0"/>
              </a:rPr>
              <a:t>（默认使用当前目录下的</a:t>
            </a:r>
            <a:r>
              <a:rPr lang="en-US" altLang="zh-CN">
                <a:latin typeface="Times New Roman" panose="02020603050405020304" pitchFamily="18" charset="0"/>
              </a:rPr>
              <a:t>makefile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  <a:p>
            <a:pPr marL="838200" lvl="1" indent="-381000">
              <a:buNone/>
            </a:pPr>
            <a:r>
              <a:rPr lang="en-US" altLang="zh-CN">
                <a:latin typeface="Times New Roman" panose="02020603050405020304" pitchFamily="18" charset="0"/>
              </a:rPr>
              <a:t>make –f mk	</a:t>
            </a:r>
            <a:r>
              <a:rPr lang="zh-CN" altLang="en-US">
                <a:latin typeface="Times New Roman" panose="02020603050405020304" pitchFamily="18" charset="0"/>
              </a:rPr>
              <a:t>（指定编译使用的</a:t>
            </a:r>
            <a:r>
              <a:rPr lang="en-US" altLang="zh-CN">
                <a:latin typeface="Times New Roman" panose="02020603050405020304" pitchFamily="18" charset="0"/>
              </a:rPr>
              <a:t>make</a:t>
            </a:r>
            <a:r>
              <a:rPr lang="zh-CN" altLang="en-US">
                <a:latin typeface="Times New Roman" panose="02020603050405020304" pitchFamily="18" charset="0"/>
              </a:rPr>
              <a:t>文件是</a:t>
            </a:r>
            <a:r>
              <a:rPr lang="en-US" altLang="zh-CN">
                <a:latin typeface="Times New Roman" panose="02020603050405020304" pitchFamily="18" charset="0"/>
              </a:rPr>
              <a:t>mk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E15B-81E3-4D4A-8BD5-9C1FE3D56FAD}" type="slidenum">
              <a:rPr lang="en-US" altLang="zh-CN"/>
            </a:fld>
            <a:endParaRPr lang="en-US" altLang="zh-CN"/>
          </a:p>
        </p:txBody>
      </p:sp>
      <p:sp>
        <p:nvSpPr>
          <p:cNvPr id="1259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endParaRPr lang="zh-CN" altLang="zh-CN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1153740"/>
            <a:ext cx="4114800" cy="4906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写一个自己的头文件</a:t>
            </a:r>
            <a:r>
              <a:rPr lang="en-US" altLang="zh-CN" sz="2000" dirty="0"/>
              <a:t>,</a:t>
            </a:r>
            <a:r>
              <a:rPr lang="zh-CN" altLang="en-US" sz="2000" dirty="0"/>
              <a:t>在头文件中定义一个变量和一个函数。</a:t>
            </a:r>
            <a:endParaRPr lang="zh-CN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/>
              <a:t>【</a:t>
            </a:r>
            <a:r>
              <a:rPr lang="en-US" altLang="zh-CN" sz="2000" dirty="0" err="1"/>
              <a:t>my.h</a:t>
            </a:r>
            <a:r>
              <a:rPr lang="en-US" altLang="zh-CN" sz="2000" dirty="0"/>
              <a:t>】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myfun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z;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z=x*y;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return z;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12596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886450" y="1153740"/>
            <a:ext cx="4114800" cy="4906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写一个主文件</a:t>
            </a:r>
            <a:r>
              <a:rPr lang="en-US" altLang="zh-CN" sz="1800" dirty="0"/>
              <a:t>, </a:t>
            </a:r>
            <a:r>
              <a:rPr lang="zh-CN" altLang="en-US" sz="1800" dirty="0"/>
              <a:t>获得用户输入的两个数，利用自己的函数得到成绩。</a:t>
            </a:r>
            <a:endParaRPr lang="zh-CN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【</a:t>
            </a:r>
            <a:r>
              <a:rPr lang="en-US" altLang="zh-CN" sz="1800" dirty="0" err="1"/>
              <a:t>my.c</a:t>
            </a:r>
            <a:r>
              <a:rPr lang="en-US" altLang="zh-CN" sz="1800" dirty="0"/>
              <a:t>】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“</a:t>
            </a:r>
            <a:r>
              <a:rPr lang="en-US" altLang="zh-CN" sz="1800" dirty="0" err="1"/>
              <a:t>my.h</a:t>
            </a:r>
            <a:r>
              <a:rPr lang="en-US" altLang="zh-CN" sz="1800" dirty="0"/>
              <a:t>”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x,y,z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(“please input two numbers:\n”);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d,%d”,&amp;x,&amp;y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z=</a:t>
            </a:r>
            <a:r>
              <a:rPr lang="en-US" altLang="zh-CN" sz="1800" dirty="0" err="1"/>
              <a:t>myfun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(“x*y=%</a:t>
            </a:r>
            <a:r>
              <a:rPr lang="en-US" altLang="zh-CN" sz="1800" dirty="0" err="1"/>
              <a:t>d”,z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return z;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619250" y="3953438"/>
            <a:ext cx="8972550" cy="22891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3.</a:t>
            </a:r>
            <a:r>
              <a:rPr lang="zh-CN" altLang="en-US" b="1" dirty="0"/>
              <a:t>给自己的程序写一个</a:t>
            </a:r>
            <a:r>
              <a:rPr lang="en-US" altLang="zh-CN" b="1" dirty="0" err="1"/>
              <a:t>makefile</a:t>
            </a:r>
            <a:r>
              <a:rPr lang="zh-CN" altLang="en-US" b="1" dirty="0"/>
              <a:t>文件</a:t>
            </a:r>
            <a:endParaRPr lang="zh-CN" altLang="en-US" b="1" dirty="0"/>
          </a:p>
          <a:p>
            <a:r>
              <a:rPr lang="en-US" altLang="zh-CN" b="1" dirty="0"/>
              <a:t>vi </a:t>
            </a:r>
            <a:r>
              <a:rPr lang="en-US" altLang="zh-CN" b="1" dirty="0" err="1"/>
              <a:t>mymake</a:t>
            </a:r>
            <a:endParaRPr lang="en-US" altLang="zh-CN" b="1" dirty="0"/>
          </a:p>
          <a:p>
            <a:r>
              <a:rPr lang="en-US" altLang="zh-CN" b="1" dirty="0" err="1"/>
              <a:t>my:my.c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gcc</a:t>
            </a:r>
            <a:r>
              <a:rPr lang="en-US" altLang="zh-CN" b="1" dirty="0"/>
              <a:t> –o my.exe –g </a:t>
            </a:r>
            <a:r>
              <a:rPr lang="en-US" altLang="zh-CN" b="1" dirty="0" err="1"/>
              <a:t>my.c</a:t>
            </a:r>
            <a:endParaRPr lang="en-US" altLang="zh-CN" b="1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运行，测试，观察结果</a:t>
            </a:r>
            <a:endParaRPr lang="zh-CN" altLang="en-US" b="1" dirty="0"/>
          </a:p>
          <a:p>
            <a:r>
              <a:rPr lang="en-US" altLang="zh-CN" b="1" dirty="0"/>
              <a:t>make –f </a:t>
            </a:r>
            <a:r>
              <a:rPr lang="en-US" altLang="zh-CN" b="1" dirty="0" err="1"/>
              <a:t>mymake</a:t>
            </a:r>
            <a:endParaRPr lang="en-US" altLang="zh-CN" b="1" dirty="0"/>
          </a:p>
          <a:p>
            <a:r>
              <a:rPr lang="en-US" altLang="zh-CN" b="1" dirty="0"/>
              <a:t>./my.exe</a:t>
            </a:r>
            <a:endParaRPr lang="en-US" altLang="zh-CN" b="1" dirty="0"/>
          </a:p>
          <a:p>
            <a:r>
              <a:rPr lang="en-US" altLang="zh-CN" b="1" dirty="0"/>
              <a:t>echo $?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CDE9-C127-47E3-A595-0D9A57028E5A}" type="slidenum">
              <a:rPr lang="en-US" altLang="zh-CN"/>
            </a:fld>
            <a:endParaRPr lang="en-US" altLang="zh-CN"/>
          </a:p>
        </p:txBody>
      </p:sp>
      <p:sp>
        <p:nvSpPr>
          <p:cNvPr id="1106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  <p:pic>
        <p:nvPicPr>
          <p:cNvPr id="11060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8841"/>
            <a:ext cx="5867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782641"/>
            <a:ext cx="7086600" cy="59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7" name="Freeform 5"/>
          <p:cNvSpPr/>
          <p:nvPr/>
        </p:nvSpPr>
        <p:spPr bwMode="auto">
          <a:xfrm>
            <a:off x="4203700" y="1697041"/>
            <a:ext cx="685800" cy="609600"/>
          </a:xfrm>
          <a:custGeom>
            <a:avLst/>
            <a:gdLst>
              <a:gd name="T0" fmla="*/ 0 w 376"/>
              <a:gd name="T1" fmla="*/ 0 h 1152"/>
              <a:gd name="T2" fmla="*/ 288 w 376"/>
              <a:gd name="T3" fmla="*/ 288 h 1152"/>
              <a:gd name="T4" fmla="*/ 336 w 376"/>
              <a:gd name="T5" fmla="*/ 768 h 1152"/>
              <a:gd name="T6" fmla="*/ 48 w 376"/>
              <a:gd name="T7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6" h="1152">
                <a:moveTo>
                  <a:pt x="0" y="0"/>
                </a:moveTo>
                <a:cubicBezTo>
                  <a:pt x="116" y="80"/>
                  <a:pt x="232" y="160"/>
                  <a:pt x="288" y="288"/>
                </a:cubicBezTo>
                <a:cubicBezTo>
                  <a:pt x="344" y="416"/>
                  <a:pt x="376" y="624"/>
                  <a:pt x="336" y="768"/>
                </a:cubicBezTo>
                <a:cubicBezTo>
                  <a:pt x="296" y="912"/>
                  <a:pt x="172" y="1032"/>
                  <a:pt x="48" y="1152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5113338" y="1544642"/>
            <a:ext cx="3205162" cy="7969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zh-CN" altLang="en-US" sz="2000" b="1" dirty="0"/>
              <a:t>第一个目标是最终目标，目标顺序不能颠倒</a:t>
            </a:r>
            <a:endParaRPr lang="zh-CN" altLang="en-US" sz="2000" b="1" dirty="0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6184900" y="2459041"/>
            <a:ext cx="3124200" cy="15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zh-CN" altLang="en-US" sz="2000" b="1"/>
              <a:t>定义一个功能是删除中间文件特殊目标，命名为</a:t>
            </a:r>
            <a:r>
              <a:rPr lang="en-US" altLang="zh-CN" sz="2000" b="1"/>
              <a:t>clr</a:t>
            </a:r>
            <a:endParaRPr lang="en-US" altLang="zh-CN" sz="2000" b="1"/>
          </a:p>
          <a:p>
            <a:r>
              <a:rPr lang="zh-CN" altLang="en-US" sz="2000" b="1"/>
              <a:t>通过执行</a:t>
            </a:r>
            <a:r>
              <a:rPr lang="en-US" altLang="zh-CN" sz="2000" b="1"/>
              <a:t>make clr</a:t>
            </a:r>
            <a:r>
              <a:rPr lang="zh-CN" altLang="en-US" sz="2000" b="1"/>
              <a:t>，中间文件</a:t>
            </a:r>
            <a:r>
              <a:rPr lang="en-US" altLang="zh-CN" sz="2000" b="1"/>
              <a:t>to.o</a:t>
            </a:r>
            <a:r>
              <a:rPr lang="zh-CN" altLang="en-US" sz="2000" b="1"/>
              <a:t>会被删除</a:t>
            </a:r>
            <a:endParaRPr lang="zh-CN" altLang="en-US" sz="2000" b="1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H="1">
            <a:off x="3289300" y="3068641"/>
            <a:ext cx="2895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animBg="1"/>
      <p:bldP spid="1105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文件应用编程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301" y="1027288"/>
            <a:ext cx="41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5.3.1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认识系统调用与库函数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7" name="图片 53" descr="系统调用库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67" y="1736240"/>
            <a:ext cx="2765295" cy="35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873467" y="5390147"/>
            <a:ext cx="2843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600" dirty="0"/>
              <a:t>系统调用与库函数关系图</a:t>
            </a:r>
            <a:endParaRPr lang="zh-CN" altLang="en-US" sz="1600" dirty="0"/>
          </a:p>
        </p:txBody>
      </p:sp>
      <p:sp>
        <p:nvSpPr>
          <p:cNvPr id="18" name="内容占位符 3"/>
          <p:cNvSpPr txBox="1"/>
          <p:nvPr>
            <p:custDataLst>
              <p:tags r:id="rId3"/>
            </p:custDataLst>
          </p:nvPr>
        </p:nvSpPr>
        <p:spPr>
          <a:xfrm>
            <a:off x="622301" y="1736240"/>
            <a:ext cx="5295409" cy="40581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153047"/>
              </a:buClr>
              <a:buNone/>
            </a:pPr>
            <a:r>
              <a:rPr lang="zh-CN" altLang="en-US" sz="2000" dirty="0">
                <a:solidFill>
                  <a:srgbClr val="7030A0"/>
                </a:solidFill>
              </a:rPr>
              <a:t>图形界面工具、命令行的文件读写命令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7030A0"/>
                </a:solidFill>
              </a:rPr>
              <a:t>程序代码</a:t>
            </a:r>
            <a:r>
              <a:rPr lang="zh-CN" altLang="en-US" sz="2000" dirty="0"/>
              <a:t>中的文件功能函数调用都能实现文件的新建、读、写等操作，无论哪种形式的操作，</a:t>
            </a:r>
            <a:r>
              <a:rPr lang="zh-CN" altLang="en-US" sz="2000" dirty="0">
                <a:solidFill>
                  <a:srgbClr val="7030A0"/>
                </a:solidFill>
              </a:rPr>
              <a:t>本质功能的实现</a:t>
            </a:r>
            <a:r>
              <a:rPr lang="en-US" altLang="zh-CN" sz="2000" dirty="0">
                <a:solidFill>
                  <a:srgbClr val="7030A0"/>
                </a:solidFill>
              </a:rPr>
              <a:t>【</a:t>
            </a:r>
            <a:r>
              <a:rPr lang="zh-CN" altLang="en-US" sz="2000" u="sng" dirty="0">
                <a:solidFill>
                  <a:srgbClr val="7030A0"/>
                </a:solidFill>
              </a:rPr>
              <a:t>都是基于</a:t>
            </a:r>
            <a:r>
              <a:rPr lang="zh-CN" altLang="en-US" sz="2000" u="sng" dirty="0"/>
              <a:t>操作系统底层文件管理提供的</a:t>
            </a:r>
            <a:r>
              <a:rPr lang="zh-CN" altLang="en-US" sz="2000" u="sng" dirty="0">
                <a:solidFill>
                  <a:srgbClr val="7030A0"/>
                </a:solidFill>
              </a:rPr>
              <a:t>内核功能</a:t>
            </a:r>
            <a:r>
              <a:rPr lang="zh-CN" altLang="en-US" sz="2000" u="sng" dirty="0"/>
              <a:t>代码实现的，</a:t>
            </a:r>
            <a:r>
              <a:rPr lang="zh-CN" altLang="en-US" sz="2000" u="sng" dirty="0">
                <a:solidFill>
                  <a:srgbClr val="7030A0"/>
                </a:solidFill>
              </a:rPr>
              <a:t>只是被包装的形式不一样</a:t>
            </a:r>
            <a:r>
              <a:rPr lang="en-US" altLang="zh-CN" sz="2000" dirty="0">
                <a:solidFill>
                  <a:srgbClr val="7030A0"/>
                </a:solidFill>
              </a:rPr>
              <a:t>】</a:t>
            </a:r>
            <a:r>
              <a:rPr lang="zh-CN" altLang="en-US" sz="2000" dirty="0"/>
              <a:t>，图形界面工具和命令行是更上层的封装形式。</a:t>
            </a:r>
            <a:endParaRPr lang="en-US" sz="2000" dirty="0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580676346041&amp;di=c3a9f1b56ea5dd15ba3e69f6946a08a3&amp;imgtype=0&amp;src=http%3A%2F%2Fd.ifengimg.com%2Fw600%2Fp0.ifengimg.com%2Fpmop%2F2018%2F0806%2F96CC01E8736C107BDB6A981BA19719A2AD3A89D7_size62_w640_h758.jpe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b="15099"/>
          <a:stretch>
            <a:fillRect/>
          </a:stretch>
        </p:blipFill>
        <p:spPr bwMode="auto">
          <a:xfrm>
            <a:off x="4190980" y="1590906"/>
            <a:ext cx="3731589" cy="27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文件应用编程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301" y="1027288"/>
            <a:ext cx="41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5.3.1 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认识系统调用与库函数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ectangle 27"/>
          <p:cNvSpPr/>
          <p:nvPr/>
        </p:nvSpPr>
        <p:spPr>
          <a:xfrm>
            <a:off x="405324" y="4195742"/>
            <a:ext cx="3749674" cy="1800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cs typeface="+mn-ea"/>
              <a:sym typeface="+mn-lt"/>
            </a:endParaRPr>
          </a:p>
        </p:txBody>
      </p:sp>
      <p:sp>
        <p:nvSpPr>
          <p:cNvPr id="17" name="Rectangle 28"/>
          <p:cNvSpPr/>
          <p:nvPr/>
        </p:nvSpPr>
        <p:spPr>
          <a:xfrm>
            <a:off x="4172895" y="4195742"/>
            <a:ext cx="3749675" cy="1800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cs typeface="+mn-ea"/>
              <a:sym typeface="+mn-lt"/>
            </a:endParaRPr>
          </a:p>
        </p:txBody>
      </p:sp>
      <p:sp>
        <p:nvSpPr>
          <p:cNvPr id="18" name="Rectangle 29"/>
          <p:cNvSpPr/>
          <p:nvPr/>
        </p:nvSpPr>
        <p:spPr>
          <a:xfrm>
            <a:off x="7955982" y="4195111"/>
            <a:ext cx="3749675" cy="180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cs typeface="+mn-ea"/>
              <a:sym typeface="+mn-lt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546623" y="4387333"/>
            <a:ext cx="33880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为了系统运行安全，用户级的应用程序是不允许直接调用内核级的功能代码</a:t>
            </a:r>
            <a:endParaRPr lang="en-US" altLang="zh-CN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3" name="TextBox 34"/>
          <p:cNvSpPr txBox="1">
            <a:spLocks noChangeArrowheads="1"/>
          </p:cNvSpPr>
          <p:nvPr/>
        </p:nvSpPr>
        <p:spPr bwMode="auto">
          <a:xfrm>
            <a:off x="4336274" y="4387334"/>
            <a:ext cx="3399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cs typeface="+mn-ea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  <a:sym typeface="+mn-lt"/>
              </a:rPr>
              <a:t>系统调用</a:t>
            </a:r>
            <a:r>
              <a:rPr lang="zh-CN" altLang="en-US" dirty="0">
                <a:sym typeface="+mn-lt"/>
              </a:rPr>
              <a:t>就是用户进程进入内核的接口层。</a:t>
            </a:r>
            <a:r>
              <a:rPr lang="zh-CN" altLang="zh-CN" dirty="0"/>
              <a:t>提供功能实现的内核函数被称为系统调用的“服务例程”</a:t>
            </a:r>
            <a:endParaRPr lang="zh-CN" altLang="en-US" dirty="0">
              <a:sym typeface="+mn-lt"/>
            </a:endParaRPr>
          </a:p>
        </p:txBody>
      </p: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8078566" y="4387333"/>
            <a:ext cx="34446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  <a:latin typeface="+mn-lt"/>
                <a:cs typeface="+mn-ea"/>
                <a:sym typeface="+mn-lt"/>
              </a:rPr>
              <a:t>库函数</a:t>
            </a:r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是应用程序编程接口的具体实现。库函数并不一定提供全部系统调用功能的封装，也并不一定必然封装系统调用功能。</a:t>
            </a:r>
            <a:endParaRPr lang="en-US" altLang="zh-CN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4" y="1574955"/>
            <a:ext cx="3749674" cy="2656082"/>
          </a:xfrm>
          <a:prstGeom prst="rect">
            <a:avLst/>
          </a:prstGeom>
        </p:spPr>
      </p:pic>
      <p:pic>
        <p:nvPicPr>
          <p:cNvPr id="2052" name="Picture 4" descr="https://timgsa.baidu.com/timg?image&amp;quality=80&amp;size=b9999_10000&amp;sec=1580676987707&amp;di=ce33e38946f9da4310ee4f49e59ea42a&amp;imgtype=0&amp;src=http%3A%2F%2Fbpic.588ku.com%2Felement_origin_min_pic%2F16%2F12%2F11%2F41f9195a17a7d434694dfb512cc046bd.jpg%2521%2Ffwfh%2F804x529%2Fquality%2F90%2Funsharp%2Ftrue%2Fcompress%2F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053" y="1604141"/>
            <a:ext cx="3551707" cy="24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3487119" y="720836"/>
            <a:ext cx="52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系统调用与库函数调用的区别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908829" y="1444777"/>
            <a:ext cx="390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00380" y="1834974"/>
            <a:ext cx="101978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联系：</a:t>
            </a:r>
            <a:endParaRPr lang="en-US" altLang="zh-CN" sz="2400" b="1" dirty="0">
              <a:solidFill>
                <a:schemeClr val="accent1"/>
              </a:solidFill>
              <a:cs typeface="+mn-ea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cs typeface="+mn-ea"/>
              </a:rPr>
              <a:t>     </a:t>
            </a:r>
            <a:r>
              <a:rPr lang="zh-CN" altLang="zh-CN" sz="2400" b="1" dirty="0">
                <a:solidFill>
                  <a:srgbClr val="7030A0"/>
                </a:solidFill>
                <a:cs typeface="+mn-ea"/>
              </a:rPr>
              <a:t>库函数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对</a:t>
            </a: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系统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的操作</a:t>
            </a:r>
            <a:r>
              <a:rPr lang="zh-CN" altLang="zh-CN" sz="2400" b="1" dirty="0">
                <a:solidFill>
                  <a:srgbClr val="7030A0"/>
                </a:solidFill>
                <a:cs typeface="+mn-ea"/>
              </a:rPr>
              <a:t>本质上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是要通过</a:t>
            </a:r>
            <a:r>
              <a:rPr lang="zh-CN" altLang="zh-CN" sz="2400" b="1" dirty="0">
                <a:solidFill>
                  <a:srgbClr val="7030A0"/>
                </a:solidFill>
                <a:cs typeface="+mn-ea"/>
              </a:rPr>
              <a:t>底层系统调用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实现的</a:t>
            </a:r>
            <a:endParaRPr lang="en-US" altLang="zh-CN" sz="2400" b="1" dirty="0">
              <a:solidFill>
                <a:schemeClr val="accent1"/>
              </a:solidFill>
              <a:cs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区别：</a:t>
            </a:r>
            <a:endParaRPr lang="en-US" altLang="zh-CN" sz="2400" b="1" dirty="0">
              <a:solidFill>
                <a:schemeClr val="accent1"/>
              </a:solidFill>
              <a:cs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以文件操作为例，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相对于底层驱动的系统调用所实现的数据操作单位而言，应用程序读写文件操作通常是大量数据的，</a:t>
            </a:r>
            <a:r>
              <a:rPr lang="zh-CN" altLang="zh-CN" sz="2400" b="1" dirty="0">
                <a:solidFill>
                  <a:srgbClr val="7030A0"/>
                </a:solidFill>
                <a:cs typeface="+mn-ea"/>
              </a:rPr>
              <a:t>库函数在封装读写操作的系统调用时，在用户空间和内核空间，对文件操作都使用了缓冲区技术，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缓冲的引入减少了系统调用的次数，从而提高读写效率。</a:t>
            </a:r>
            <a:endParaRPr lang="en-US" altLang="zh-CN" sz="2400" b="1" dirty="0">
              <a:solidFill>
                <a:schemeClr val="accent1"/>
              </a:solidFill>
              <a:cs typeface="+mn-ea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库函数的</a:t>
            </a:r>
            <a:r>
              <a:rPr lang="zh-CN" altLang="zh-CN" sz="2400" b="1" dirty="0">
                <a:solidFill>
                  <a:schemeClr val="accent1"/>
                </a:solidFill>
                <a:cs typeface="+mn-ea"/>
              </a:rPr>
              <a:t>可移植性</a:t>
            </a:r>
            <a:r>
              <a:rPr lang="zh-CN" altLang="en-US" sz="2400" b="1" dirty="0">
                <a:solidFill>
                  <a:schemeClr val="accent1"/>
                </a:solidFill>
                <a:cs typeface="+mn-ea"/>
              </a:rPr>
              <a:t>也较好</a:t>
            </a:r>
            <a:endParaRPr lang="zh-CN" altLang="en-US" sz="2400" b="1" dirty="0">
              <a:solidFill>
                <a:schemeClr val="accent1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1"/>
            </p:custDataLst>
          </p:nvPr>
        </p:nvSpPr>
        <p:spPr>
          <a:xfrm>
            <a:off x="1230108" y="2999569"/>
            <a:ext cx="527486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>
              <a:defRPr/>
            </a:pPr>
            <a:r>
              <a:rPr lang="en-US" altLang="zh-CN" sz="1200" spc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STRUCTURE</a:t>
            </a:r>
            <a:endParaRPr lang="en-US" altLang="zh-CN" sz="1200" spc="5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 spc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OF</a:t>
            </a:r>
            <a:endParaRPr lang="en-US" altLang="zh-CN" sz="1200" spc="5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200" spc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KONWLEDGE</a:t>
            </a:r>
            <a:endParaRPr lang="en-US" altLang="zh-CN" sz="1200" spc="5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MH_Others_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2095" y="1089239"/>
            <a:ext cx="938679" cy="202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知识目录</a:t>
            </a:r>
            <a:endParaRPr lang="zh-CN" altLang="en-US" sz="6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205007" y="2516137"/>
            <a:ext cx="0" cy="82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218862" y="2951290"/>
            <a:ext cx="1166727" cy="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3600578" y="1409244"/>
            <a:ext cx="4908575" cy="512217"/>
            <a:chOff x="1563710" y="1241046"/>
            <a:chExt cx="4908574" cy="512217"/>
          </a:xfrm>
        </p:grpSpPr>
        <p:sp>
          <p:nvSpPr>
            <p:cNvPr id="25" name="MH_Entry_1">
              <a:hlinkClick r:id="rId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2142067" y="1373401"/>
              <a:ext cx="4330217" cy="379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认识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Linux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系统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MH_Number_1">
              <a:hlinkClick r:id="rId4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63710" y="1241046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7"/>
            </p:custDataLst>
          </p:nvPr>
        </p:nvGrpSpPr>
        <p:grpSpPr>
          <a:xfrm>
            <a:off x="3600578" y="2159329"/>
            <a:ext cx="4908575" cy="512217"/>
            <a:chOff x="2147736" y="1991132"/>
            <a:chExt cx="4908574" cy="512217"/>
          </a:xfrm>
        </p:grpSpPr>
        <p:sp>
          <p:nvSpPr>
            <p:cNvPr id="31" name="MH_Entry_2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726093" y="2123487"/>
              <a:ext cx="4330217" cy="3798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SHELL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基本命令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MH_Number_2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7736" y="1991132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0"/>
            </p:custDataLst>
          </p:nvPr>
        </p:nvGrpSpPr>
        <p:grpSpPr>
          <a:xfrm>
            <a:off x="3600578" y="2903119"/>
            <a:ext cx="4908575" cy="518512"/>
            <a:chOff x="1563710" y="2734923"/>
            <a:chExt cx="4908574" cy="518512"/>
          </a:xfrm>
        </p:grpSpPr>
        <p:sp>
          <p:nvSpPr>
            <p:cNvPr id="34" name="MH_Entry_3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142067" y="2873573"/>
              <a:ext cx="4330217" cy="379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da-DK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 </a:t>
              </a: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编辑器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MH_Number_3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563710" y="2734923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3"/>
            </p:custDataLst>
          </p:nvPr>
        </p:nvGrpSpPr>
        <p:grpSpPr>
          <a:xfrm>
            <a:off x="3600578" y="3659501"/>
            <a:ext cx="4908575" cy="512217"/>
            <a:chOff x="2147736" y="3491304"/>
            <a:chExt cx="4908574" cy="512217"/>
          </a:xfrm>
        </p:grpSpPr>
        <p:sp>
          <p:nvSpPr>
            <p:cNvPr id="37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726093" y="3623659"/>
              <a:ext cx="4330217" cy="3798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Shell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脚本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编程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147736" y="3491304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6"/>
            </p:custDataLst>
          </p:nvPr>
        </p:nvGrpSpPr>
        <p:grpSpPr>
          <a:xfrm>
            <a:off x="3600578" y="4285834"/>
            <a:ext cx="4908574" cy="512217"/>
            <a:chOff x="1563710" y="4241390"/>
            <a:chExt cx="4908574" cy="512217"/>
          </a:xfrm>
        </p:grpSpPr>
        <p:sp>
          <p:nvSpPr>
            <p:cNvPr id="40" name="MH_Entry_5">
              <a:hlinkClick r:id="rId4" action="ppaction://hlinksldjump"/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142067" y="4373745"/>
              <a:ext cx="4330217" cy="379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Linux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下的编程开发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MH_Number_5">
              <a:hlinkClick r:id="rId4" action="ppaction://hlinksldjump"/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63710" y="4241390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FFFF00"/>
                  </a:solidFill>
                </a:rPr>
                <a:t>05</a:t>
              </a:r>
              <a:endParaRPr lang="zh-CN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19"/>
            </p:custDataLst>
          </p:nvPr>
        </p:nvGrpSpPr>
        <p:grpSpPr>
          <a:xfrm>
            <a:off x="3600578" y="5035920"/>
            <a:ext cx="4908574" cy="512217"/>
            <a:chOff x="2147736" y="4991476"/>
            <a:chExt cx="4908574" cy="512217"/>
          </a:xfrm>
        </p:grpSpPr>
        <p:sp>
          <p:nvSpPr>
            <p:cNvPr id="43" name="MH_Entry_6">
              <a:hlinkClick r:id="" action="ppaction://noaction"/>
            </p:cNvPr>
            <p:cNvSpPr/>
            <p:nvPr>
              <p:custDataLst>
                <p:tags r:id="rId20"/>
              </p:custDataLst>
            </p:nvPr>
          </p:nvSpPr>
          <p:spPr>
            <a:xfrm>
              <a:off x="2726093" y="5123831"/>
              <a:ext cx="4330217" cy="3798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0" rIns="54000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内核与应用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MH_Number_6">
              <a:hlinkClick r:id="" action="ppaction://noaction"/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147736" y="4991476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22"/>
            </p:custDataLst>
          </p:nvPr>
        </p:nvGrpSpPr>
        <p:grpSpPr>
          <a:xfrm>
            <a:off x="3600578" y="5784065"/>
            <a:ext cx="4908574" cy="512217"/>
            <a:chOff x="2147736" y="4991476"/>
            <a:chExt cx="4908574" cy="512217"/>
          </a:xfrm>
        </p:grpSpPr>
        <p:sp>
          <p:nvSpPr>
            <p:cNvPr id="46" name="MH_Entry_6">
              <a:hlinkClick r:id="" action="ppaction://noaction"/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726093" y="5123831"/>
              <a:ext cx="4330217" cy="3798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网络与服务配置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MH_Number_6">
              <a:hlinkClick r:id="" action="ppaction://noaction"/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147736" y="4991476"/>
              <a:ext cx="533926" cy="512217"/>
            </a:xfrm>
            <a:custGeom>
              <a:avLst/>
              <a:gdLst>
                <a:gd name="connsiteX0" fmla="*/ 0 w 640080"/>
                <a:gd name="connsiteY0" fmla="*/ 0 h 662940"/>
                <a:gd name="connsiteX1" fmla="*/ 0 w 640080"/>
                <a:gd name="connsiteY1" fmla="*/ 502920 h 662940"/>
                <a:gd name="connsiteX2" fmla="*/ 640080 w 640080"/>
                <a:gd name="connsiteY2" fmla="*/ 662940 h 662940"/>
                <a:gd name="connsiteX3" fmla="*/ 640080 w 640080"/>
                <a:gd name="connsiteY3" fmla="*/ 160020 h 662940"/>
                <a:gd name="connsiteX4" fmla="*/ 0 w 640080"/>
                <a:gd name="connsiteY4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662940">
                  <a:moveTo>
                    <a:pt x="0" y="0"/>
                  </a:moveTo>
                  <a:lnTo>
                    <a:pt x="0" y="502920"/>
                  </a:lnTo>
                  <a:lnTo>
                    <a:pt x="640080" y="662940"/>
                  </a:lnTo>
                  <a:lnTo>
                    <a:pt x="640080" y="160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07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622665" y="3656330"/>
            <a:ext cx="3528060" cy="383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60680"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5.1 GCC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GDB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2665" y="4016375"/>
            <a:ext cx="3528060" cy="383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60680"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5.2 MAKE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2665" y="4420235"/>
            <a:ext cx="3528060" cy="383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60680" algn="just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5.3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系统调用与库函数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22665" y="4792980"/>
            <a:ext cx="3528060" cy="383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60680" algn="just"/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close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ioctl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2665" y="5153025"/>
            <a:ext cx="3528060" cy="383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360680" algn="just"/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fopen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fread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fwrite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fclose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fflush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 </a:t>
            </a:r>
            <a:r>
              <a:rPr lang="zh-CN" altLang="en-US" dirty="0"/>
              <a:t>文件操作常用系统调用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fcntl.h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open(</a:t>
            </a:r>
            <a:r>
              <a:rPr lang="en-US" altLang="zh-CN" dirty="0" err="1"/>
              <a:t>const</a:t>
            </a:r>
            <a:r>
              <a:rPr lang="en-US" altLang="zh-CN" dirty="0"/>
              <a:t> char *pathname, </a:t>
            </a:r>
            <a:r>
              <a:rPr lang="en-US" altLang="zh-CN" dirty="0" err="1"/>
              <a:t>int</a:t>
            </a:r>
            <a:r>
              <a:rPr lang="en-US" altLang="zh-CN" dirty="0"/>
              <a:t> flags, </a:t>
            </a:r>
            <a:r>
              <a:rPr lang="en-US" altLang="zh-CN" dirty="0" err="1"/>
              <a:t>mode_t</a:t>
            </a:r>
            <a:r>
              <a:rPr lang="en-US" altLang="zh-CN" dirty="0"/>
              <a:t> mode);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creat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*pathname, </a:t>
            </a:r>
            <a:r>
              <a:rPr lang="en-US" altLang="zh-CN" dirty="0" err="1"/>
              <a:t>mode_t</a:t>
            </a:r>
            <a:r>
              <a:rPr lang="en-US" altLang="zh-CN" dirty="0"/>
              <a:t> mode);</a:t>
            </a:r>
            <a:endParaRPr lang="en-US" altLang="zh-CN" dirty="0"/>
          </a:p>
          <a:p>
            <a:r>
              <a:rPr lang="en-US" altLang="zh-CN" dirty="0" err="1">
                <a:solidFill>
                  <a:srgbClr val="7030A0"/>
                </a:solidFill>
              </a:rPr>
              <a:t>ssize_t</a:t>
            </a:r>
            <a:r>
              <a:rPr lang="en-US" altLang="zh-CN" dirty="0">
                <a:solidFill>
                  <a:srgbClr val="7030A0"/>
                </a:solidFill>
              </a:rPr>
              <a:t> read(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fd</a:t>
            </a:r>
            <a:r>
              <a:rPr lang="en-US" altLang="zh-CN" dirty="0">
                <a:solidFill>
                  <a:srgbClr val="7030A0"/>
                </a:solidFill>
              </a:rPr>
              <a:t>, void *</a:t>
            </a:r>
            <a:r>
              <a:rPr lang="en-US" altLang="zh-CN" dirty="0" err="1">
                <a:solidFill>
                  <a:srgbClr val="7030A0"/>
                </a:solidFill>
              </a:rPr>
              <a:t>buf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size_t</a:t>
            </a:r>
            <a:r>
              <a:rPr lang="en-US" altLang="zh-CN" dirty="0">
                <a:solidFill>
                  <a:srgbClr val="7030A0"/>
                </a:solidFill>
              </a:rPr>
              <a:t> count);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size_t</a:t>
            </a:r>
            <a:r>
              <a:rPr lang="en-US" altLang="zh-CN" dirty="0">
                <a:solidFill>
                  <a:srgbClr val="7030A0"/>
                </a:solidFill>
              </a:rPr>
              <a:t> write(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fd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const</a:t>
            </a:r>
            <a:r>
              <a:rPr lang="en-US" altLang="zh-CN" dirty="0">
                <a:solidFill>
                  <a:srgbClr val="7030A0"/>
                </a:solidFill>
              </a:rPr>
              <a:t> void *</a:t>
            </a:r>
            <a:r>
              <a:rPr lang="en-US" altLang="zh-CN" dirty="0" err="1">
                <a:solidFill>
                  <a:srgbClr val="7030A0"/>
                </a:solidFill>
              </a:rPr>
              <a:t>buf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size_t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nbytes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 </a:t>
            </a:r>
            <a:r>
              <a:rPr lang="en-US" altLang="zh-CN" dirty="0" err="1"/>
              <a:t>int</a:t>
            </a:r>
            <a:r>
              <a:rPr lang="en-US" altLang="zh-CN" dirty="0"/>
              <a:t> close(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 </a:t>
            </a:r>
            <a:r>
              <a:rPr lang="zh-CN" altLang="en-US" dirty="0"/>
              <a:t>文件操作常用</a:t>
            </a:r>
            <a:r>
              <a:rPr lang="en-US" altLang="zh-CN" dirty="0"/>
              <a:t>C</a:t>
            </a:r>
            <a:r>
              <a:rPr lang="zh-CN" altLang="en-US" dirty="0"/>
              <a:t>库函数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FILE * </a:t>
            </a:r>
            <a:r>
              <a:rPr lang="en-US" altLang="zh-CN" dirty="0" err="1">
                <a:solidFill>
                  <a:srgbClr val="7030A0"/>
                </a:solidFill>
              </a:rPr>
              <a:t>fopen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const</a:t>
            </a:r>
            <a:r>
              <a:rPr lang="en-US" altLang="zh-CN" dirty="0">
                <a:solidFill>
                  <a:srgbClr val="7030A0"/>
                </a:solidFill>
              </a:rPr>
              <a:t> char * </a:t>
            </a:r>
            <a:r>
              <a:rPr lang="en-US" altLang="zh-CN" dirty="0" err="1">
                <a:solidFill>
                  <a:srgbClr val="7030A0"/>
                </a:solidFill>
              </a:rPr>
              <a:t>path,const</a:t>
            </a:r>
            <a:r>
              <a:rPr lang="en-US" altLang="zh-CN" dirty="0">
                <a:solidFill>
                  <a:srgbClr val="7030A0"/>
                </a:solidFill>
              </a:rPr>
              <a:t> char * mode);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fileno</a:t>
            </a:r>
            <a:r>
              <a:rPr lang="en-US" altLang="zh-CN" dirty="0">
                <a:solidFill>
                  <a:srgbClr val="7030A0"/>
                </a:solidFill>
              </a:rPr>
              <a:t>(FILE * stream);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fread</a:t>
            </a:r>
            <a:r>
              <a:rPr lang="en-US" altLang="zh-CN" dirty="0"/>
              <a:t>(void * </a:t>
            </a:r>
            <a:r>
              <a:rPr lang="en-US" altLang="zh-CN" dirty="0" err="1"/>
              <a:t>ptr,size_t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nitems</a:t>
            </a:r>
            <a:r>
              <a:rPr lang="en-US" altLang="zh-CN" dirty="0"/>
              <a:t>, FILE * stream);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feof</a:t>
            </a:r>
            <a:r>
              <a:rPr lang="en-US" altLang="zh-CN" dirty="0"/>
              <a:t>(FILE * stream);</a:t>
            </a:r>
            <a:endParaRPr lang="zh-CN" altLang="zh-CN" dirty="0"/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fgetc</a:t>
            </a:r>
            <a:r>
              <a:rPr lang="en-US" altLang="zh-CN" dirty="0">
                <a:solidFill>
                  <a:srgbClr val="7030A0"/>
                </a:solidFill>
              </a:rPr>
              <a:t>(FILE * stream);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getc</a:t>
            </a:r>
            <a:r>
              <a:rPr lang="en-US" altLang="zh-CN" dirty="0">
                <a:solidFill>
                  <a:srgbClr val="7030A0"/>
                </a:solidFill>
              </a:rPr>
              <a:t>(FILE * stream);		//</a:t>
            </a:r>
            <a:r>
              <a:rPr lang="zh-CN" altLang="zh-CN" dirty="0">
                <a:solidFill>
                  <a:srgbClr val="7030A0"/>
                </a:solidFill>
              </a:rPr>
              <a:t>宏定义，非函数调用。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getchar</a:t>
            </a:r>
            <a:r>
              <a:rPr lang="en-US" altLang="zh-CN" dirty="0">
                <a:solidFill>
                  <a:srgbClr val="7030A0"/>
                </a:solidFill>
              </a:rPr>
              <a:t>(void);			//</a:t>
            </a:r>
            <a:r>
              <a:rPr lang="en-US" altLang="zh-CN" dirty="0" err="1">
                <a:solidFill>
                  <a:srgbClr val="7030A0"/>
                </a:solidFill>
              </a:rPr>
              <a:t>getc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stdin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zh-CN" dirty="0">
                <a:solidFill>
                  <a:srgbClr val="7030A0"/>
                </a:solidFill>
              </a:rPr>
              <a:t>宏定义，非函数调用。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char * </a:t>
            </a:r>
            <a:r>
              <a:rPr lang="en-US" altLang="zh-CN" dirty="0" err="1">
                <a:solidFill>
                  <a:srgbClr val="7030A0"/>
                </a:solidFill>
              </a:rPr>
              <a:t>fgets</a:t>
            </a:r>
            <a:r>
              <a:rPr lang="en-US" altLang="zh-CN" dirty="0">
                <a:solidFill>
                  <a:srgbClr val="7030A0"/>
                </a:solidFill>
              </a:rPr>
              <a:t>(char * s,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size, FILE * stream);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char * gets(char *s);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void * </a:t>
            </a:r>
            <a:r>
              <a:rPr lang="en-US" altLang="zh-CN" dirty="0" err="1"/>
              <a:t>ptr,size_t</a:t>
            </a:r>
            <a:r>
              <a:rPr lang="en-US" altLang="zh-CN" dirty="0"/>
              <a:t> </a:t>
            </a:r>
            <a:r>
              <a:rPr lang="en-US" altLang="zh-CN" dirty="0" err="1"/>
              <a:t>size,size_t</a:t>
            </a:r>
            <a:r>
              <a:rPr lang="en-US" altLang="zh-CN" dirty="0"/>
              <a:t> </a:t>
            </a:r>
            <a:r>
              <a:rPr lang="en-US" altLang="zh-CN" dirty="0" err="1"/>
              <a:t>nmemb,FILE</a:t>
            </a:r>
            <a:r>
              <a:rPr lang="en-US" altLang="zh-CN" dirty="0"/>
              <a:t> * stream);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fputc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c, FILE * stream);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putc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c, FILE * stream);			//</a:t>
            </a:r>
            <a:r>
              <a:rPr lang="zh-CN" altLang="zh-CN" dirty="0"/>
              <a:t>宏定义，非函数调用。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putchar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c);					//</a:t>
            </a:r>
            <a:r>
              <a:rPr lang="en-US" altLang="zh-CN" dirty="0" err="1"/>
              <a:t>putc</a:t>
            </a:r>
            <a:r>
              <a:rPr lang="en-US" altLang="zh-CN" dirty="0"/>
              <a:t>(c, </a:t>
            </a:r>
            <a:r>
              <a:rPr lang="en-US" altLang="zh-CN" dirty="0" err="1"/>
              <a:t>stdout</a:t>
            </a:r>
            <a:r>
              <a:rPr lang="en-US" altLang="zh-CN" dirty="0"/>
              <a:t>)</a:t>
            </a:r>
            <a:r>
              <a:rPr lang="zh-CN" altLang="zh-CN" dirty="0"/>
              <a:t>宏定义，非函数调用。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fputs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s, FILE * stream);</a:t>
            </a:r>
            <a:endParaRPr lang="zh-CN" altLang="zh-CN" dirty="0"/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fflush</a:t>
            </a:r>
            <a:r>
              <a:rPr lang="en-US" altLang="zh-CN" dirty="0">
                <a:solidFill>
                  <a:srgbClr val="7030A0"/>
                </a:solidFill>
              </a:rPr>
              <a:t>(FILE* stream);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fseek</a:t>
            </a:r>
            <a:r>
              <a:rPr lang="en-US" altLang="zh-CN" dirty="0">
                <a:solidFill>
                  <a:srgbClr val="7030A0"/>
                </a:solidFill>
              </a:rPr>
              <a:t>(FILE * </a:t>
            </a:r>
            <a:r>
              <a:rPr lang="en-US" altLang="zh-CN" dirty="0" err="1">
                <a:solidFill>
                  <a:srgbClr val="7030A0"/>
                </a:solidFill>
              </a:rPr>
              <a:t>stream,long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offset,int</a:t>
            </a:r>
            <a:r>
              <a:rPr lang="en-US" altLang="zh-CN" dirty="0">
                <a:solidFill>
                  <a:srgbClr val="7030A0"/>
                </a:solidFill>
              </a:rPr>
              <a:t> whence);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fclose</a:t>
            </a:r>
            <a:r>
              <a:rPr lang="en-US" altLang="zh-CN" dirty="0">
                <a:solidFill>
                  <a:srgbClr val="7030A0"/>
                </a:solidFill>
              </a:rPr>
              <a:t>(FILE * stream);</a:t>
            </a:r>
            <a:endParaRPr lang="zh-CN" altLang="zh-CN" dirty="0">
              <a:solidFill>
                <a:srgbClr val="7030A0"/>
              </a:solidFill>
            </a:endParaRP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60332" y="-285026"/>
            <a:ext cx="4160832" cy="6323875"/>
          </a:xfrm>
          <a:custGeom>
            <a:avLst/>
            <a:gdLst>
              <a:gd name="connsiteX0" fmla="*/ 0 w 12791724"/>
              <a:gd name="connsiteY0" fmla="*/ 8489631 h 8489631"/>
              <a:gd name="connsiteX1" fmla="*/ 6395862 w 12791724"/>
              <a:gd name="connsiteY1" fmla="*/ 0 h 8489631"/>
              <a:gd name="connsiteX2" fmla="*/ 12791724 w 12791724"/>
              <a:gd name="connsiteY2" fmla="*/ 8489631 h 8489631"/>
              <a:gd name="connsiteX3" fmla="*/ 0 w 12791724"/>
              <a:gd name="connsiteY3" fmla="*/ 8489631 h 8489631"/>
              <a:gd name="connsiteX0-1" fmla="*/ 0 w 6488895"/>
              <a:gd name="connsiteY0-2" fmla="*/ 8489631 h 8489631"/>
              <a:gd name="connsiteX1-3" fmla="*/ 6395862 w 6488895"/>
              <a:gd name="connsiteY1-4" fmla="*/ 0 h 8489631"/>
              <a:gd name="connsiteX2-5" fmla="*/ 6488895 w 6488895"/>
              <a:gd name="connsiteY2-6" fmla="*/ 7150689 h 8489631"/>
              <a:gd name="connsiteX3-7" fmla="*/ 0 w 6488895"/>
              <a:gd name="connsiteY3-8" fmla="*/ 8489631 h 8489631"/>
              <a:gd name="connsiteX0-9" fmla="*/ 0 w 5280580"/>
              <a:gd name="connsiteY0-10" fmla="*/ 6987402 h 7150689"/>
              <a:gd name="connsiteX1-11" fmla="*/ 5187547 w 5280580"/>
              <a:gd name="connsiteY1-12" fmla="*/ 0 h 7150689"/>
              <a:gd name="connsiteX2-13" fmla="*/ 5280580 w 5280580"/>
              <a:gd name="connsiteY2-14" fmla="*/ 7150689 h 7150689"/>
              <a:gd name="connsiteX3-15" fmla="*/ 0 w 5280580"/>
              <a:gd name="connsiteY3-16" fmla="*/ 6987402 h 71506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80580" h="7150689">
                <a:moveTo>
                  <a:pt x="0" y="6987402"/>
                </a:moveTo>
                <a:lnTo>
                  <a:pt x="5187547" y="0"/>
                </a:lnTo>
                <a:lnTo>
                  <a:pt x="5280580" y="7150689"/>
                </a:lnTo>
                <a:lnTo>
                  <a:pt x="0" y="69874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8" y="1170807"/>
            <a:ext cx="4559103" cy="4026752"/>
          </a:xfrm>
          <a:prstGeom prst="rect">
            <a:avLst/>
          </a:prstGeom>
        </p:spPr>
      </p:pic>
      <p:sp>
        <p:nvSpPr>
          <p:cNvPr id="14" name="7 CuadroTexto"/>
          <p:cNvSpPr txBox="1"/>
          <p:nvPr/>
        </p:nvSpPr>
        <p:spPr>
          <a:xfrm>
            <a:off x="4123230" y="732749"/>
            <a:ext cx="8068769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5-4 </a:t>
            </a:r>
            <a:r>
              <a:rPr lang="en-US" altLang="zh-CN" b="1" dirty="0" err="1"/>
              <a:t>test</a:t>
            </a:r>
            <a:r>
              <a:rPr lang="en-US" altLang="zh-CN" b="1" dirty="0" err="1">
                <a:solidFill>
                  <a:srgbClr val="7030A0"/>
                </a:solidFill>
              </a:rPr>
              <a:t>Open</a:t>
            </a:r>
            <a:r>
              <a:rPr lang="en-US" altLang="zh-CN" b="1" dirty="0" err="1"/>
              <a:t>W.c</a:t>
            </a:r>
            <a:r>
              <a:rPr lang="en-US" altLang="zh-CN" dirty="0"/>
              <a:t> </a:t>
            </a:r>
            <a:r>
              <a:rPr lang="zh-CN" altLang="zh-CN" sz="2400" b="1" dirty="0"/>
              <a:t>源代码：</a:t>
            </a:r>
            <a:endParaRPr lang="en-US" altLang="zh-CN" sz="2400" b="1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unistd.h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fcntl.h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#define MAX 1000000</a:t>
            </a:r>
            <a:endParaRPr lang="en-US" altLang="zh-CN" sz="2000" dirty="0"/>
          </a:p>
          <a:p>
            <a:r>
              <a:rPr lang="en-US" altLang="zh-CN" sz="2000" dirty="0"/>
              <a:t>void main(){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char c='a';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    </a:t>
            </a:r>
            <a:r>
              <a:rPr lang="en-US" altLang="zh-CN" sz="2000" dirty="0" err="1">
                <a:solidFill>
                  <a:srgbClr val="7030A0"/>
                </a:solidFill>
              </a:rPr>
              <a:t>int</a:t>
            </a:r>
            <a:r>
              <a:rPr lang="en-US" altLang="zh-CN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err="1">
                <a:solidFill>
                  <a:srgbClr val="7030A0"/>
                </a:solidFill>
              </a:rPr>
              <a:t>fd</a:t>
            </a:r>
            <a:r>
              <a:rPr lang="en-US" altLang="zh-CN" sz="2000" dirty="0">
                <a:solidFill>
                  <a:srgbClr val="7030A0"/>
                </a:solidFill>
              </a:rPr>
              <a:t>=open("openwf",O_RDWR|O_TRUNC|O_CREAT,0666);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    if(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==-1){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("Can not open file </a:t>
            </a:r>
            <a:r>
              <a:rPr lang="en-US" altLang="zh-CN" sz="2000" dirty="0" err="1"/>
              <a:t>openwf</a:t>
            </a:r>
            <a:r>
              <a:rPr lang="en-US" altLang="zh-CN" sz="2000" dirty="0"/>
              <a:t>\n");</a:t>
            </a:r>
            <a:endParaRPr lang="en-US" altLang="zh-CN" sz="2000" dirty="0"/>
          </a:p>
          <a:p>
            <a:r>
              <a:rPr lang="en-US" altLang="zh-CN" sz="2000" dirty="0"/>
              <a:t>        exit;					    } //open error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    for(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=0;i&lt;</a:t>
            </a:r>
            <a:r>
              <a:rPr lang="en-US" altLang="zh-CN" sz="2000" dirty="0" err="1">
                <a:solidFill>
                  <a:srgbClr val="7030A0"/>
                </a:solidFill>
              </a:rPr>
              <a:t>MAX;i</a:t>
            </a:r>
            <a:r>
              <a:rPr lang="en-US" altLang="zh-CN" sz="2000" dirty="0">
                <a:solidFill>
                  <a:srgbClr val="7030A0"/>
                </a:solidFill>
              </a:rPr>
              <a:t>++)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    write(</a:t>
            </a:r>
            <a:r>
              <a:rPr lang="en-US" altLang="zh-CN" sz="2000" dirty="0" err="1">
                <a:solidFill>
                  <a:srgbClr val="7030A0"/>
                </a:solidFill>
              </a:rPr>
              <a:t>fd</a:t>
            </a:r>
            <a:r>
              <a:rPr lang="en-US" altLang="zh-CN" sz="2000" dirty="0">
                <a:solidFill>
                  <a:srgbClr val="7030A0"/>
                </a:solidFill>
              </a:rPr>
              <a:t>,&amp;</a:t>
            </a:r>
            <a:r>
              <a:rPr lang="en-US" altLang="zh-CN" sz="2000" dirty="0" err="1">
                <a:solidFill>
                  <a:srgbClr val="7030A0"/>
                </a:solidFill>
              </a:rPr>
              <a:t>c,sizeof</a:t>
            </a:r>
            <a:r>
              <a:rPr lang="en-US" altLang="zh-CN" sz="2000" dirty="0">
                <a:solidFill>
                  <a:srgbClr val="7030A0"/>
                </a:solidFill>
              </a:rPr>
              <a:t>(char));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("Write one million 'a' into file </a:t>
            </a:r>
            <a:r>
              <a:rPr lang="en-US" altLang="zh-CN" sz="2000" dirty="0" err="1"/>
              <a:t>openwf</a:t>
            </a:r>
            <a:r>
              <a:rPr lang="en-US" altLang="zh-CN" sz="2000" dirty="0"/>
              <a:t>\n");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close(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zh-CN" sz="2400" b="1" dirty="0"/>
          </a:p>
        </p:txBody>
      </p:sp>
      <p:sp>
        <p:nvSpPr>
          <p:cNvPr id="21" name="TextBox 2"/>
          <p:cNvSpPr txBox="1"/>
          <p:nvPr/>
        </p:nvSpPr>
        <p:spPr>
          <a:xfrm>
            <a:off x="3698201" y="274830"/>
            <a:ext cx="62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【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】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文件操作性能比较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9" name="图片占位符 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3" b="28733"/>
          <a:stretch>
            <a:fillRect/>
          </a:stretch>
        </p:blipFill>
        <p:spPr>
          <a:xfrm>
            <a:off x="100835" y="1668780"/>
            <a:ext cx="3528461" cy="2250028"/>
          </a:xfrm>
        </p:spPr>
      </p:pic>
      <p:sp>
        <p:nvSpPr>
          <p:cNvPr id="6" name="矩形 5"/>
          <p:cNvSpPr/>
          <p:nvPr/>
        </p:nvSpPr>
        <p:spPr>
          <a:xfrm>
            <a:off x="16205" y="1611630"/>
            <a:ext cx="361309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执行结果：</a:t>
            </a:r>
            <a:endParaRPr lang="en-US" altLang="zh-CN" b="1" dirty="0"/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root@www</a:t>
            </a:r>
            <a:r>
              <a:rPr lang="en-US" altLang="zh-CN" sz="1600" dirty="0"/>
              <a:t> exp]#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testOpenW.c</a:t>
            </a:r>
            <a:r>
              <a:rPr lang="en-US" altLang="zh-CN" sz="1600" dirty="0"/>
              <a:t> -o </a:t>
            </a:r>
            <a:r>
              <a:rPr lang="en-US" altLang="zh-CN" sz="1600" dirty="0" err="1"/>
              <a:t>testOpenW</a:t>
            </a:r>
            <a:endParaRPr lang="en-US" altLang="zh-CN" sz="1600" dirty="0"/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time ./</a:t>
            </a:r>
            <a:r>
              <a:rPr lang="en-US" altLang="zh-CN" sz="1600" dirty="0" err="1"/>
              <a:t>testOpenW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en-US" altLang="zh-CN" sz="1600" dirty="0"/>
              <a:t>Write one million 'a' into file </a:t>
            </a:r>
            <a:r>
              <a:rPr lang="en-US" altLang="zh-CN" sz="1600" dirty="0" err="1"/>
              <a:t>openwf</a:t>
            </a:r>
            <a:endParaRPr lang="zh-CN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real	0m0.940s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user	0m0.021s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sys	0m0.882s</a:t>
            </a:r>
            <a:endParaRPr lang="zh-CN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10800000">
            <a:off x="-160332" y="-285026"/>
            <a:ext cx="4160832" cy="6323875"/>
          </a:xfrm>
          <a:custGeom>
            <a:avLst/>
            <a:gdLst>
              <a:gd name="connsiteX0" fmla="*/ 0 w 12791724"/>
              <a:gd name="connsiteY0" fmla="*/ 8489631 h 8489631"/>
              <a:gd name="connsiteX1" fmla="*/ 6395862 w 12791724"/>
              <a:gd name="connsiteY1" fmla="*/ 0 h 8489631"/>
              <a:gd name="connsiteX2" fmla="*/ 12791724 w 12791724"/>
              <a:gd name="connsiteY2" fmla="*/ 8489631 h 8489631"/>
              <a:gd name="connsiteX3" fmla="*/ 0 w 12791724"/>
              <a:gd name="connsiteY3" fmla="*/ 8489631 h 8489631"/>
              <a:gd name="connsiteX0-1" fmla="*/ 0 w 6488895"/>
              <a:gd name="connsiteY0-2" fmla="*/ 8489631 h 8489631"/>
              <a:gd name="connsiteX1-3" fmla="*/ 6395862 w 6488895"/>
              <a:gd name="connsiteY1-4" fmla="*/ 0 h 8489631"/>
              <a:gd name="connsiteX2-5" fmla="*/ 6488895 w 6488895"/>
              <a:gd name="connsiteY2-6" fmla="*/ 7150689 h 8489631"/>
              <a:gd name="connsiteX3-7" fmla="*/ 0 w 6488895"/>
              <a:gd name="connsiteY3-8" fmla="*/ 8489631 h 8489631"/>
              <a:gd name="connsiteX0-9" fmla="*/ 0 w 5280580"/>
              <a:gd name="connsiteY0-10" fmla="*/ 6987402 h 7150689"/>
              <a:gd name="connsiteX1-11" fmla="*/ 5187547 w 5280580"/>
              <a:gd name="connsiteY1-12" fmla="*/ 0 h 7150689"/>
              <a:gd name="connsiteX2-13" fmla="*/ 5280580 w 5280580"/>
              <a:gd name="connsiteY2-14" fmla="*/ 7150689 h 7150689"/>
              <a:gd name="connsiteX3-15" fmla="*/ 0 w 5280580"/>
              <a:gd name="connsiteY3-16" fmla="*/ 6987402 h 71506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80580" h="7150689">
                <a:moveTo>
                  <a:pt x="0" y="6987402"/>
                </a:moveTo>
                <a:lnTo>
                  <a:pt x="5187547" y="0"/>
                </a:lnTo>
                <a:lnTo>
                  <a:pt x="5280580" y="7150689"/>
                </a:lnTo>
                <a:lnTo>
                  <a:pt x="0" y="69874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8" y="1170807"/>
            <a:ext cx="4559103" cy="4026752"/>
          </a:xfrm>
          <a:prstGeom prst="rect">
            <a:avLst/>
          </a:prstGeom>
        </p:spPr>
      </p:pic>
      <p:sp>
        <p:nvSpPr>
          <p:cNvPr id="14" name="7 CuadroTexto"/>
          <p:cNvSpPr txBox="1"/>
          <p:nvPr/>
        </p:nvSpPr>
        <p:spPr>
          <a:xfrm>
            <a:off x="4123230" y="732749"/>
            <a:ext cx="80687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5-5 </a:t>
            </a:r>
            <a:r>
              <a:rPr lang="en-US" altLang="zh-CN" b="1" dirty="0" err="1">
                <a:solidFill>
                  <a:srgbClr val="7030A0"/>
                </a:solidFill>
              </a:rPr>
              <a:t>testFopenW.c</a:t>
            </a:r>
            <a:r>
              <a:rPr lang="zh-CN" altLang="zh-CN" sz="2400" b="1" dirty="0"/>
              <a:t>源代码：</a:t>
            </a:r>
            <a:endParaRPr lang="zh-CN" altLang="zh-CN" sz="2400" b="1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#include&lt;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r>
              <a:rPr lang="en-US" altLang="zh-CN" sz="2000" dirty="0"/>
              <a:t>#define MAX 1000000</a:t>
            </a:r>
            <a:endParaRPr lang="en-US" altLang="zh-CN" sz="2000" dirty="0"/>
          </a:p>
          <a:p>
            <a:r>
              <a:rPr lang="en-US" altLang="zh-CN" sz="2000" dirty="0"/>
              <a:t>void main ()</a:t>
            </a:r>
            <a:endParaRPr lang="en-US" altLang="zh-CN" sz="2000" dirty="0"/>
          </a:p>
          <a:p>
            <a:r>
              <a:rPr lang="en-US" altLang="zh-CN" sz="2000" dirty="0"/>
              <a:t>{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 0;</a:t>
            </a:r>
            <a:endParaRPr lang="en-US" altLang="zh-CN" sz="2000" dirty="0"/>
          </a:p>
          <a:p>
            <a:r>
              <a:rPr lang="en-US" altLang="zh-CN" sz="2000" dirty="0"/>
              <a:t>    char c='a';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7030A0"/>
                </a:solidFill>
              </a:rPr>
              <a:t>    FILE * </a:t>
            </a:r>
            <a:r>
              <a:rPr lang="en-US" altLang="zh-CN" sz="2000" dirty="0" err="1">
                <a:solidFill>
                  <a:srgbClr val="7030A0"/>
                </a:solidFill>
              </a:rPr>
              <a:t>fp</a:t>
            </a:r>
            <a:r>
              <a:rPr lang="en-US" altLang="zh-CN" sz="2000" dirty="0">
                <a:solidFill>
                  <a:srgbClr val="7030A0"/>
                </a:solidFill>
              </a:rPr>
              <a:t> = </a:t>
            </a:r>
            <a:r>
              <a:rPr lang="en-US" altLang="zh-CN" sz="2000" dirty="0" err="1">
                <a:solidFill>
                  <a:srgbClr val="7030A0"/>
                </a:solidFill>
              </a:rPr>
              <a:t>fopen</a:t>
            </a:r>
            <a:r>
              <a:rPr lang="en-US" altLang="zh-CN" sz="2000" dirty="0">
                <a:solidFill>
                  <a:srgbClr val="7030A0"/>
                </a:solidFill>
              </a:rPr>
              <a:t>("</a:t>
            </a:r>
            <a:r>
              <a:rPr lang="en-US" altLang="zh-CN" sz="2000" dirty="0" err="1">
                <a:solidFill>
                  <a:srgbClr val="7030A0"/>
                </a:solidFill>
              </a:rPr>
              <a:t>fopenwf</a:t>
            </a:r>
            <a:r>
              <a:rPr lang="en-US" altLang="zh-CN" sz="2000" dirty="0">
                <a:solidFill>
                  <a:srgbClr val="7030A0"/>
                </a:solidFill>
              </a:rPr>
              <a:t>","w");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    if(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==NULL){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("Can not 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 file </a:t>
            </a:r>
            <a:r>
              <a:rPr lang="en-US" altLang="zh-CN" sz="2000" dirty="0" err="1"/>
              <a:t>fopenwf</a:t>
            </a:r>
            <a:r>
              <a:rPr lang="en-US" altLang="zh-CN" sz="2000" dirty="0"/>
              <a:t> to write\n");</a:t>
            </a:r>
            <a:endParaRPr lang="en-US" altLang="zh-CN" sz="2000" dirty="0"/>
          </a:p>
          <a:p>
            <a:r>
              <a:rPr lang="en-US" altLang="zh-CN" sz="2000" dirty="0"/>
              <a:t>        exit;					}//if </a:t>
            </a:r>
            <a:endParaRPr lang="en-US" altLang="zh-CN" sz="2000" dirty="0"/>
          </a:p>
          <a:p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for(;</a:t>
            </a:r>
            <a:r>
              <a:rPr lang="en-US" altLang="zh-CN" sz="2000" dirty="0" err="1">
                <a:solidFill>
                  <a:srgbClr val="7030A0"/>
                </a:solidFill>
              </a:rPr>
              <a:t>i</a:t>
            </a:r>
            <a:r>
              <a:rPr lang="en-US" altLang="zh-CN" sz="2000" dirty="0">
                <a:solidFill>
                  <a:srgbClr val="7030A0"/>
                </a:solidFill>
              </a:rPr>
              <a:t>&lt;</a:t>
            </a:r>
            <a:r>
              <a:rPr lang="en-US" altLang="zh-CN" sz="2000" dirty="0" err="1">
                <a:solidFill>
                  <a:srgbClr val="7030A0"/>
                </a:solidFill>
              </a:rPr>
              <a:t>MAX;i</a:t>
            </a:r>
            <a:r>
              <a:rPr lang="en-US" altLang="zh-CN" sz="2000" dirty="0">
                <a:solidFill>
                  <a:srgbClr val="7030A0"/>
                </a:solidFill>
              </a:rPr>
              <a:t>++)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>
                <a:solidFill>
                  <a:srgbClr val="7030A0"/>
                </a:solidFill>
              </a:rPr>
              <a:t>        </a:t>
            </a:r>
            <a:r>
              <a:rPr lang="en-US" altLang="zh-CN" sz="2000" dirty="0" err="1">
                <a:solidFill>
                  <a:srgbClr val="7030A0"/>
                </a:solidFill>
              </a:rPr>
              <a:t>fwrite</a:t>
            </a:r>
            <a:r>
              <a:rPr lang="en-US" altLang="zh-CN" sz="2000" dirty="0">
                <a:solidFill>
                  <a:srgbClr val="7030A0"/>
                </a:solidFill>
              </a:rPr>
              <a:t>(&amp;</a:t>
            </a:r>
            <a:r>
              <a:rPr lang="en-US" altLang="zh-CN" sz="2000" dirty="0" err="1">
                <a:solidFill>
                  <a:srgbClr val="7030A0"/>
                </a:solidFill>
              </a:rPr>
              <a:t>c,sizeof</a:t>
            </a:r>
            <a:r>
              <a:rPr lang="en-US" altLang="zh-CN" sz="2000" dirty="0">
                <a:solidFill>
                  <a:srgbClr val="7030A0"/>
                </a:solidFill>
              </a:rPr>
              <a:t>(char),1,fp);</a:t>
            </a:r>
            <a:endParaRPr lang="en-US" altLang="zh-CN" sz="2000" dirty="0">
              <a:solidFill>
                <a:srgbClr val="7030A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("Write one million 'a' into file </a:t>
            </a:r>
            <a:r>
              <a:rPr lang="en-US" altLang="zh-CN" sz="2000" dirty="0" err="1"/>
              <a:t>fopenwf</a:t>
            </a:r>
            <a:r>
              <a:rPr lang="en-US" altLang="zh-CN" sz="2000" dirty="0"/>
              <a:t> \n");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21" name="TextBox 2"/>
          <p:cNvSpPr txBox="1"/>
          <p:nvPr/>
        </p:nvSpPr>
        <p:spPr>
          <a:xfrm>
            <a:off x="3698201" y="274830"/>
            <a:ext cx="626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【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例题</a:t>
            </a:r>
            <a:r>
              <a:rPr lang="en-US" altLang="zh-CN" sz="2800" b="1" dirty="0">
                <a:solidFill>
                  <a:schemeClr val="accent1"/>
                </a:solidFill>
                <a:cs typeface="+mn-ea"/>
                <a:sym typeface="+mn-lt"/>
              </a:rPr>
              <a:t>】</a:t>
            </a:r>
            <a:r>
              <a:rPr lang="zh-CN" altLang="en-US" sz="2800" b="1" dirty="0">
                <a:solidFill>
                  <a:schemeClr val="accent1"/>
                </a:solidFill>
                <a:cs typeface="+mn-ea"/>
                <a:sym typeface="+mn-lt"/>
              </a:rPr>
              <a:t>文件操作性能比较</a:t>
            </a:r>
            <a:endParaRPr lang="zh-CN" altLang="en-US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19" name="图片占位符 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3" b="28733"/>
          <a:stretch>
            <a:fillRect/>
          </a:stretch>
        </p:blipFill>
        <p:spPr>
          <a:xfrm>
            <a:off x="100835" y="1668780"/>
            <a:ext cx="3528461" cy="2250028"/>
          </a:xfrm>
        </p:spPr>
      </p:pic>
      <p:sp>
        <p:nvSpPr>
          <p:cNvPr id="6" name="矩形 5"/>
          <p:cNvSpPr/>
          <p:nvPr/>
        </p:nvSpPr>
        <p:spPr>
          <a:xfrm>
            <a:off x="-2845" y="1592580"/>
            <a:ext cx="383189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执行结果：</a:t>
            </a:r>
            <a:endParaRPr lang="en-US" altLang="zh-CN" b="1" dirty="0"/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-o </a:t>
            </a:r>
            <a:r>
              <a:rPr lang="en-US" altLang="zh-CN" sz="1600" dirty="0" err="1"/>
              <a:t>testFopenW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testFopenW.c</a:t>
            </a:r>
            <a:endParaRPr lang="zh-CN" altLang="zh-CN" sz="1600" dirty="0"/>
          </a:p>
          <a:p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time ./</a:t>
            </a:r>
            <a:r>
              <a:rPr lang="en-US" altLang="zh-CN" sz="1600" dirty="0" err="1"/>
              <a:t>testFopenW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en-US" altLang="zh-CN" sz="1600" dirty="0"/>
              <a:t>Write one million 'a' into file </a:t>
            </a:r>
            <a:r>
              <a:rPr lang="en-US" altLang="zh-CN" sz="1600" dirty="0" err="1"/>
              <a:t>fopenwf</a:t>
            </a:r>
            <a:endParaRPr lang="zh-CN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real	0m0.069s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user	0m0.039s</a:t>
            </a:r>
            <a:endParaRPr lang="zh-CN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sys	0m0.014s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 rot="20961327">
            <a:off x="829064" y="12424"/>
            <a:ext cx="2562018" cy="1634970"/>
          </a:xfrm>
          <a:prstGeom prst="cloud">
            <a:avLst/>
          </a:prstGeom>
          <a:solidFill>
            <a:srgbClr val="CC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zh-CN" altLang="en-US" sz="20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同样数据量的写入，库函数操作更有效率</a:t>
            </a:r>
            <a:endParaRPr lang="zh-CN" altLang="en-US" sz="2000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5.3.4  </a:t>
            </a:r>
            <a:r>
              <a:rPr lang="zh-CN" altLang="zh-CN" dirty="0"/>
              <a:t>项目实例</a:t>
            </a:r>
            <a:r>
              <a:rPr lang="en-US" altLang="zh-CN" dirty="0"/>
              <a:t>——</a:t>
            </a:r>
            <a:r>
              <a:rPr lang="zh-CN" altLang="zh-CN" dirty="0"/>
              <a:t>背单词小程序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2900" y="1123950"/>
            <a:ext cx="7767240" cy="5372099"/>
          </a:xfrm>
        </p:spPr>
        <p:txBody>
          <a:bodyPr>
            <a:noAutofit/>
          </a:bodyPr>
          <a:lstStyle/>
          <a:p>
            <a:r>
              <a:rPr lang="zh-CN" altLang="zh-CN" dirty="0"/>
              <a:t>以一个背单词程序的实现为例，练习并体验文件编程，重点体会文件的打开、读写等基本操作的编程。</a:t>
            </a:r>
            <a:endParaRPr lang="zh-CN" altLang="zh-CN" dirty="0"/>
          </a:p>
          <a:p>
            <a:r>
              <a:rPr lang="zh-CN" altLang="en-US" dirty="0"/>
              <a:t>与缓冲有关的注意点：</a:t>
            </a:r>
            <a:endParaRPr lang="en-US" altLang="zh-CN" dirty="0"/>
          </a:p>
          <a:p>
            <a:pPr marL="457200" lvl="1" indent="-457200">
              <a:buFont typeface="+mj-ea"/>
              <a:buAutoNum type="circleNumDbPlain"/>
            </a:pPr>
            <a:r>
              <a:rPr lang="zh-CN" altLang="zh-CN" dirty="0"/>
              <a:t>标准输入</a:t>
            </a:r>
            <a:r>
              <a:rPr lang="en-US" altLang="zh-CN" dirty="0"/>
              <a:t>(</a:t>
            </a:r>
            <a:r>
              <a:rPr lang="en-US" altLang="zh-CN" dirty="0" err="1"/>
              <a:t>stdin</a:t>
            </a:r>
            <a:r>
              <a:rPr lang="en-US" altLang="zh-CN" dirty="0"/>
              <a:t>)</a:t>
            </a:r>
            <a:r>
              <a:rPr lang="zh-CN" altLang="zh-CN" dirty="0"/>
              <a:t>和标准输出</a:t>
            </a:r>
            <a:r>
              <a:rPr lang="en-US" altLang="zh-CN" dirty="0"/>
              <a:t>(</a:t>
            </a:r>
            <a:r>
              <a:rPr lang="en-US" altLang="zh-CN" dirty="0" err="1"/>
              <a:t>stdout</a:t>
            </a:r>
            <a:r>
              <a:rPr lang="en-US" altLang="zh-CN" dirty="0"/>
              <a:t>)</a:t>
            </a:r>
            <a:r>
              <a:rPr lang="zh-CN" altLang="zh-CN" dirty="0"/>
              <a:t>是典型的“行缓冲”代表，输入和输出的字符先存放在缓冲区，</a:t>
            </a:r>
            <a:r>
              <a:rPr lang="zh-CN" altLang="zh-CN" dirty="0">
                <a:solidFill>
                  <a:srgbClr val="7030A0"/>
                </a:solidFill>
              </a:rPr>
              <a:t>在遇到换行符时才执行真正的</a:t>
            </a:r>
            <a:r>
              <a:rPr lang="en-US" altLang="zh-CN" dirty="0">
                <a:solidFill>
                  <a:srgbClr val="7030A0"/>
                </a:solidFill>
              </a:rPr>
              <a:t>I/O</a:t>
            </a:r>
            <a:r>
              <a:rPr lang="zh-CN" altLang="zh-CN" dirty="0">
                <a:solidFill>
                  <a:srgbClr val="7030A0"/>
                </a:solidFill>
              </a:rPr>
              <a:t>操作，清除缓冲</a:t>
            </a:r>
            <a:r>
              <a:rPr lang="zh-CN" altLang="zh-CN" dirty="0"/>
              <a:t>。</a:t>
            </a:r>
            <a:endParaRPr lang="en-US" altLang="zh-CN" dirty="0"/>
          </a:p>
          <a:p>
            <a:pPr marL="457200" lvl="1" indent="-457200">
              <a:buFont typeface="+mj-ea"/>
              <a:buAutoNum type="circleNumDbPlain"/>
            </a:pPr>
            <a:r>
              <a:rPr lang="en-US" altLang="zh-CN" dirty="0" err="1"/>
              <a:t>getchar</a:t>
            </a:r>
            <a:r>
              <a:rPr lang="en-US" altLang="zh-CN" dirty="0"/>
              <a:t>()</a:t>
            </a:r>
            <a:r>
              <a:rPr lang="zh-CN" altLang="zh-CN" dirty="0"/>
              <a:t>函数获取输入时，用户按下回车键才返回，而</a:t>
            </a:r>
            <a:r>
              <a:rPr lang="en-US" altLang="zh-CN" dirty="0" err="1"/>
              <a:t>getchar</a:t>
            </a:r>
            <a:r>
              <a:rPr lang="zh-CN" altLang="zh-CN" dirty="0"/>
              <a:t>函数只取第一个字符作为函数返回值，但用户输入的回车符号残留在了缓冲中并没有被清除；调用</a:t>
            </a:r>
            <a:r>
              <a:rPr lang="en-US" altLang="zh-CN" dirty="0" err="1"/>
              <a:t>scanf</a:t>
            </a:r>
            <a:r>
              <a:rPr lang="zh-CN" altLang="zh-CN" dirty="0"/>
              <a:t>获得输入时，该函数不读取回车符，同样也会将其遗留在缓冲中。</a:t>
            </a:r>
            <a:r>
              <a:rPr lang="zh-CN" altLang="zh-CN" dirty="0">
                <a:solidFill>
                  <a:srgbClr val="7030A0"/>
                </a:solidFill>
              </a:rPr>
              <a:t>这些遗留在缓冲中的回车符在后续</a:t>
            </a:r>
            <a:r>
              <a:rPr lang="en-US" altLang="zh-CN" dirty="0" err="1">
                <a:solidFill>
                  <a:srgbClr val="7030A0"/>
                </a:solidFill>
              </a:rPr>
              <a:t>getchar</a:t>
            </a:r>
            <a:r>
              <a:rPr lang="zh-CN" altLang="zh-CN" dirty="0">
                <a:solidFill>
                  <a:srgbClr val="7030A0"/>
                </a:solidFill>
              </a:rPr>
              <a:t>读入时被读取，会干扰程序的执行逻辑</a:t>
            </a:r>
            <a:endParaRPr lang="en-US" altLang="zh-CN" dirty="0">
              <a:solidFill>
                <a:srgbClr val="7030A0"/>
              </a:solidFill>
            </a:endParaRPr>
          </a:p>
          <a:p>
            <a:pPr marL="457200" lvl="1" indent="-457200">
              <a:buFont typeface="+mj-ea"/>
              <a:buAutoNum type="circleNumDbPlain"/>
            </a:pPr>
            <a:r>
              <a:rPr lang="zh-CN" altLang="zh-CN" dirty="0"/>
              <a:t>以为了清理</a:t>
            </a:r>
            <a:r>
              <a:rPr lang="zh-CN" altLang="en-US" dirty="0"/>
              <a:t>遗留在缓冲中的</a:t>
            </a:r>
            <a:r>
              <a:rPr lang="zh-CN" altLang="zh-CN" dirty="0"/>
              <a:t>符号，</a:t>
            </a:r>
            <a:r>
              <a:rPr lang="zh-CN" altLang="en-US" dirty="0"/>
              <a:t>案例</a:t>
            </a:r>
            <a:r>
              <a:rPr lang="zh-CN" altLang="zh-CN" dirty="0"/>
              <a:t>在</a:t>
            </a:r>
            <a:r>
              <a:rPr lang="en-US" altLang="zh-CN" dirty="0" err="1"/>
              <a:t>scanf</a:t>
            </a:r>
            <a:r>
              <a:rPr lang="zh-CN" altLang="zh-CN" dirty="0"/>
              <a:t>前和</a:t>
            </a:r>
            <a:r>
              <a:rPr lang="en-US" altLang="zh-CN" dirty="0" err="1"/>
              <a:t>getchar</a:t>
            </a:r>
            <a:r>
              <a:rPr lang="zh-CN" altLang="zh-CN" dirty="0"/>
              <a:t>后又添加了一行</a:t>
            </a:r>
            <a:r>
              <a:rPr lang="en-US" altLang="zh-CN" dirty="0" err="1"/>
              <a:t>getchar</a:t>
            </a:r>
            <a:r>
              <a:rPr lang="zh-CN" altLang="zh-CN" dirty="0"/>
              <a:t>调用“吃掉”缓冲区中多余的回车符。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 descr="5-11背单词程序流程图 (1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12" y="0"/>
            <a:ext cx="3644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课后作业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1. </a:t>
            </a:r>
            <a:r>
              <a:rPr lang="zh-CN" altLang="zh-CN" dirty="0"/>
              <a:t>利用网络安装</a:t>
            </a:r>
            <a:r>
              <a:rPr lang="zh-CN" altLang="en-US" dirty="0"/>
              <a:t>（必做）</a:t>
            </a:r>
            <a:r>
              <a:rPr lang="zh-CN" altLang="zh-CN" dirty="0"/>
              <a:t>或源代码安装方式</a:t>
            </a:r>
            <a:r>
              <a:rPr lang="zh-CN" altLang="en-US" dirty="0"/>
              <a:t>（选做）</a:t>
            </a:r>
            <a:r>
              <a:rPr lang="zh-CN" altLang="zh-CN" dirty="0"/>
              <a:t>，更新</a:t>
            </a:r>
            <a:r>
              <a:rPr lang="en-US" altLang="zh-CN" dirty="0" err="1"/>
              <a:t>gcc</a:t>
            </a:r>
            <a:r>
              <a:rPr lang="zh-CN" altLang="zh-CN" dirty="0"/>
              <a:t>编译器。</a:t>
            </a: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2. </a:t>
            </a:r>
            <a:r>
              <a:rPr lang="zh-CN" altLang="zh-CN" dirty="0"/>
              <a:t>理解</a:t>
            </a:r>
            <a:r>
              <a:rPr lang="en-US" altLang="zh-CN" dirty="0"/>
              <a:t>C</a:t>
            </a:r>
            <a:r>
              <a:rPr lang="zh-CN" altLang="zh-CN" dirty="0"/>
              <a:t>库函数的概念，利用</a:t>
            </a:r>
            <a:r>
              <a:rPr lang="en-US" altLang="zh-CN" dirty="0"/>
              <a:t>man</a:t>
            </a:r>
            <a:r>
              <a:rPr lang="zh-CN" altLang="zh-CN" dirty="0"/>
              <a:t>手册或</a:t>
            </a:r>
            <a:r>
              <a:rPr lang="en-US" altLang="zh-CN" dirty="0"/>
              <a:t>chm</a:t>
            </a:r>
            <a:r>
              <a:rPr lang="zh-CN" altLang="zh-CN" dirty="0"/>
              <a:t>格式手册查找课本中未列出的相关文件操作函数。</a:t>
            </a:r>
            <a:endParaRPr lang="zh-CN" altLang="zh-CN" dirty="0"/>
          </a:p>
          <a:p>
            <a:pPr marL="0" indent="0" algn="l">
              <a:buNone/>
            </a:pPr>
            <a:r>
              <a:rPr lang="en-US" altLang="zh-CN" dirty="0"/>
              <a:t>3. </a:t>
            </a:r>
            <a:r>
              <a:rPr lang="zh-CN" altLang="zh-CN" dirty="0"/>
              <a:t>利用</a:t>
            </a:r>
            <a:r>
              <a:rPr lang="en-US" altLang="zh-CN" dirty="0"/>
              <a:t>VI</a:t>
            </a:r>
            <a:r>
              <a:rPr lang="zh-CN" altLang="zh-CN" dirty="0"/>
              <a:t>编辑器写两个文本文件</a:t>
            </a:r>
            <a:r>
              <a:rPr lang="en-US" altLang="zh-CN" dirty="0"/>
              <a:t>filea</a:t>
            </a:r>
            <a:r>
              <a:rPr lang="zh-CN" altLang="zh-CN" dirty="0"/>
              <a:t>和</a:t>
            </a:r>
            <a:r>
              <a:rPr lang="en-US" altLang="zh-CN" dirty="0"/>
              <a:t>fileb</a:t>
            </a:r>
            <a:r>
              <a:rPr lang="zh-CN" altLang="zh-CN" dirty="0"/>
              <a:t>，编写一个程序，实现读取两个文件的内容并合并</a:t>
            </a:r>
            <a:r>
              <a:rPr lang="zh-CN" altLang="en-US" dirty="0"/>
              <a:t>写入</a:t>
            </a:r>
            <a:r>
              <a:rPr lang="zh-CN" altLang="zh-CN" dirty="0"/>
              <a:t>到第三个文件</a:t>
            </a:r>
            <a:r>
              <a:rPr lang="en-US" altLang="zh-CN" dirty="0"/>
              <a:t>filec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完成例</a:t>
            </a:r>
            <a:r>
              <a:rPr lang="en-US" altLang="zh-CN" dirty="0"/>
              <a:t>5-4</a:t>
            </a:r>
            <a:r>
              <a:rPr lang="zh-CN" altLang="en-US" dirty="0"/>
              <a:t>，例</a:t>
            </a:r>
            <a:r>
              <a:rPr lang="en-US" altLang="zh-CN" dirty="0"/>
              <a:t>5-5</a:t>
            </a:r>
            <a:r>
              <a:rPr lang="zh-CN" altLang="en-US" dirty="0"/>
              <a:t>，体验不同文件函数写入的性能不同。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5. 5.3.4</a:t>
            </a:r>
            <a:r>
              <a:rPr lang="zh-CN" altLang="en-US" dirty="0"/>
              <a:t>项目实例</a:t>
            </a:r>
            <a:r>
              <a:rPr lang="zh-CN" altLang="zh-CN" dirty="0"/>
              <a:t>的背单词程序还不完善，没有对词典单词总量做判断，会出现设置的背诵数量参数超出现有单词量范围的</a:t>
            </a:r>
            <a:r>
              <a:rPr lang="en-US" altLang="zh-CN" dirty="0"/>
              <a:t>bug</a:t>
            </a:r>
            <a:r>
              <a:rPr lang="zh-CN" altLang="zh-CN" dirty="0"/>
              <a:t>，出现背诵的单词为空的情况，试编程解决该问题。如，可在</a:t>
            </a:r>
            <a:r>
              <a:rPr lang="en-US" altLang="zh-CN" dirty="0"/>
              <a:t>option</a:t>
            </a:r>
            <a:r>
              <a:rPr lang="zh-CN" altLang="zh-CN" dirty="0"/>
              <a:t>中增加</a:t>
            </a:r>
            <a:r>
              <a:rPr lang="en-US" altLang="zh-CN" dirty="0"/>
              <a:t>DICWALL</a:t>
            </a:r>
            <a:r>
              <a:rPr lang="zh-CN" altLang="zh-CN" dirty="0"/>
              <a:t>，</a:t>
            </a:r>
            <a:r>
              <a:rPr lang="en-US" altLang="zh-CN" dirty="0"/>
              <a:t>DICFAVALL</a:t>
            </a:r>
            <a:r>
              <a:rPr lang="zh-CN" altLang="zh-CN" dirty="0"/>
              <a:t>参数，分别记录两词典中的单词总量，程序中通过计算判断剩余单词数量不够一组时，要有相应的处理。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/>
              <a:t>工具介绍</a:t>
            </a:r>
            <a:endParaRPr lang="en-US" altLang="zh-CN" sz="2400" dirty="0"/>
          </a:p>
        </p:txBody>
      </p:sp>
      <p:sp>
        <p:nvSpPr>
          <p:cNvPr id="3" name="MH_Number"/>
          <p:cNvSpPr/>
          <p:nvPr>
            <p:custDataLst>
              <p:tags r:id="rId2"/>
            </p:custDataLst>
          </p:nvPr>
        </p:nvSpPr>
        <p:spPr>
          <a:xfrm>
            <a:off x="8275321" y="2734522"/>
            <a:ext cx="773721" cy="897901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5.1  GCC</a:t>
            </a:r>
            <a:r>
              <a:rPr lang="zh-CN" altLang="en-US" dirty="0"/>
              <a:t>编译工具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2301" y="2305240"/>
            <a:ext cx="5182752" cy="3601476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/>
          <a:p>
            <a:pPr lvl="1"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GNU Complier Collection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lvl="1" indent="0" algn="l">
              <a:buClr>
                <a:schemeClr val="tx2">
                  <a:lumMod val="75000"/>
                </a:schemeClr>
              </a:buClr>
              <a:buSzPct val="80000"/>
              <a:buNone/>
            </a:pP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多个编译过程的常用工具</a:t>
            </a:r>
            <a:br>
              <a:rPr lang="en-US" altLang="zh-CN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一起组成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GNU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开发工具链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4188" y="2685464"/>
          <a:ext cx="47549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99"/>
                <a:gridCol w="950999"/>
                <a:gridCol w="950999"/>
                <a:gridCol w="950999"/>
                <a:gridCol w="950999"/>
              </a:tblGrid>
              <a:tr h="668693"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预编译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编译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gcc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Make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连接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ld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调试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gdb</a:t>
                      </a:r>
                      <a:endParaRPr lang="en-US" altLang="zh-C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s://timgsa.baidu.com/timg?image&amp;quality=80&amp;size=b9999_10000&amp;sec=1580411712325&amp;di=44fcde25136312861ca84f2749851035&amp;imgtype=jpg&amp;src=http%3A%2F%2Fimg4.imgtn.bdimg.com%2Fit%2Fu%3D3141766144%2C2711987659%26fm%3D214%26gp%3D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5" y="2534611"/>
            <a:ext cx="5386531" cy="3442085"/>
          </a:xfrm>
          <a:prstGeom prst="rect">
            <a:avLst/>
          </a:prstGeom>
          <a:noFill/>
          <a:ln w="6350" cmpd="dbl">
            <a:noFill/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45" y="2445757"/>
            <a:ext cx="942118" cy="1123627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80411835346&amp;di=e5abe0c7d69b7466c1eeee2ef8df1fe3&amp;imgtype=0&amp;src=http%3A%2F%2Fi2.wp.com%2Flh4.ggpht.com%2Fmagicet%2FSOY9be2UNZI%2FAAAAAAAAAZE%2FRly2N9rtVSQ%2Fs400%2F2008100301.png%3Fresize%3D290%2C28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54" y="2305240"/>
            <a:ext cx="3489071" cy="367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294125" y="5537384"/>
            <a:ext cx="1850272" cy="36933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牛羚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角马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/GUN</a:t>
            </a:r>
            <a:endParaRPr lang="zh-CN" alt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301" y="1108351"/>
            <a:ext cx="651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5.1.1  GCC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是什么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——GNU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编译工具合集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73900" y="1443932"/>
            <a:ext cx="1341142" cy="2104486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0680" algn="just"/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7797" y="716674"/>
            <a:ext cx="4165200" cy="1061221"/>
          </a:xfrm>
        </p:spPr>
        <p:txBody>
          <a:bodyPr>
            <a:normAutofit/>
          </a:bodyPr>
          <a:lstStyle/>
          <a:p>
            <a:r>
              <a:rPr lang="zh-CN" altLang="en-US" dirty="0"/>
              <a:t>背景趣谈</a:t>
            </a:r>
            <a:br>
              <a:rPr lang="en-US" altLang="zh-CN" dirty="0"/>
            </a:br>
            <a:r>
              <a:rPr lang="en-US" altLang="zh-CN" dirty="0"/>
              <a:t>STORY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7796" y="1796715"/>
            <a:ext cx="4735773" cy="4179919"/>
          </a:xfrm>
          <a:noFill/>
        </p:spPr>
        <p:txBody>
          <a:bodyPr>
            <a:noAutofit/>
          </a:bodyPr>
          <a:lstStyle/>
          <a:p>
            <a:r>
              <a:rPr lang="en-US" altLang="zh-CN" sz="1600" dirty="0"/>
              <a:t>1983</a:t>
            </a:r>
            <a:r>
              <a:rPr lang="zh-CN" altLang="en-US" sz="1600" dirty="0"/>
              <a:t>年，</a:t>
            </a:r>
            <a:r>
              <a:rPr lang="en-US" altLang="zh-CN" sz="1600" dirty="0"/>
              <a:t>Richard Stallman</a:t>
            </a:r>
            <a:r>
              <a:rPr lang="zh-CN" altLang="en-US" sz="1600" dirty="0"/>
              <a:t>提出</a:t>
            </a:r>
            <a:r>
              <a:rPr lang="zh-CN" altLang="en-US" sz="1800" dirty="0">
                <a:solidFill>
                  <a:srgbClr val="7030A0"/>
                </a:solidFill>
              </a:rPr>
              <a:t>自由软件思想</a:t>
            </a:r>
            <a:r>
              <a:rPr lang="zh-CN" altLang="en-US" sz="1600" dirty="0"/>
              <a:t>，发起</a:t>
            </a:r>
            <a:r>
              <a:rPr lang="en-US" altLang="zh-CN" sz="1600" dirty="0"/>
              <a:t>GNU</a:t>
            </a:r>
            <a:r>
              <a:rPr lang="zh-CN" altLang="en-US" sz="1600" dirty="0"/>
              <a:t>计划，旨在实现一个和</a:t>
            </a:r>
            <a:r>
              <a:rPr lang="en-US" altLang="zh-CN" sz="1600" dirty="0"/>
              <a:t>Unix</a:t>
            </a:r>
            <a:r>
              <a:rPr lang="zh-CN" altLang="en-US" sz="1600" dirty="0"/>
              <a:t>兼容的、自由、可移植的操作系统</a:t>
            </a:r>
            <a:r>
              <a:rPr lang="en-US" altLang="zh-CN" sz="1600" dirty="0"/>
              <a:t>GNU</a:t>
            </a:r>
            <a:r>
              <a:rPr lang="zh-CN" altLang="en-US" sz="1600" dirty="0"/>
              <a:t>。</a:t>
            </a:r>
            <a:r>
              <a:rPr lang="en-US" altLang="zh-CN" sz="1600" dirty="0"/>
              <a:t>GNU</a:t>
            </a:r>
            <a:r>
              <a:rPr lang="zh-CN" altLang="en-US" sz="1600" dirty="0"/>
              <a:t>是由应用程序、系统库、开发工具等程序构成的类</a:t>
            </a:r>
            <a:r>
              <a:rPr lang="en-US" altLang="zh-CN" sz="1600" dirty="0"/>
              <a:t>Unix</a:t>
            </a:r>
            <a:r>
              <a:rPr lang="zh-CN" altLang="en-US" sz="1600" dirty="0"/>
              <a:t>操作系统。</a:t>
            </a:r>
            <a:r>
              <a:rPr lang="en-US" altLang="zh-CN" sz="1600" dirty="0"/>
              <a:t>GNU</a:t>
            </a:r>
            <a:r>
              <a:rPr lang="zh-CN" altLang="en-US" sz="1600" dirty="0"/>
              <a:t>项目自发起开始，不断出产了很多优秀的</a:t>
            </a:r>
            <a:r>
              <a:rPr lang="en-US" altLang="zh-CN" sz="1600" dirty="0"/>
              <a:t>UNIX</a:t>
            </a:r>
            <a:r>
              <a:rPr lang="zh-CN" altLang="en-US" sz="1600" dirty="0"/>
              <a:t>兼容的应用程序，如现在各种</a:t>
            </a:r>
            <a:r>
              <a:rPr lang="en-US" altLang="zh-CN" sz="1600" dirty="0"/>
              <a:t>LINUX</a:t>
            </a:r>
            <a:r>
              <a:rPr lang="zh-CN" altLang="en-US" sz="1600" dirty="0"/>
              <a:t>发行版使用的</a:t>
            </a:r>
            <a:r>
              <a:rPr lang="en-US" altLang="zh-CN" sz="1600" dirty="0"/>
              <a:t>GNOME</a:t>
            </a:r>
            <a:r>
              <a:rPr lang="zh-CN" altLang="en-US" sz="1600" dirty="0"/>
              <a:t>图形桌面、文本编辑程序</a:t>
            </a:r>
            <a:r>
              <a:rPr lang="en-US" altLang="zh-CN" sz="1600" dirty="0"/>
              <a:t>GEDIT</a:t>
            </a:r>
            <a:r>
              <a:rPr lang="zh-CN" altLang="en-US" sz="1600" dirty="0"/>
              <a:t>，而</a:t>
            </a:r>
            <a:r>
              <a:rPr lang="en-US" altLang="zh-CN" sz="1800" dirty="0">
                <a:solidFill>
                  <a:srgbClr val="7030A0"/>
                </a:solidFill>
              </a:rPr>
              <a:t>GCC</a:t>
            </a:r>
            <a:r>
              <a:rPr lang="zh-CN" altLang="en-US" sz="1800" dirty="0">
                <a:solidFill>
                  <a:srgbClr val="7030A0"/>
                </a:solidFill>
              </a:rPr>
              <a:t>就是其重要产品之一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r>
              <a:rPr lang="zh-CN" altLang="en-US" sz="1600" dirty="0"/>
              <a:t>构建一个完整的系统普遍采用</a:t>
            </a:r>
            <a:r>
              <a:rPr lang="en-US" altLang="zh-CN" sz="1600" dirty="0"/>
              <a:t>Linux</a:t>
            </a:r>
            <a:r>
              <a:rPr lang="zh-CN" altLang="en-US" sz="1600" dirty="0"/>
              <a:t>系统做内核，外围组合</a:t>
            </a:r>
            <a:r>
              <a:rPr lang="en-US" altLang="zh-CN" sz="1600" dirty="0"/>
              <a:t>GNU</a:t>
            </a:r>
            <a:r>
              <a:rPr lang="zh-CN" altLang="en-US" sz="1600" dirty="0"/>
              <a:t>程序，准确的说称做</a:t>
            </a:r>
            <a:r>
              <a:rPr lang="en-US" altLang="zh-CN" sz="1800" dirty="0">
                <a:solidFill>
                  <a:srgbClr val="7030A0"/>
                </a:solidFill>
              </a:rPr>
              <a:t>GNU/Linux</a:t>
            </a:r>
            <a:r>
              <a:rPr lang="zh-CN" altLang="en-US" sz="1600" dirty="0"/>
              <a:t>操作系统。</a:t>
            </a:r>
            <a:r>
              <a:rPr lang="en-US" altLang="zh-CN" sz="1600" dirty="0"/>
              <a:t>GCC</a:t>
            </a:r>
            <a:r>
              <a:rPr lang="zh-CN" altLang="en-US" sz="1600" dirty="0"/>
              <a:t>诞生于</a:t>
            </a:r>
            <a:r>
              <a:rPr lang="en-US" altLang="zh-CN" sz="1600" dirty="0"/>
              <a:t>Linux</a:t>
            </a:r>
            <a:r>
              <a:rPr lang="zh-CN" altLang="en-US" sz="1600" dirty="0"/>
              <a:t>内核程序前，可以说它促成了</a:t>
            </a:r>
            <a:r>
              <a:rPr lang="en-US" altLang="zh-CN" sz="1600" dirty="0"/>
              <a:t>Linux</a:t>
            </a:r>
            <a:r>
              <a:rPr lang="zh-CN" altLang="en-US" sz="1600" dirty="0"/>
              <a:t>内核的诞生和发展，而在组装进</a:t>
            </a:r>
            <a:r>
              <a:rPr lang="en-US" altLang="zh-CN" sz="1600" dirty="0"/>
              <a:t>Linux</a:t>
            </a:r>
            <a:r>
              <a:rPr lang="zh-CN" altLang="en-US" sz="1600" dirty="0"/>
              <a:t>发行版系统后，它又是一个重要的系统应用程序组，用于高级语言程序代码的编译执行。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2"/>
          <a:stretch>
            <a:fillRect/>
          </a:stretch>
        </p:blipFill>
        <p:spPr>
          <a:xfrm>
            <a:off x="5503502" y="1430284"/>
            <a:ext cx="3829463" cy="1910456"/>
          </a:xfrm>
          <a:prstGeom prst="rect">
            <a:avLst/>
          </a:prstGeom>
        </p:spPr>
      </p:pic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8" r="17977"/>
          <a:stretch>
            <a:fillRect/>
          </a:stretch>
        </p:blipFill>
        <p:spPr>
          <a:xfrm>
            <a:off x="8332808" y="3328894"/>
            <a:ext cx="2196807" cy="2634094"/>
          </a:xfrm>
        </p:spPr>
      </p:pic>
      <p:pic>
        <p:nvPicPr>
          <p:cNvPr id="2050" name="Picture 2" descr="https://timgsa.baidu.com/timg?image&amp;quality=80&amp;size=b9999_10000&amp;sec=1580413369815&amp;di=a719a72a8a160d1d99d590f7fc20793f&amp;imgtype=jpg&amp;src=http%3A%2F%2Fxshell.net%2Fcontent%2Fuploadfile%2F201610%2F9f983a9c353bc12d5857117fc98618db20161026093323.jpeg%3Bcharset%3Dutf-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18447"/>
          <a:stretch>
            <a:fillRect/>
          </a:stretch>
        </p:blipFill>
        <p:spPr bwMode="auto">
          <a:xfrm>
            <a:off x="5791406" y="3340740"/>
            <a:ext cx="2547376" cy="262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499162" y="3340740"/>
            <a:ext cx="319586" cy="263589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0680" algn="just"/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5.1  GCC</a:t>
            </a:r>
            <a:r>
              <a:rPr lang="zh-CN" altLang="en-US" dirty="0"/>
              <a:t>编译工具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29179" y="1951631"/>
            <a:ext cx="5080000" cy="4958173"/>
          </a:xfrm>
        </p:spPr>
        <p:txBody>
          <a:bodyPr>
            <a:normAutofit/>
          </a:bodyPr>
          <a:lstStyle/>
          <a:p>
            <a:pPr marL="0" lvl="1" indent="0">
              <a:buClr>
                <a:srgbClr val="153047"/>
              </a:buClr>
              <a:buNone/>
            </a:pPr>
            <a:r>
              <a:rPr lang="en-US" altLang="zh-CN" dirty="0"/>
              <a:t>【1】 </a:t>
            </a:r>
            <a:r>
              <a:rPr lang="zh-CN" altLang="zh-CN" dirty="0"/>
              <a:t>连网安装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dirty="0"/>
              <a:t>root</a:t>
            </a:r>
            <a:r>
              <a:rPr lang="zh-CN" altLang="en-US" dirty="0"/>
              <a:t>身份下执行安装</a:t>
            </a:r>
            <a:endParaRPr lang="zh-CN" altLang="en-US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dirty="0"/>
              <a:t>能访问外网</a:t>
            </a:r>
            <a:endParaRPr lang="zh-CN" altLang="en-US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dirty="0"/>
              <a:t>若是虚拟机，网络设置为桥接或</a:t>
            </a:r>
            <a:r>
              <a:rPr lang="en-US" altLang="zh-CN" dirty="0"/>
              <a:t>NAT</a:t>
            </a:r>
            <a:r>
              <a:rPr lang="zh-CN" altLang="en-US" dirty="0"/>
              <a:t>方式可设置自动获得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dirty="0"/>
              <a:t>设置合适的安装源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yum.repos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ea"/>
              <a:buAutoNum type="circleNumDbPlain" startAt="5"/>
            </a:pPr>
            <a:r>
              <a:rPr lang="en-US" altLang="zh-CN" u="sng" dirty="0">
                <a:solidFill>
                  <a:srgbClr val="7030A0"/>
                </a:solidFill>
              </a:rPr>
              <a:t>yum install </a:t>
            </a:r>
            <a:r>
              <a:rPr lang="en-US" altLang="zh-CN" u="sng" dirty="0" err="1">
                <a:solidFill>
                  <a:srgbClr val="7030A0"/>
                </a:solidFill>
              </a:rPr>
              <a:t>gcc</a:t>
            </a:r>
            <a:r>
              <a:rPr lang="en-US" altLang="zh-CN" u="sng" dirty="0">
                <a:solidFill>
                  <a:srgbClr val="7030A0"/>
                </a:solidFill>
              </a:rPr>
              <a:t> </a:t>
            </a:r>
            <a:endParaRPr lang="en-US" altLang="zh-CN" u="sng" dirty="0">
              <a:solidFill>
                <a:srgbClr val="7030A0"/>
              </a:solidFill>
            </a:endParaRP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r>
              <a:rPr lang="en-US" altLang="zh-CN" dirty="0"/>
              <a:t>      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301" y="102728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5.1.2  GCC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的安装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内容占位符 3"/>
          <p:cNvSpPr txBox="1"/>
          <p:nvPr>
            <p:custDataLst>
              <p:tags r:id="rId3"/>
            </p:custDataLst>
          </p:nvPr>
        </p:nvSpPr>
        <p:spPr>
          <a:xfrm>
            <a:off x="6768254" y="1951631"/>
            <a:ext cx="5295409" cy="42841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153047"/>
              </a:buClr>
              <a:buNone/>
            </a:pPr>
            <a:r>
              <a:rPr lang="en-US" altLang="zh-CN" dirty="0"/>
              <a:t>【2】</a:t>
            </a:r>
            <a:r>
              <a:rPr lang="zh-CN" altLang="zh-CN" dirty="0"/>
              <a:t>编译</a:t>
            </a:r>
            <a:r>
              <a:rPr lang="en-US" altLang="zh-CN" dirty="0" err="1"/>
              <a:t>gcc</a:t>
            </a:r>
            <a:r>
              <a:rPr lang="zh-CN" altLang="en-US" dirty="0"/>
              <a:t>源码</a:t>
            </a:r>
            <a:r>
              <a:rPr lang="zh-CN" altLang="zh-CN" dirty="0"/>
              <a:t>安装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r>
              <a:rPr lang="zh-CN" altLang="zh-CN" sz="2000" dirty="0"/>
              <a:t>下载</a:t>
            </a:r>
            <a:r>
              <a:rPr lang="en-US" altLang="zh-CN" sz="2000" dirty="0" err="1"/>
              <a:t>gcc</a:t>
            </a:r>
            <a:r>
              <a:rPr lang="zh-CN" altLang="zh-CN" sz="2000" dirty="0"/>
              <a:t>源代码</a:t>
            </a:r>
            <a:r>
              <a:rPr lang="zh-CN" altLang="en-US" sz="2000" dirty="0"/>
              <a:t>，用</a:t>
            </a:r>
            <a:r>
              <a:rPr lang="zh-CN" altLang="zh-CN" sz="2000" dirty="0"/>
              <a:t>旧版</a:t>
            </a:r>
            <a:r>
              <a:rPr lang="en-US" altLang="zh-CN" sz="2000" dirty="0" err="1"/>
              <a:t>gcc</a:t>
            </a:r>
            <a:r>
              <a:rPr lang="zh-CN" altLang="zh-CN" sz="2000" dirty="0"/>
              <a:t>编译</a:t>
            </a:r>
            <a:r>
              <a:rPr lang="zh-CN" altLang="en-US" sz="2000" dirty="0"/>
              <a:t>得</a:t>
            </a:r>
            <a:r>
              <a:rPr lang="zh-CN" altLang="zh-CN" sz="2000" dirty="0"/>
              <a:t>新版</a:t>
            </a:r>
            <a:r>
              <a:rPr lang="en-US" altLang="zh-CN" sz="2000" dirty="0" err="1"/>
              <a:t>gcc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建立并进入工作目录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提前装一些基础包</a:t>
            </a:r>
            <a:endParaRPr lang="zh-CN" altLang="en-US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下载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源码包解压得新版</a:t>
            </a:r>
            <a:r>
              <a:rPr lang="en-US" altLang="zh-CN" sz="2000" dirty="0" err="1"/>
              <a:t>gcc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pPr marL="457200" lvl="1" indent="-457200" algn="l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源码目录自带</a:t>
            </a:r>
            <a:r>
              <a:rPr lang="en-US" altLang="zh-CN" sz="2000" dirty="0"/>
              <a:t>configure</a:t>
            </a:r>
            <a:r>
              <a:rPr lang="zh-CN" altLang="en-US" sz="2000" dirty="0"/>
              <a:t>配置工具，</a:t>
            </a:r>
            <a:br>
              <a:rPr lang="en-US" altLang="zh-CN" sz="2000" dirty="0"/>
            </a:br>
            <a:r>
              <a:rPr lang="zh-CN" altLang="zh-CN" sz="2000" dirty="0"/>
              <a:t>执行检查、配置、下载依赖库。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为编译结果文件准备</a:t>
            </a:r>
            <a:r>
              <a:rPr lang="en-US" altLang="zh-CN" sz="2000" dirty="0"/>
              <a:t>build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配置程序生成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编译</a:t>
            </a:r>
            <a:endParaRPr lang="en-US" altLang="zh-CN" sz="20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zh-CN" altLang="en-US" sz="2000" dirty="0"/>
              <a:t>安装</a:t>
            </a:r>
            <a:r>
              <a:rPr lang="en-US" altLang="zh-CN" sz="2000" dirty="0"/>
              <a:t>make install</a:t>
            </a:r>
            <a:endParaRPr lang="en-US" sz="2000" dirty="0"/>
          </a:p>
        </p:txBody>
      </p:sp>
      <p:sp>
        <p:nvSpPr>
          <p:cNvPr id="16" name="内容占位符 3"/>
          <p:cNvSpPr txBox="1"/>
          <p:nvPr>
            <p:custDataLst>
              <p:tags r:id="rId4"/>
            </p:custDataLst>
          </p:nvPr>
        </p:nvSpPr>
        <p:spPr>
          <a:xfrm>
            <a:off x="1488418" y="1350695"/>
            <a:ext cx="4959448" cy="6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查已安装：</a:t>
            </a:r>
            <a:r>
              <a:rPr lang="en-US" altLang="zh-CN" u="sng" dirty="0" err="1">
                <a:solidFill>
                  <a:srgbClr val="7030A0"/>
                </a:solidFill>
              </a:rPr>
              <a:t>gcc</a:t>
            </a:r>
            <a:r>
              <a:rPr lang="en-US" altLang="zh-CN" u="sng" dirty="0">
                <a:solidFill>
                  <a:srgbClr val="7030A0"/>
                </a:solidFill>
              </a:rPr>
              <a:t> –version</a:t>
            </a:r>
            <a:endParaRPr lang="en-US" altLang="zh-CN" u="sng" dirty="0">
              <a:solidFill>
                <a:srgbClr val="7030A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03786" y="4217598"/>
            <a:ext cx="2208849" cy="2018147"/>
            <a:chOff x="3168304" y="1742305"/>
            <a:chExt cx="3340436" cy="3294007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68304" y="3143124"/>
              <a:ext cx="1251511" cy="1230811"/>
            </a:xfrm>
            <a:custGeom>
              <a:avLst/>
              <a:gdLst>
                <a:gd name="T0" fmla="*/ 330 w 332"/>
                <a:gd name="T1" fmla="*/ 145 h 326"/>
                <a:gd name="T2" fmla="*/ 288 w 332"/>
                <a:gd name="T3" fmla="*/ 106 h 326"/>
                <a:gd name="T4" fmla="*/ 310 w 332"/>
                <a:gd name="T5" fmla="*/ 82 h 326"/>
                <a:gd name="T6" fmla="*/ 288 w 332"/>
                <a:gd name="T7" fmla="*/ 51 h 326"/>
                <a:gd name="T8" fmla="*/ 231 w 332"/>
                <a:gd name="T9" fmla="*/ 45 h 326"/>
                <a:gd name="T10" fmla="*/ 235 w 332"/>
                <a:gd name="T11" fmla="*/ 12 h 326"/>
                <a:gd name="T12" fmla="*/ 200 w 332"/>
                <a:gd name="T13" fmla="*/ 1 h 326"/>
                <a:gd name="T14" fmla="*/ 150 w 332"/>
                <a:gd name="T15" fmla="*/ 29 h 326"/>
                <a:gd name="T16" fmla="*/ 134 w 332"/>
                <a:gd name="T17" fmla="*/ 0 h 326"/>
                <a:gd name="T18" fmla="*/ 98 w 332"/>
                <a:gd name="T19" fmla="*/ 12 h 326"/>
                <a:gd name="T20" fmla="*/ 74 w 332"/>
                <a:gd name="T21" fmla="*/ 64 h 326"/>
                <a:gd name="T22" fmla="*/ 44 w 332"/>
                <a:gd name="T23" fmla="*/ 50 h 326"/>
                <a:gd name="T24" fmla="*/ 22 w 332"/>
                <a:gd name="T25" fmla="*/ 81 h 326"/>
                <a:gd name="T26" fmla="*/ 34 w 332"/>
                <a:gd name="T27" fmla="*/ 137 h 326"/>
                <a:gd name="T28" fmla="*/ 1 w 332"/>
                <a:gd name="T29" fmla="*/ 143 h 326"/>
                <a:gd name="T30" fmla="*/ 1 w 332"/>
                <a:gd name="T31" fmla="*/ 181 h 326"/>
                <a:gd name="T32" fmla="*/ 33 w 332"/>
                <a:gd name="T33" fmla="*/ 188 h 326"/>
                <a:gd name="T34" fmla="*/ 21 w 332"/>
                <a:gd name="T35" fmla="*/ 244 h 326"/>
                <a:gd name="T36" fmla="*/ 43 w 332"/>
                <a:gd name="T37" fmla="*/ 275 h 326"/>
                <a:gd name="T38" fmla="*/ 73 w 332"/>
                <a:gd name="T39" fmla="*/ 261 h 326"/>
                <a:gd name="T40" fmla="*/ 96 w 332"/>
                <a:gd name="T41" fmla="*/ 313 h 326"/>
                <a:gd name="T42" fmla="*/ 132 w 332"/>
                <a:gd name="T43" fmla="*/ 326 h 326"/>
                <a:gd name="T44" fmla="*/ 149 w 332"/>
                <a:gd name="T45" fmla="*/ 297 h 326"/>
                <a:gd name="T46" fmla="*/ 198 w 332"/>
                <a:gd name="T47" fmla="*/ 325 h 326"/>
                <a:gd name="T48" fmla="*/ 234 w 332"/>
                <a:gd name="T49" fmla="*/ 314 h 326"/>
                <a:gd name="T50" fmla="*/ 230 w 332"/>
                <a:gd name="T51" fmla="*/ 281 h 326"/>
                <a:gd name="T52" fmla="*/ 287 w 332"/>
                <a:gd name="T53" fmla="*/ 275 h 326"/>
                <a:gd name="T54" fmla="*/ 310 w 332"/>
                <a:gd name="T55" fmla="*/ 245 h 326"/>
                <a:gd name="T56" fmla="*/ 287 w 332"/>
                <a:gd name="T57" fmla="*/ 220 h 326"/>
                <a:gd name="T58" fmla="*/ 330 w 332"/>
                <a:gd name="T59" fmla="*/ 182 h 326"/>
                <a:gd name="T60" fmla="*/ 332 w 332"/>
                <a:gd name="T61" fmla="*/ 163 h 326"/>
                <a:gd name="T62" fmla="*/ 166 w 332"/>
                <a:gd name="T63" fmla="*/ 261 h 326"/>
                <a:gd name="T64" fmla="*/ 166 w 332"/>
                <a:gd name="T65" fmla="*/ 65 h 326"/>
                <a:gd name="T66" fmla="*/ 166 w 332"/>
                <a:gd name="T67" fmla="*/ 2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2" h="326">
                  <a:moveTo>
                    <a:pt x="331" y="144"/>
                  </a:moveTo>
                  <a:cubicBezTo>
                    <a:pt x="330" y="145"/>
                    <a:pt x="330" y="145"/>
                    <a:pt x="330" y="145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288" y="106"/>
                    <a:pt x="288" y="106"/>
                    <a:pt x="288" y="106"/>
                  </a:cubicBezTo>
                  <a:cubicBezTo>
                    <a:pt x="310" y="82"/>
                    <a:pt x="310" y="82"/>
                    <a:pt x="310" y="82"/>
                  </a:cubicBezTo>
                  <a:cubicBezTo>
                    <a:pt x="310" y="82"/>
                    <a:pt x="310" y="82"/>
                    <a:pt x="310" y="82"/>
                  </a:cubicBezTo>
                  <a:cubicBezTo>
                    <a:pt x="304" y="71"/>
                    <a:pt x="297" y="60"/>
                    <a:pt x="288" y="51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5" y="12"/>
                    <a:pt x="235" y="12"/>
                    <a:pt x="235" y="12"/>
                  </a:cubicBezTo>
                  <a:cubicBezTo>
                    <a:pt x="224" y="7"/>
                    <a:pt x="212" y="3"/>
                    <a:pt x="200" y="1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1" y="3"/>
                    <a:pt x="109" y="7"/>
                    <a:pt x="98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9"/>
                    <a:pt x="28" y="70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0" y="150"/>
                    <a:pt x="0" y="156"/>
                    <a:pt x="0" y="163"/>
                  </a:cubicBezTo>
                  <a:cubicBezTo>
                    <a:pt x="0" y="169"/>
                    <a:pt x="0" y="175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21" y="244"/>
                    <a:pt x="21" y="244"/>
                    <a:pt x="21" y="244"/>
                  </a:cubicBezTo>
                  <a:cubicBezTo>
                    <a:pt x="27" y="255"/>
                    <a:pt x="34" y="265"/>
                    <a:pt x="43" y="275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73" y="261"/>
                    <a:pt x="73" y="261"/>
                    <a:pt x="73" y="261"/>
                  </a:cubicBezTo>
                  <a:cubicBezTo>
                    <a:pt x="100" y="281"/>
                    <a:pt x="100" y="281"/>
                    <a:pt x="100" y="281"/>
                  </a:cubicBezTo>
                  <a:cubicBezTo>
                    <a:pt x="96" y="313"/>
                    <a:pt x="96" y="313"/>
                    <a:pt x="96" y="313"/>
                  </a:cubicBezTo>
                  <a:cubicBezTo>
                    <a:pt x="96" y="314"/>
                    <a:pt x="96" y="314"/>
                    <a:pt x="96" y="314"/>
                  </a:cubicBezTo>
                  <a:cubicBezTo>
                    <a:pt x="107" y="319"/>
                    <a:pt x="120" y="323"/>
                    <a:pt x="132" y="326"/>
                  </a:cubicBezTo>
                  <a:cubicBezTo>
                    <a:pt x="132" y="325"/>
                    <a:pt x="132" y="325"/>
                    <a:pt x="132" y="32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198" y="325"/>
                    <a:pt x="198" y="325"/>
                    <a:pt x="198" y="325"/>
                  </a:cubicBezTo>
                  <a:cubicBezTo>
                    <a:pt x="198" y="326"/>
                    <a:pt x="198" y="326"/>
                    <a:pt x="198" y="326"/>
                  </a:cubicBezTo>
                  <a:cubicBezTo>
                    <a:pt x="211" y="323"/>
                    <a:pt x="223" y="319"/>
                    <a:pt x="234" y="314"/>
                  </a:cubicBezTo>
                  <a:cubicBezTo>
                    <a:pt x="234" y="314"/>
                    <a:pt x="234" y="314"/>
                    <a:pt x="234" y="314"/>
                  </a:cubicBezTo>
                  <a:cubicBezTo>
                    <a:pt x="230" y="281"/>
                    <a:pt x="230" y="281"/>
                    <a:pt x="230" y="281"/>
                  </a:cubicBezTo>
                  <a:cubicBezTo>
                    <a:pt x="257" y="262"/>
                    <a:pt x="257" y="262"/>
                    <a:pt x="257" y="262"/>
                  </a:cubicBezTo>
                  <a:cubicBezTo>
                    <a:pt x="287" y="275"/>
                    <a:pt x="287" y="275"/>
                    <a:pt x="287" y="275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296" y="266"/>
                    <a:pt x="304" y="256"/>
                    <a:pt x="310" y="245"/>
                  </a:cubicBezTo>
                  <a:cubicBezTo>
                    <a:pt x="310" y="245"/>
                    <a:pt x="310" y="245"/>
                    <a:pt x="310" y="245"/>
                  </a:cubicBezTo>
                  <a:cubicBezTo>
                    <a:pt x="287" y="220"/>
                    <a:pt x="287" y="220"/>
                    <a:pt x="287" y="220"/>
                  </a:cubicBezTo>
                  <a:cubicBezTo>
                    <a:pt x="298" y="189"/>
                    <a:pt x="298" y="189"/>
                    <a:pt x="298" y="189"/>
                  </a:cubicBezTo>
                  <a:cubicBezTo>
                    <a:pt x="330" y="182"/>
                    <a:pt x="330" y="182"/>
                    <a:pt x="330" y="182"/>
                  </a:cubicBezTo>
                  <a:cubicBezTo>
                    <a:pt x="330" y="183"/>
                    <a:pt x="330" y="183"/>
                    <a:pt x="330" y="183"/>
                  </a:cubicBezTo>
                  <a:cubicBezTo>
                    <a:pt x="331" y="176"/>
                    <a:pt x="332" y="170"/>
                    <a:pt x="332" y="163"/>
                  </a:cubicBezTo>
                  <a:cubicBezTo>
                    <a:pt x="332" y="157"/>
                    <a:pt x="331" y="150"/>
                    <a:pt x="331" y="144"/>
                  </a:cubicBezTo>
                  <a:close/>
                  <a:moveTo>
                    <a:pt x="166" y="261"/>
                  </a:moveTo>
                  <a:cubicBezTo>
                    <a:pt x="111" y="261"/>
                    <a:pt x="68" y="217"/>
                    <a:pt x="68" y="163"/>
                  </a:cubicBezTo>
                  <a:cubicBezTo>
                    <a:pt x="68" y="109"/>
                    <a:pt x="111" y="65"/>
                    <a:pt x="166" y="65"/>
                  </a:cubicBezTo>
                  <a:cubicBezTo>
                    <a:pt x="220" y="65"/>
                    <a:pt x="264" y="109"/>
                    <a:pt x="264" y="163"/>
                  </a:cubicBezTo>
                  <a:cubicBezTo>
                    <a:pt x="264" y="217"/>
                    <a:pt x="220" y="261"/>
                    <a:pt x="166" y="261"/>
                  </a:cubicBezTo>
                  <a:close/>
                </a:path>
              </a:pathLst>
            </a:custGeom>
            <a:solidFill>
              <a:srgbClr val="356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0080B0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03580" y="3396292"/>
              <a:ext cx="1616137" cy="1640020"/>
            </a:xfrm>
            <a:custGeom>
              <a:avLst/>
              <a:gdLst>
                <a:gd name="T0" fmla="*/ 426 w 429"/>
                <a:gd name="T1" fmla="*/ 267 h 435"/>
                <a:gd name="T2" fmla="*/ 390 w 429"/>
                <a:gd name="T3" fmla="*/ 201 h 435"/>
                <a:gd name="T4" fmla="*/ 429 w 429"/>
                <a:gd name="T5" fmla="*/ 181 h 435"/>
                <a:gd name="T6" fmla="*/ 414 w 429"/>
                <a:gd name="T7" fmla="*/ 133 h 435"/>
                <a:gd name="T8" fmla="*/ 347 w 429"/>
                <a:gd name="T9" fmla="*/ 101 h 435"/>
                <a:gd name="T10" fmla="*/ 366 w 429"/>
                <a:gd name="T11" fmla="*/ 62 h 435"/>
                <a:gd name="T12" fmla="*/ 328 w 429"/>
                <a:gd name="T13" fmla="*/ 33 h 435"/>
                <a:gd name="T14" fmla="*/ 254 w 429"/>
                <a:gd name="T15" fmla="*/ 46 h 435"/>
                <a:gd name="T16" fmla="*/ 247 w 429"/>
                <a:gd name="T17" fmla="*/ 3 h 435"/>
                <a:gd name="T18" fmla="*/ 197 w 429"/>
                <a:gd name="T19" fmla="*/ 2 h 435"/>
                <a:gd name="T20" fmla="*/ 145 w 429"/>
                <a:gd name="T21" fmla="*/ 56 h 435"/>
                <a:gd name="T22" fmla="*/ 114 w 429"/>
                <a:gd name="T23" fmla="*/ 25 h 435"/>
                <a:gd name="T24" fmla="*/ 74 w 429"/>
                <a:gd name="T25" fmla="*/ 53 h 435"/>
                <a:gd name="T26" fmla="*/ 63 w 429"/>
                <a:gd name="T27" fmla="*/ 127 h 435"/>
                <a:gd name="T28" fmla="*/ 20 w 429"/>
                <a:gd name="T29" fmla="*/ 121 h 435"/>
                <a:gd name="T30" fmla="*/ 3 w 429"/>
                <a:gd name="T31" fmla="*/ 168 h 435"/>
                <a:gd name="T32" fmla="*/ 41 w 429"/>
                <a:gd name="T33" fmla="*/ 190 h 435"/>
                <a:gd name="T34" fmla="*/ 1 w 429"/>
                <a:gd name="T35" fmla="*/ 254 h 435"/>
                <a:gd name="T36" fmla="*/ 14 w 429"/>
                <a:gd name="T37" fmla="*/ 302 h 435"/>
                <a:gd name="T38" fmla="*/ 58 w 429"/>
                <a:gd name="T39" fmla="*/ 298 h 435"/>
                <a:gd name="T40" fmla="*/ 63 w 429"/>
                <a:gd name="T41" fmla="*/ 373 h 435"/>
                <a:gd name="T42" fmla="*/ 102 w 429"/>
                <a:gd name="T43" fmla="*/ 404 h 435"/>
                <a:gd name="T44" fmla="*/ 135 w 429"/>
                <a:gd name="T45" fmla="*/ 375 h 435"/>
                <a:gd name="T46" fmla="*/ 184 w 429"/>
                <a:gd name="T47" fmla="*/ 432 h 435"/>
                <a:gd name="T48" fmla="*/ 233 w 429"/>
                <a:gd name="T49" fmla="*/ 434 h 435"/>
                <a:gd name="T50" fmla="*/ 243 w 429"/>
                <a:gd name="T51" fmla="*/ 391 h 435"/>
                <a:gd name="T52" fmla="*/ 316 w 429"/>
                <a:gd name="T53" fmla="*/ 409 h 435"/>
                <a:gd name="T54" fmla="*/ 357 w 429"/>
                <a:gd name="T55" fmla="*/ 382 h 435"/>
                <a:gd name="T56" fmla="*/ 340 w 429"/>
                <a:gd name="T57" fmla="*/ 342 h 435"/>
                <a:gd name="T58" fmla="*/ 409 w 429"/>
                <a:gd name="T59" fmla="*/ 313 h 435"/>
                <a:gd name="T60" fmla="*/ 419 w 429"/>
                <a:gd name="T61" fmla="*/ 290 h 435"/>
                <a:gd name="T62" fmla="*/ 172 w 429"/>
                <a:gd name="T63" fmla="*/ 339 h 435"/>
                <a:gd name="T64" fmla="*/ 258 w 429"/>
                <a:gd name="T65" fmla="*/ 96 h 435"/>
                <a:gd name="T66" fmla="*/ 172 w 429"/>
                <a:gd name="T67" fmla="*/ 33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9" h="435">
                  <a:moveTo>
                    <a:pt x="426" y="267"/>
                  </a:moveTo>
                  <a:cubicBezTo>
                    <a:pt x="426" y="267"/>
                    <a:pt x="426" y="267"/>
                    <a:pt x="426" y="267"/>
                  </a:cubicBezTo>
                  <a:cubicBezTo>
                    <a:pt x="389" y="244"/>
                    <a:pt x="389" y="244"/>
                    <a:pt x="389" y="244"/>
                  </a:cubicBezTo>
                  <a:cubicBezTo>
                    <a:pt x="390" y="201"/>
                    <a:pt x="390" y="201"/>
                    <a:pt x="390" y="201"/>
                  </a:cubicBezTo>
                  <a:cubicBezTo>
                    <a:pt x="428" y="180"/>
                    <a:pt x="428" y="180"/>
                    <a:pt x="428" y="180"/>
                  </a:cubicBezTo>
                  <a:cubicBezTo>
                    <a:pt x="429" y="181"/>
                    <a:pt x="429" y="181"/>
                    <a:pt x="429" y="181"/>
                  </a:cubicBezTo>
                  <a:cubicBezTo>
                    <a:pt x="426" y="164"/>
                    <a:pt x="421" y="148"/>
                    <a:pt x="415" y="133"/>
                  </a:cubicBezTo>
                  <a:cubicBezTo>
                    <a:pt x="414" y="133"/>
                    <a:pt x="414" y="133"/>
                    <a:pt x="414" y="133"/>
                  </a:cubicBezTo>
                  <a:cubicBezTo>
                    <a:pt x="371" y="137"/>
                    <a:pt x="371" y="137"/>
                    <a:pt x="371" y="137"/>
                  </a:cubicBezTo>
                  <a:cubicBezTo>
                    <a:pt x="347" y="101"/>
                    <a:pt x="347" y="101"/>
                    <a:pt x="347" y="101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66" y="62"/>
                    <a:pt x="366" y="62"/>
                    <a:pt x="366" y="62"/>
                  </a:cubicBezTo>
                  <a:cubicBezTo>
                    <a:pt x="355" y="51"/>
                    <a:pt x="342" y="41"/>
                    <a:pt x="328" y="32"/>
                  </a:cubicBezTo>
                  <a:cubicBezTo>
                    <a:pt x="328" y="33"/>
                    <a:pt x="328" y="33"/>
                    <a:pt x="328" y="33"/>
                  </a:cubicBezTo>
                  <a:cubicBezTo>
                    <a:pt x="295" y="61"/>
                    <a:pt x="295" y="61"/>
                    <a:pt x="295" y="61"/>
                  </a:cubicBezTo>
                  <a:cubicBezTo>
                    <a:pt x="254" y="46"/>
                    <a:pt x="254" y="46"/>
                    <a:pt x="254" y="46"/>
                  </a:cubicBezTo>
                  <a:cubicBezTo>
                    <a:pt x="246" y="3"/>
                    <a:pt x="246" y="3"/>
                    <a:pt x="246" y="3"/>
                  </a:cubicBezTo>
                  <a:cubicBezTo>
                    <a:pt x="247" y="3"/>
                    <a:pt x="247" y="3"/>
                    <a:pt x="247" y="3"/>
                  </a:cubicBezTo>
                  <a:cubicBezTo>
                    <a:pt x="230" y="0"/>
                    <a:pt x="213" y="0"/>
                    <a:pt x="197" y="1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00" y="33"/>
                    <a:pt x="86" y="42"/>
                    <a:pt x="73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16" y="128"/>
                    <a:pt x="13" y="137"/>
                    <a:pt x="10" y="145"/>
                  </a:cubicBezTo>
                  <a:cubicBezTo>
                    <a:pt x="7" y="153"/>
                    <a:pt x="5" y="160"/>
                    <a:pt x="3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39" y="234"/>
                    <a:pt x="39" y="234"/>
                    <a:pt x="39" y="234"/>
                  </a:cubicBezTo>
                  <a:cubicBezTo>
                    <a:pt x="1" y="254"/>
                    <a:pt x="1" y="254"/>
                    <a:pt x="1" y="254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3" y="270"/>
                    <a:pt x="8" y="286"/>
                    <a:pt x="14" y="302"/>
                  </a:cubicBezTo>
                  <a:cubicBezTo>
                    <a:pt x="15" y="301"/>
                    <a:pt x="15" y="301"/>
                    <a:pt x="15" y="301"/>
                  </a:cubicBezTo>
                  <a:cubicBezTo>
                    <a:pt x="58" y="298"/>
                    <a:pt x="58" y="298"/>
                    <a:pt x="58" y="298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63" y="373"/>
                    <a:pt x="63" y="373"/>
                    <a:pt x="63" y="373"/>
                  </a:cubicBezTo>
                  <a:cubicBezTo>
                    <a:pt x="63" y="373"/>
                    <a:pt x="63" y="373"/>
                    <a:pt x="63" y="373"/>
                  </a:cubicBezTo>
                  <a:cubicBezTo>
                    <a:pt x="74" y="384"/>
                    <a:pt x="88" y="395"/>
                    <a:pt x="102" y="404"/>
                  </a:cubicBezTo>
                  <a:cubicBezTo>
                    <a:pt x="102" y="403"/>
                    <a:pt x="102" y="403"/>
                    <a:pt x="102" y="403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76" y="390"/>
                    <a:pt x="176" y="390"/>
                    <a:pt x="176" y="390"/>
                  </a:cubicBezTo>
                  <a:cubicBezTo>
                    <a:pt x="184" y="432"/>
                    <a:pt x="184" y="432"/>
                    <a:pt x="184" y="432"/>
                  </a:cubicBezTo>
                  <a:cubicBezTo>
                    <a:pt x="183" y="433"/>
                    <a:pt x="183" y="433"/>
                    <a:pt x="183" y="433"/>
                  </a:cubicBezTo>
                  <a:cubicBezTo>
                    <a:pt x="200" y="435"/>
                    <a:pt x="217" y="435"/>
                    <a:pt x="233" y="434"/>
                  </a:cubicBezTo>
                  <a:cubicBezTo>
                    <a:pt x="233" y="434"/>
                    <a:pt x="233" y="434"/>
                    <a:pt x="233" y="434"/>
                  </a:cubicBezTo>
                  <a:cubicBezTo>
                    <a:pt x="243" y="391"/>
                    <a:pt x="243" y="391"/>
                    <a:pt x="243" y="391"/>
                  </a:cubicBezTo>
                  <a:cubicBezTo>
                    <a:pt x="284" y="379"/>
                    <a:pt x="284" y="379"/>
                    <a:pt x="284" y="379"/>
                  </a:cubicBezTo>
                  <a:cubicBezTo>
                    <a:pt x="316" y="409"/>
                    <a:pt x="316" y="409"/>
                    <a:pt x="316" y="409"/>
                  </a:cubicBezTo>
                  <a:cubicBezTo>
                    <a:pt x="315" y="410"/>
                    <a:pt x="315" y="410"/>
                    <a:pt x="315" y="410"/>
                  </a:cubicBezTo>
                  <a:cubicBezTo>
                    <a:pt x="330" y="402"/>
                    <a:pt x="344" y="393"/>
                    <a:pt x="357" y="382"/>
                  </a:cubicBezTo>
                  <a:cubicBezTo>
                    <a:pt x="356" y="382"/>
                    <a:pt x="356" y="382"/>
                    <a:pt x="356" y="382"/>
                  </a:cubicBezTo>
                  <a:cubicBezTo>
                    <a:pt x="340" y="342"/>
                    <a:pt x="340" y="342"/>
                    <a:pt x="340" y="342"/>
                  </a:cubicBezTo>
                  <a:cubicBezTo>
                    <a:pt x="366" y="307"/>
                    <a:pt x="366" y="307"/>
                    <a:pt x="366" y="307"/>
                  </a:cubicBezTo>
                  <a:cubicBezTo>
                    <a:pt x="409" y="313"/>
                    <a:pt x="409" y="313"/>
                    <a:pt x="409" y="313"/>
                  </a:cubicBezTo>
                  <a:cubicBezTo>
                    <a:pt x="409" y="314"/>
                    <a:pt x="409" y="314"/>
                    <a:pt x="409" y="314"/>
                  </a:cubicBezTo>
                  <a:cubicBezTo>
                    <a:pt x="413" y="306"/>
                    <a:pt x="416" y="298"/>
                    <a:pt x="419" y="290"/>
                  </a:cubicBezTo>
                  <a:cubicBezTo>
                    <a:pt x="422" y="282"/>
                    <a:pt x="424" y="274"/>
                    <a:pt x="426" y="267"/>
                  </a:cubicBezTo>
                  <a:close/>
                  <a:moveTo>
                    <a:pt x="172" y="339"/>
                  </a:moveTo>
                  <a:cubicBezTo>
                    <a:pt x="105" y="315"/>
                    <a:pt x="70" y="241"/>
                    <a:pt x="94" y="175"/>
                  </a:cubicBezTo>
                  <a:cubicBezTo>
                    <a:pt x="117" y="108"/>
                    <a:pt x="191" y="73"/>
                    <a:pt x="258" y="96"/>
                  </a:cubicBezTo>
                  <a:cubicBezTo>
                    <a:pt x="325" y="120"/>
                    <a:pt x="359" y="194"/>
                    <a:pt x="336" y="261"/>
                  </a:cubicBezTo>
                  <a:cubicBezTo>
                    <a:pt x="312" y="327"/>
                    <a:pt x="238" y="362"/>
                    <a:pt x="172" y="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0080B0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4682794" y="1742305"/>
              <a:ext cx="1825946" cy="1925860"/>
            </a:xfrm>
            <a:custGeom>
              <a:avLst/>
              <a:gdLst>
                <a:gd name="T0" fmla="*/ 523 w 555"/>
                <a:gd name="T1" fmla="*/ 400 h 547"/>
                <a:gd name="T2" fmla="*/ 500 w 555"/>
                <a:gd name="T3" fmla="*/ 308 h 547"/>
                <a:gd name="T4" fmla="*/ 554 w 555"/>
                <a:gd name="T5" fmla="*/ 295 h 547"/>
                <a:gd name="T6" fmla="*/ 551 w 555"/>
                <a:gd name="T7" fmla="*/ 232 h 547"/>
                <a:gd name="T8" fmla="*/ 477 w 555"/>
                <a:gd name="T9" fmla="*/ 171 h 547"/>
                <a:gd name="T10" fmla="*/ 514 w 555"/>
                <a:gd name="T11" fmla="*/ 128 h 547"/>
                <a:gd name="T12" fmla="*/ 475 w 555"/>
                <a:gd name="T13" fmla="*/ 81 h 547"/>
                <a:gd name="T14" fmla="*/ 380 w 555"/>
                <a:gd name="T15" fmla="*/ 74 h 547"/>
                <a:gd name="T16" fmla="*/ 385 w 555"/>
                <a:gd name="T17" fmla="*/ 18 h 547"/>
                <a:gd name="T18" fmla="*/ 324 w 555"/>
                <a:gd name="T19" fmla="*/ 1 h 547"/>
                <a:gd name="T20" fmla="*/ 243 w 555"/>
                <a:gd name="T21" fmla="*/ 51 h 547"/>
                <a:gd name="T22" fmla="*/ 214 w 555"/>
                <a:gd name="T23" fmla="*/ 4 h 547"/>
                <a:gd name="T24" fmla="*/ 155 w 555"/>
                <a:gd name="T25" fmla="*/ 26 h 547"/>
                <a:gd name="T26" fmla="*/ 119 w 555"/>
                <a:gd name="T27" fmla="*/ 114 h 547"/>
                <a:gd name="T28" fmla="*/ 68 w 555"/>
                <a:gd name="T29" fmla="*/ 93 h 547"/>
                <a:gd name="T30" fmla="*/ 32 w 555"/>
                <a:gd name="T31" fmla="*/ 146 h 547"/>
                <a:gd name="T32" fmla="*/ 71 w 555"/>
                <a:gd name="T33" fmla="*/ 185 h 547"/>
                <a:gd name="T34" fmla="*/ 2 w 555"/>
                <a:gd name="T35" fmla="*/ 252 h 547"/>
                <a:gd name="T36" fmla="*/ 4 w 555"/>
                <a:gd name="T37" fmla="*/ 315 h 547"/>
                <a:gd name="T38" fmla="*/ 59 w 555"/>
                <a:gd name="T39" fmla="*/ 324 h 547"/>
                <a:gd name="T40" fmla="*/ 42 w 555"/>
                <a:gd name="T41" fmla="*/ 418 h 547"/>
                <a:gd name="T42" fmla="*/ 80 w 555"/>
                <a:gd name="T43" fmla="*/ 468 h 547"/>
                <a:gd name="T44" fmla="*/ 130 w 555"/>
                <a:gd name="T45" fmla="*/ 443 h 547"/>
                <a:gd name="T46" fmla="*/ 172 w 555"/>
                <a:gd name="T47" fmla="*/ 529 h 547"/>
                <a:gd name="T48" fmla="*/ 233 w 555"/>
                <a:gd name="T49" fmla="*/ 547 h 547"/>
                <a:gd name="T50" fmla="*/ 258 w 555"/>
                <a:gd name="T51" fmla="*/ 497 h 547"/>
                <a:gd name="T52" fmla="*/ 342 w 555"/>
                <a:gd name="T53" fmla="*/ 542 h 547"/>
                <a:gd name="T54" fmla="*/ 402 w 555"/>
                <a:gd name="T55" fmla="*/ 521 h 547"/>
                <a:gd name="T56" fmla="*/ 394 w 555"/>
                <a:gd name="T57" fmla="*/ 466 h 547"/>
                <a:gd name="T58" fmla="*/ 488 w 555"/>
                <a:gd name="T59" fmla="*/ 452 h 547"/>
                <a:gd name="T60" fmla="*/ 508 w 555"/>
                <a:gd name="T61" fmla="*/ 427 h 547"/>
                <a:gd name="T62" fmla="*/ 186 w 555"/>
                <a:gd name="T63" fmla="*/ 410 h 547"/>
                <a:gd name="T64" fmla="*/ 369 w 555"/>
                <a:gd name="T65" fmla="*/ 137 h 547"/>
                <a:gd name="T66" fmla="*/ 186 w 555"/>
                <a:gd name="T67" fmla="*/ 4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547">
                  <a:moveTo>
                    <a:pt x="524" y="400"/>
                  </a:moveTo>
                  <a:cubicBezTo>
                    <a:pt x="523" y="400"/>
                    <a:pt x="523" y="400"/>
                    <a:pt x="523" y="400"/>
                  </a:cubicBezTo>
                  <a:cubicBezTo>
                    <a:pt x="485" y="361"/>
                    <a:pt x="485" y="361"/>
                    <a:pt x="485" y="361"/>
                  </a:cubicBezTo>
                  <a:cubicBezTo>
                    <a:pt x="500" y="308"/>
                    <a:pt x="500" y="308"/>
                    <a:pt x="500" y="308"/>
                  </a:cubicBezTo>
                  <a:cubicBezTo>
                    <a:pt x="553" y="294"/>
                    <a:pt x="553" y="294"/>
                    <a:pt x="553" y="294"/>
                  </a:cubicBezTo>
                  <a:cubicBezTo>
                    <a:pt x="554" y="295"/>
                    <a:pt x="554" y="295"/>
                    <a:pt x="554" y="295"/>
                  </a:cubicBezTo>
                  <a:cubicBezTo>
                    <a:pt x="555" y="274"/>
                    <a:pt x="555" y="252"/>
                    <a:pt x="551" y="231"/>
                  </a:cubicBezTo>
                  <a:cubicBezTo>
                    <a:pt x="551" y="232"/>
                    <a:pt x="551" y="232"/>
                    <a:pt x="551" y="23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77" y="171"/>
                    <a:pt x="477" y="171"/>
                    <a:pt x="477" y="171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03" y="111"/>
                    <a:pt x="490" y="94"/>
                    <a:pt x="475" y="79"/>
                  </a:cubicBezTo>
                  <a:cubicBezTo>
                    <a:pt x="475" y="81"/>
                    <a:pt x="475" y="81"/>
                    <a:pt x="475" y="81"/>
                  </a:cubicBezTo>
                  <a:cubicBezTo>
                    <a:pt x="426" y="104"/>
                    <a:pt x="426" y="104"/>
                    <a:pt x="426" y="104"/>
                  </a:cubicBezTo>
                  <a:cubicBezTo>
                    <a:pt x="380" y="74"/>
                    <a:pt x="380" y="74"/>
                    <a:pt x="380" y="74"/>
                  </a:cubicBezTo>
                  <a:cubicBezTo>
                    <a:pt x="384" y="19"/>
                    <a:pt x="384" y="19"/>
                    <a:pt x="384" y="19"/>
                  </a:cubicBezTo>
                  <a:cubicBezTo>
                    <a:pt x="385" y="18"/>
                    <a:pt x="385" y="18"/>
                    <a:pt x="385" y="18"/>
                  </a:cubicBezTo>
                  <a:cubicBezTo>
                    <a:pt x="365" y="10"/>
                    <a:pt x="344" y="4"/>
                    <a:pt x="323" y="0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43" y="51"/>
                    <a:pt x="243" y="51"/>
                    <a:pt x="243" y="5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4" y="4"/>
                    <a:pt x="214" y="4"/>
                    <a:pt x="214" y="4"/>
                  </a:cubicBezTo>
                  <a:cubicBezTo>
                    <a:pt x="193" y="9"/>
                    <a:pt x="173" y="16"/>
                    <a:pt x="154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68" y="94"/>
                    <a:pt x="68" y="94"/>
                    <a:pt x="68" y="94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0" y="101"/>
                    <a:pt x="54" y="110"/>
                    <a:pt x="47" y="119"/>
                  </a:cubicBezTo>
                  <a:cubicBezTo>
                    <a:pt x="41" y="128"/>
                    <a:pt x="36" y="137"/>
                    <a:pt x="32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71" y="185"/>
                    <a:pt x="71" y="185"/>
                    <a:pt x="71" y="185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0" y="272"/>
                    <a:pt x="0" y="294"/>
                    <a:pt x="4" y="315"/>
                  </a:cubicBezTo>
                  <a:cubicBezTo>
                    <a:pt x="4" y="314"/>
                    <a:pt x="4" y="314"/>
                    <a:pt x="4" y="314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77" y="376"/>
                    <a:pt x="77" y="376"/>
                    <a:pt x="77" y="376"/>
                  </a:cubicBezTo>
                  <a:cubicBezTo>
                    <a:pt x="42" y="418"/>
                    <a:pt x="42" y="418"/>
                    <a:pt x="42" y="418"/>
                  </a:cubicBezTo>
                  <a:cubicBezTo>
                    <a:pt x="41" y="418"/>
                    <a:pt x="41" y="418"/>
                    <a:pt x="41" y="418"/>
                  </a:cubicBezTo>
                  <a:cubicBezTo>
                    <a:pt x="52" y="436"/>
                    <a:pt x="65" y="453"/>
                    <a:pt x="80" y="468"/>
                  </a:cubicBezTo>
                  <a:cubicBezTo>
                    <a:pt x="80" y="467"/>
                    <a:pt x="80" y="467"/>
                    <a:pt x="80" y="467"/>
                  </a:cubicBezTo>
                  <a:cubicBezTo>
                    <a:pt x="130" y="443"/>
                    <a:pt x="130" y="443"/>
                    <a:pt x="130" y="443"/>
                  </a:cubicBezTo>
                  <a:cubicBezTo>
                    <a:pt x="176" y="474"/>
                    <a:pt x="176" y="474"/>
                    <a:pt x="176" y="474"/>
                  </a:cubicBezTo>
                  <a:cubicBezTo>
                    <a:pt x="172" y="529"/>
                    <a:pt x="172" y="529"/>
                    <a:pt x="172" y="529"/>
                  </a:cubicBezTo>
                  <a:cubicBezTo>
                    <a:pt x="171" y="529"/>
                    <a:pt x="171" y="529"/>
                    <a:pt x="171" y="529"/>
                  </a:cubicBezTo>
                  <a:cubicBezTo>
                    <a:pt x="191" y="538"/>
                    <a:pt x="212" y="543"/>
                    <a:pt x="233" y="547"/>
                  </a:cubicBezTo>
                  <a:cubicBezTo>
                    <a:pt x="232" y="546"/>
                    <a:pt x="232" y="546"/>
                    <a:pt x="232" y="546"/>
                  </a:cubicBezTo>
                  <a:cubicBezTo>
                    <a:pt x="258" y="497"/>
                    <a:pt x="258" y="497"/>
                    <a:pt x="258" y="497"/>
                  </a:cubicBezTo>
                  <a:cubicBezTo>
                    <a:pt x="313" y="495"/>
                    <a:pt x="313" y="495"/>
                    <a:pt x="313" y="495"/>
                  </a:cubicBezTo>
                  <a:cubicBezTo>
                    <a:pt x="342" y="542"/>
                    <a:pt x="342" y="542"/>
                    <a:pt x="342" y="542"/>
                  </a:cubicBezTo>
                  <a:cubicBezTo>
                    <a:pt x="342" y="543"/>
                    <a:pt x="342" y="543"/>
                    <a:pt x="342" y="543"/>
                  </a:cubicBezTo>
                  <a:cubicBezTo>
                    <a:pt x="363" y="538"/>
                    <a:pt x="383" y="531"/>
                    <a:pt x="402" y="521"/>
                  </a:cubicBezTo>
                  <a:cubicBezTo>
                    <a:pt x="401" y="520"/>
                    <a:pt x="401" y="520"/>
                    <a:pt x="401" y="520"/>
                  </a:cubicBezTo>
                  <a:cubicBezTo>
                    <a:pt x="394" y="466"/>
                    <a:pt x="394" y="466"/>
                    <a:pt x="394" y="466"/>
                  </a:cubicBezTo>
                  <a:cubicBezTo>
                    <a:pt x="437" y="432"/>
                    <a:pt x="437" y="432"/>
                    <a:pt x="437" y="432"/>
                  </a:cubicBezTo>
                  <a:cubicBezTo>
                    <a:pt x="488" y="452"/>
                    <a:pt x="488" y="452"/>
                    <a:pt x="488" y="452"/>
                  </a:cubicBezTo>
                  <a:cubicBezTo>
                    <a:pt x="488" y="453"/>
                    <a:pt x="488" y="453"/>
                    <a:pt x="488" y="453"/>
                  </a:cubicBezTo>
                  <a:cubicBezTo>
                    <a:pt x="495" y="445"/>
                    <a:pt x="502" y="437"/>
                    <a:pt x="508" y="427"/>
                  </a:cubicBezTo>
                  <a:cubicBezTo>
                    <a:pt x="514" y="419"/>
                    <a:pt x="519" y="409"/>
                    <a:pt x="524" y="400"/>
                  </a:cubicBezTo>
                  <a:close/>
                  <a:moveTo>
                    <a:pt x="186" y="410"/>
                  </a:moveTo>
                  <a:cubicBezTo>
                    <a:pt x="111" y="359"/>
                    <a:pt x="91" y="258"/>
                    <a:pt x="141" y="182"/>
                  </a:cubicBezTo>
                  <a:cubicBezTo>
                    <a:pt x="192" y="107"/>
                    <a:pt x="294" y="87"/>
                    <a:pt x="369" y="137"/>
                  </a:cubicBezTo>
                  <a:cubicBezTo>
                    <a:pt x="444" y="187"/>
                    <a:pt x="464" y="289"/>
                    <a:pt x="414" y="364"/>
                  </a:cubicBezTo>
                  <a:cubicBezTo>
                    <a:pt x="364" y="440"/>
                    <a:pt x="262" y="460"/>
                    <a:pt x="186" y="410"/>
                  </a:cubicBezTo>
                  <a:close/>
                </a:path>
              </a:pathLst>
            </a:custGeom>
            <a:solidFill>
              <a:srgbClr val="35669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96937" y="3453443"/>
              <a:ext cx="582137" cy="653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80B0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0080B0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88101" y="3886972"/>
              <a:ext cx="637037" cy="653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59528" y="2387596"/>
              <a:ext cx="660190" cy="668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80B0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0080B0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5.1  GCC</a:t>
            </a:r>
            <a:r>
              <a:rPr lang="zh-CN" altLang="en-US" dirty="0"/>
              <a:t>编译工具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29179" y="1812361"/>
            <a:ext cx="5080000" cy="5097444"/>
          </a:xfrm>
        </p:spPr>
        <p:txBody>
          <a:bodyPr>
            <a:normAutofit/>
          </a:bodyPr>
          <a:lstStyle/>
          <a:p>
            <a:pPr marL="0" lvl="1" indent="0">
              <a:buClr>
                <a:srgbClr val="153047"/>
              </a:buClr>
              <a:buNone/>
            </a:pPr>
            <a:r>
              <a:rPr lang="en-US" altLang="zh-CN" dirty="0"/>
              <a:t>【1】 </a:t>
            </a:r>
            <a:r>
              <a:rPr lang="zh-CN" altLang="zh-CN" dirty="0"/>
              <a:t>连网安装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2300" y="1027288"/>
            <a:ext cx="2730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5.1.2  GCC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的安装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内容占位符 3"/>
          <p:cNvSpPr txBox="1"/>
          <p:nvPr>
            <p:custDataLst>
              <p:tags r:id="rId3"/>
            </p:custDataLst>
          </p:nvPr>
        </p:nvSpPr>
        <p:spPr>
          <a:xfrm>
            <a:off x="5701254" y="1951631"/>
            <a:ext cx="6022173" cy="43689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rgbClr val="153047"/>
              </a:buClr>
              <a:buNone/>
            </a:pPr>
            <a:r>
              <a:rPr lang="en-US" altLang="zh-CN" sz="2600" dirty="0"/>
              <a:t>【2】</a:t>
            </a:r>
            <a:r>
              <a:rPr lang="zh-CN" altLang="zh-CN" sz="2600" dirty="0"/>
              <a:t>编译</a:t>
            </a:r>
            <a:r>
              <a:rPr lang="en-US" altLang="zh-CN" sz="2600" dirty="0" err="1"/>
              <a:t>gcc</a:t>
            </a:r>
            <a:r>
              <a:rPr lang="zh-CN" altLang="en-US" sz="2600" dirty="0"/>
              <a:t>源码</a:t>
            </a:r>
            <a:r>
              <a:rPr lang="zh-CN" altLang="zh-CN" sz="2600" dirty="0"/>
              <a:t>安装</a:t>
            </a:r>
            <a:endParaRPr lang="en-US" altLang="zh-CN" sz="26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sz="2200" dirty="0" err="1"/>
              <a:t>mkdir</a:t>
            </a:r>
            <a:r>
              <a:rPr lang="en-US" altLang="zh-CN" sz="2200" dirty="0"/>
              <a:t> ~/gcc9.1</a:t>
            </a:r>
            <a:r>
              <a:rPr lang="zh-CN" altLang="en-US" sz="2200" dirty="0"/>
              <a:t>，</a:t>
            </a:r>
            <a:r>
              <a:rPr lang="en-US" altLang="zh-CN" sz="2200" dirty="0"/>
              <a:t> cd ~/gcc9.1</a:t>
            </a:r>
            <a:endParaRPr lang="en-US" altLang="zh-CN" sz="22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sz="2200" dirty="0"/>
              <a:t>yum install </a:t>
            </a:r>
            <a:r>
              <a:rPr lang="en-US" altLang="zh-CN" sz="2200" dirty="0" err="1"/>
              <a:t>gcc-c</a:t>
            </a:r>
            <a:r>
              <a:rPr lang="en-US" altLang="zh-CN" sz="2200" dirty="0"/>
              <a:t>++, </a:t>
            </a:r>
            <a:r>
              <a:rPr lang="en-US" altLang="zh-CN" sz="2200" dirty="0" err="1"/>
              <a:t>glibc,gzip</a:t>
            </a:r>
            <a:endParaRPr lang="en-US" altLang="zh-CN" sz="22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sz="2200" dirty="0" err="1"/>
              <a:t>wget</a:t>
            </a:r>
            <a:r>
              <a:rPr lang="en-US" altLang="zh-CN" sz="2200" dirty="0"/>
              <a:t> https://ftp.gnu.org/gnu/gcc/gcc-9.1.0 /gcc-9.1.0.tar.gz </a:t>
            </a:r>
            <a:endParaRPr lang="en-US" altLang="zh-CN" sz="22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sz="2200" dirty="0"/>
              <a:t>tar –</a:t>
            </a:r>
            <a:r>
              <a:rPr lang="en-US" altLang="zh-CN" sz="2200" dirty="0" err="1"/>
              <a:t>xvzf</a:t>
            </a:r>
            <a:r>
              <a:rPr lang="en-US" altLang="zh-CN" sz="2200" dirty="0"/>
              <a:t> gcc-9.1.0.tar.gz</a:t>
            </a:r>
            <a:endParaRPr lang="en-US" altLang="zh-CN" sz="2200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dirty="0"/>
              <a:t>/configure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/>
            </a:pPr>
            <a:r>
              <a:rPr lang="en-US" altLang="zh-CN" dirty="0" err="1"/>
              <a:t>mkdir</a:t>
            </a:r>
            <a:r>
              <a:rPr lang="en-US" altLang="zh-CN" dirty="0"/>
              <a:t> gcc9build</a:t>
            </a:r>
            <a:r>
              <a:rPr lang="zh-CN" altLang="en-US" dirty="0"/>
              <a:t>，</a:t>
            </a:r>
            <a:r>
              <a:rPr lang="en-US" altLang="zh-CN" dirty="0"/>
              <a:t>cd gcc9build</a:t>
            </a:r>
            <a:endParaRPr lang="en-US" altLang="zh-CN" dirty="0"/>
          </a:p>
          <a:p>
            <a:pPr marL="495300" lvl="2" indent="0">
              <a:lnSpc>
                <a:spcPct val="100000"/>
              </a:lnSpc>
              <a:buClr>
                <a:srgbClr val="153047"/>
              </a:buClr>
              <a:buNone/>
            </a:pPr>
            <a:r>
              <a:rPr lang="en-US" altLang="zh-CN" dirty="0"/>
              <a:t>yum install </a:t>
            </a:r>
            <a:r>
              <a:rPr lang="en-US" altLang="zh-CN" dirty="0" err="1"/>
              <a:t>glibc</a:t>
            </a:r>
            <a:r>
              <a:rPr lang="en-US" altLang="zh-CN" dirty="0"/>
              <a:t>-static</a:t>
            </a:r>
            <a:endParaRPr lang="en-US" altLang="zh-CN" dirty="0"/>
          </a:p>
          <a:p>
            <a:pPr marL="495300" lvl="2" indent="0">
              <a:lnSpc>
                <a:spcPct val="100000"/>
              </a:lnSpc>
              <a:buClr>
                <a:srgbClr val="153047"/>
              </a:buClr>
              <a:buNone/>
            </a:pPr>
            <a:r>
              <a:rPr lang="en-US" altLang="zh-CN" dirty="0"/>
              <a:t>yum -y install </a:t>
            </a:r>
            <a:r>
              <a:rPr lang="en-US" altLang="zh-CN" dirty="0" err="1"/>
              <a:t>texinfo</a:t>
            </a:r>
            <a:endParaRPr lang="en-US" altLang="zh-CN" dirty="0"/>
          </a:p>
          <a:p>
            <a:pPr marL="495300" lvl="2" indent="0">
              <a:lnSpc>
                <a:spcPct val="100000"/>
              </a:lnSpc>
              <a:buClr>
                <a:srgbClr val="153047"/>
              </a:buClr>
              <a:buNone/>
            </a:pPr>
            <a:r>
              <a:rPr lang="en-US" altLang="zh-CN" dirty="0"/>
              <a:t>../configure --disable-</a:t>
            </a:r>
            <a:r>
              <a:rPr lang="en-US" altLang="zh-CN" dirty="0" err="1"/>
              <a:t>multilib</a:t>
            </a:r>
            <a:r>
              <a:rPr lang="en-US" altLang="zh-CN" dirty="0"/>
              <a:t> --enable-languages=</a:t>
            </a:r>
            <a:r>
              <a:rPr lang="en-US" altLang="zh-CN" dirty="0" err="1"/>
              <a:t>c,c</a:t>
            </a:r>
            <a:r>
              <a:rPr lang="en-US" altLang="zh-CN" dirty="0"/>
              <a:t>++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 startAt="4"/>
            </a:pPr>
            <a:r>
              <a:rPr lang="zh-CN" altLang="en-US" dirty="0"/>
              <a:t>编译</a:t>
            </a:r>
            <a:r>
              <a:rPr lang="en-US" altLang="zh-CN" dirty="0"/>
              <a:t>	make -j4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 startAt="4"/>
            </a:pPr>
            <a:r>
              <a:rPr lang="zh-CN" altLang="en-US" dirty="0"/>
              <a:t>安装</a:t>
            </a:r>
            <a:r>
              <a:rPr lang="en-US" altLang="zh-CN" dirty="0"/>
              <a:t>	make install</a:t>
            </a: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 startAt="4"/>
            </a:pPr>
            <a:endParaRPr lang="en-US" altLang="zh-CN" dirty="0"/>
          </a:p>
          <a:p>
            <a:pPr marL="457200" lvl="1" indent="-45720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Font typeface="+mj-lt"/>
              <a:buAutoNum type="circleNumDbPlain" startAt="4"/>
            </a:pPr>
            <a:endParaRPr lang="en-US" altLang="zh-CN" dirty="0"/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153047"/>
              </a:buClr>
              <a:buNone/>
            </a:pPr>
            <a:endParaRPr lang="en-US" altLang="zh-CN" dirty="0"/>
          </a:p>
        </p:txBody>
      </p:sp>
      <p:sp>
        <p:nvSpPr>
          <p:cNvPr id="16" name="内容占位符 3"/>
          <p:cNvSpPr txBox="1"/>
          <p:nvPr>
            <p:custDataLst>
              <p:tags r:id="rId4"/>
            </p:custDataLst>
          </p:nvPr>
        </p:nvSpPr>
        <p:spPr>
          <a:xfrm>
            <a:off x="938185" y="1350695"/>
            <a:ext cx="5509681" cy="6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m"/>
              <a:defRPr lang="zh-CN" altLang="en-US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命令一览：</a:t>
            </a:r>
            <a:r>
              <a:rPr lang="en-US" altLang="zh-CN" dirty="0" err="1"/>
              <a:t>gcc</a:t>
            </a:r>
            <a:r>
              <a:rPr lang="en-US" altLang="zh-CN" dirty="0"/>
              <a:t> –version</a:t>
            </a:r>
            <a:endParaRPr lang="en-US" altLang="zh-CN" dirty="0"/>
          </a:p>
        </p:txBody>
      </p:sp>
      <p:pic>
        <p:nvPicPr>
          <p:cNvPr id="17" name="图片 9" descr="yuminsta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" t="702" r="28067" b="-702"/>
          <a:stretch>
            <a:fillRect/>
          </a:stretch>
        </p:blipFill>
        <p:spPr bwMode="auto">
          <a:xfrm>
            <a:off x="938185" y="2414309"/>
            <a:ext cx="4763069" cy="388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236F-ACA7-4F56-AEBC-B94BFAB0D51B}" type="slidenum">
              <a:rPr lang="en-US" altLang="zh-CN"/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GCC</a:t>
            </a:r>
            <a:r>
              <a:rPr lang="zh-CN" altLang="en-US" dirty="0"/>
              <a:t>编译工具</a:t>
            </a:r>
            <a:endParaRPr lang="zh-CN" altLang="zh-CN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488953"/>
            <a:ext cx="10954459" cy="471711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GCC</a:t>
            </a:r>
            <a:r>
              <a:rPr lang="zh-CN" altLang="en-US" dirty="0">
                <a:latin typeface="Times New Roman" panose="02020603050405020304" pitchFamily="18" charset="0"/>
              </a:rPr>
              <a:t>通过后缀来区别输入文件的类型，是符合</a:t>
            </a:r>
            <a:r>
              <a:rPr lang="en-US" altLang="zh-CN" dirty="0">
                <a:latin typeface="Times New Roman" panose="02020603050405020304" pitchFamily="18" charset="0"/>
              </a:rPr>
              <a:t>ANSI C</a:t>
            </a:r>
            <a:r>
              <a:rPr lang="zh-CN" altLang="en-US" dirty="0">
                <a:latin typeface="Times New Roman" panose="02020603050405020304" pitchFamily="18" charset="0"/>
              </a:rPr>
              <a:t>标准的多平台编译器。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.c			C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语言源代码文件。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.h			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程序所包含的头文件。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.o			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编译后的目标文件。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.C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</a:rPr>
              <a:t>cpp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.cc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.cxx 	C++</a:t>
            </a:r>
            <a:r>
              <a:rPr lang="zh-CN" altLang="en-US" dirty="0">
                <a:latin typeface="Times New Roman" panose="02020603050405020304" pitchFamily="18" charset="0"/>
              </a:rPr>
              <a:t>源代码文件。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ii		</a:t>
            </a:r>
            <a:r>
              <a:rPr lang="zh-CN" altLang="en-US" dirty="0">
                <a:latin typeface="Times New Roman" panose="02020603050405020304" pitchFamily="18" charset="0"/>
              </a:rPr>
              <a:t>己经预处理过的</a:t>
            </a:r>
            <a:r>
              <a:rPr lang="en-US" altLang="zh-CN" dirty="0">
                <a:latin typeface="Times New Roman" panose="02020603050405020304" pitchFamily="18" charset="0"/>
              </a:rPr>
              <a:t>C++</a:t>
            </a:r>
            <a:r>
              <a:rPr lang="zh-CN" altLang="en-US" dirty="0">
                <a:latin typeface="Times New Roman" panose="02020603050405020304" pitchFamily="18" charset="0"/>
              </a:rPr>
              <a:t>源代码文件。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    			</a:t>
            </a:r>
            <a:r>
              <a:rPr lang="zh-CN" altLang="en-US" dirty="0">
                <a:latin typeface="Times New Roman" panose="02020603050405020304" pitchFamily="18" charset="0"/>
              </a:rPr>
              <a:t>已经预处理过的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源代码文件。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.s				</a:t>
            </a:r>
            <a:r>
              <a:rPr lang="zh-CN" altLang="en-US" dirty="0">
                <a:latin typeface="Times New Roman" panose="02020603050405020304" pitchFamily="18" charset="0"/>
              </a:rPr>
              <a:t>汇编语言源代码文件。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.S			</a:t>
            </a:r>
            <a:r>
              <a:rPr lang="zh-CN" altLang="en-US" dirty="0">
                <a:latin typeface="Times New Roman" panose="02020603050405020304" pitchFamily="18" charset="0"/>
              </a:rPr>
              <a:t>经过预编译的汇编语言源代码文件。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r>
              <a:rPr lang="en-US" altLang="zh-CN" dirty="0">
                <a:latin typeface="Times New Roman" panose="02020603050405020304" pitchFamily="18" charset="0"/>
              </a:rPr>
              <a:t>a				</a:t>
            </a:r>
            <a:r>
              <a:rPr lang="zh-CN" altLang="en-US" dirty="0">
                <a:latin typeface="Times New Roman" panose="02020603050405020304" pitchFamily="18" charset="0"/>
              </a:rPr>
              <a:t>由目标文件构成的档案库文件。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∙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300" y="1027288"/>
            <a:ext cx="4495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spcAft>
                <a:spcPts val="0"/>
              </a:spcAft>
              <a:buClr>
                <a:schemeClr val="accent1"/>
              </a:buClr>
              <a:buSzPct val="90000"/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</a:rPr>
              <a:t>5.1.3  GCC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的编译运行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5104513"/>
  <p:tag name="MH_LIBRARY" val="CONTENTS"/>
  <p:tag name="MH_TYPE" val="TITLE"/>
  <p:tag name="ID" val="547146"/>
</p:tagLst>
</file>

<file path=ppt/tags/tag10.xml><?xml version="1.0" encoding="utf-8"?>
<p:tagLst xmlns:p="http://schemas.openxmlformats.org/presentationml/2006/main">
  <p:tag name="KSO_WM_TEMPLATE_THUMBS_INDEX" val="1、10、12、16、22、25、26、27"/>
  <p:tag name="KSO_WM_TEMPLATE_CATEGORY" val="custom"/>
  <p:tag name="KSO_WM_TEMPLATE_INDEX" val="160120"/>
  <p:tag name="KSO_WM_TAG_VERSION" val="1.0"/>
  <p:tag name="KSO_WM_SLIDE_ID" val="custom16012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1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NUMBER"/>
  <p:tag name="KSO_WM_UNIT_TYPE" val="e"/>
  <p:tag name="KSO_WM_UNIT_INDEX" val="1"/>
  <p:tag name="KSO_WM_UNIT_ID" val="custom160120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13.xml><?xml version="1.0" encoding="utf-8"?>
<p:tagLst xmlns:p="http://schemas.openxmlformats.org/presentationml/2006/main">
  <p:tag name="MH" val="20151015104513"/>
  <p:tag name="MH_LIBRARY" val="CONTENTS"/>
  <p:tag name="MH_AUTOCOLOR" val="TRUE"/>
  <p:tag name="MH_TYPE" val="SECTION"/>
  <p:tag name="ID" val="547146"/>
  <p:tag name="KSO_WM_TEMPLATE_CATEGORY" val="custom"/>
  <p:tag name="KSO_WM_TEMPLATE_INDEX" val="160120"/>
  <p:tag name="KSO_WM_TAG_VERSION" val="1.0"/>
  <p:tag name="KSO_WM_SLIDE_ID" val="custom16012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MH" val="20151015104513"/>
  <p:tag name="MH_LIBRARY" val="CONTENTS"/>
  <p:tag name="MH_TYPE" val="OTHERS"/>
  <p:tag name="ID" val="547146"/>
  <p:tag name="KSO_WM_TAG_VERSION" val="1.0"/>
  <p:tag name="KSO_WM_BEAUTIFY_FLAG" val="#wm#"/>
  <p:tag name="KSO_WM_UNIT_TYPE" val="i"/>
  <p:tag name="KSO_WM_UNIT_ID" val="custom160120_11*i*30"/>
  <p:tag name="KSO_WM_TEMPLATE_CATEGORY" val="custom"/>
  <p:tag name="KSO_WM_TEMPLATE_INDEX" val="160120"/>
  <p:tag name="KSO_WM_UNIT_INDEX" val="3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OTHERS"/>
  <p:tag name="ID" val="547146"/>
  <p:tag name="KSO_WM_UNIT_TYPE" val="a"/>
  <p:tag name="KSO_WM_UNIT_INDEX" val="1"/>
  <p:tag name="KSO_WM_UNIT_ID" val="custom160120_11*a*1"/>
  <p:tag name="KSO_WM_UNIT_CLEAR" val="1"/>
  <p:tag name="KSO_WM_UNIT_LAYERLEVEL" val="1"/>
  <p:tag name="KSO_WM_UNIT_VALUE" val="2"/>
  <p:tag name="KSO_WM_UNIT_ISCONTENTSTITLE" val="0"/>
  <p:tag name="KSO_WM_UNIT_HIGHLIGHT" val="0"/>
  <p:tag name="KSO_WM_UNIT_COMPATIBLE" val="0"/>
  <p:tag name="KSO_WM_UNIT_BIND_DECORATION_IDS" val="custom160120_11*i*30"/>
  <p:tag name="KSO_WM_UNIT_PRESET_TEXT" val="目录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0"/>
  <p:tag name="KSO_WM_TEMPLATE_CATEGORY" val="custom"/>
  <p:tag name="KSO_WM_TEMPLATE_INDEX" val="160120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1"/>
  <p:tag name="KSO_WM_UNIT_TYPE" val="l_h_f"/>
  <p:tag name="KSO_WM_UNIT_INDEX" val="1_1_1"/>
  <p:tag name="KSO_WM_UNIT_ID" val="custom160120_11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1"/>
  <p:tag name="KSO_WM_UNIT_TYPE" val="l_i"/>
  <p:tag name="KSO_WM_UNIT_INDEX" val="1_1"/>
  <p:tag name="KSO_WM_UNIT_ID" val="custom160120_11*l_i*1_1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5"/>
  <p:tag name="KSO_WM_TEMPLATE_CATEGORY" val="custom"/>
  <p:tag name="KSO_WM_TEMPLATE_INDEX" val="160120"/>
  <p:tag name="KSO_WM_UNIT_INDEX" val="5"/>
</p:tagLst>
</file>

<file path=ppt/tags/tag2.xml><?xml version="1.0" encoding="utf-8"?>
<p:tagLst xmlns:p="http://schemas.openxmlformats.org/presentationml/2006/main">
  <p:tag name="MH" val="20151015104513"/>
  <p:tag name="MH_LIBRARY" val="CONTENTS"/>
  <p:tag name="MH_TYPE" val="NUMBER"/>
  <p:tag name="ID" val="54714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2"/>
  <p:tag name="KSO_WM_UNIT_TYPE" val="l_h_f"/>
  <p:tag name="KSO_WM_UNIT_INDEX" val="1_2_1"/>
  <p:tag name="KSO_WM_UNIT_ID" val="custom160120_11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2"/>
  <p:tag name="KSO_WM_UNIT_TYPE" val="l_i"/>
  <p:tag name="KSO_WM_UNIT_INDEX" val="1_2"/>
  <p:tag name="KSO_WM_UNIT_ID" val="custom160120_11*l_i*1_2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10"/>
  <p:tag name="KSO_WM_TEMPLATE_CATEGORY" val="custom"/>
  <p:tag name="KSO_WM_TEMPLATE_INDEX" val="160120"/>
  <p:tag name="KSO_WM_UNIT_INDEX" val="1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3"/>
  <p:tag name="KSO_WM_UNIT_TYPE" val="l_h_f"/>
  <p:tag name="KSO_WM_UNIT_INDEX" val="1_3_1"/>
  <p:tag name="KSO_WM_UNIT_ID" val="custom160120_11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3"/>
  <p:tag name="KSO_WM_UNIT_TYPE" val="l_i"/>
  <p:tag name="KSO_WM_UNIT_INDEX" val="1_3"/>
  <p:tag name="KSO_WM_UNIT_ID" val="custom160120_11*l_i*1_3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15"/>
  <p:tag name="KSO_WM_TEMPLATE_CATEGORY" val="custom"/>
  <p:tag name="KSO_WM_TEMPLATE_INDEX" val="160120"/>
  <p:tag name="KSO_WM_UNIT_INDEX" val="15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4"/>
  <p:tag name="KSO_WM_UNIT_TYPE" val="l_h_f"/>
  <p:tag name="KSO_WM_UNIT_INDEX" val="1_4_1"/>
  <p:tag name="KSO_WM_UNIT_ID" val="custom160120_11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4"/>
  <p:tag name="KSO_WM_UNIT_TYPE" val="l_i"/>
  <p:tag name="KSO_WM_UNIT_INDEX" val="1_4"/>
  <p:tag name="KSO_WM_UNIT_ID" val="custom160120_11*l_i*1_4"/>
  <p:tag name="KSO_WM_UNIT_CLEAR" val="1"/>
  <p:tag name="KSO_WM_UNIT_LAYERLEVEL" val="1_1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20"/>
  <p:tag name="KSO_WM_TEMPLATE_CATEGORY" val="custom"/>
  <p:tag name="KSO_WM_TEMPLATE_INDEX" val="160120"/>
  <p:tag name="KSO_WM_UNIT_INDEX" val="2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5"/>
  <p:tag name="KSO_WM_UNIT_TYPE" val="l_h_f"/>
  <p:tag name="KSO_WM_UNIT_INDEX" val="1_5_1"/>
  <p:tag name="KSO_WM_UNIT_ID" val="custom160120_11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3.xml><?xml version="1.0" encoding="utf-8"?>
<p:tagLst xmlns:p="http://schemas.openxmlformats.org/presentationml/2006/main">
  <p:tag name="MH" val="20151015110336"/>
  <p:tag name="MH_LIBRARY" val="GRAPHIC"/>
  <p:tag name="MH_ORDER" val="Rectangle 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5"/>
  <p:tag name="KSO_WM_UNIT_TYPE" val="l_i"/>
  <p:tag name="KSO_WM_UNIT_INDEX" val="1_5"/>
  <p:tag name="KSO_WM_UNIT_ID" val="custom160120_11*l_i*1_5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25"/>
  <p:tag name="KSO_WM_TEMPLATE_CATEGORY" val="custom"/>
  <p:tag name="KSO_WM_TEMPLATE_INDEX" val="160120"/>
  <p:tag name="KSO_WM_UNIT_INDEX" val="2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6"/>
  <p:tag name="KSO_WM_UNIT_TYPE" val="l_h_f"/>
  <p:tag name="KSO_WM_UNIT_INDEX" val="1_6_1"/>
  <p:tag name="KSO_WM_UNIT_ID" val="custom160120_11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6"/>
  <p:tag name="KSO_WM_UNIT_TYPE" val="l_i"/>
  <p:tag name="KSO_WM_UNIT_INDEX" val="1_6"/>
  <p:tag name="KSO_WM_UNIT_ID" val="custom160120_11*l_i*1_6"/>
  <p:tag name="KSO_WM_UNIT_CLEAR" val="1"/>
  <p:tag name="KSO_WM_UNIT_LAYERLEVEL" val="1_1"/>
  <p:tag name="KSO_WM_DIAGRAM_GROUP_CODE" val="l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20_11*i*25"/>
  <p:tag name="KSO_WM_TEMPLATE_CATEGORY" val="custom"/>
  <p:tag name="KSO_WM_TEMPLATE_INDEX" val="160120"/>
  <p:tag name="KSO_WM_UNIT_INDEX" val="2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ENTRY"/>
  <p:tag name="ID" val="547146"/>
  <p:tag name="MH_ORDER" val="6"/>
  <p:tag name="KSO_WM_UNIT_TYPE" val="l_h_f"/>
  <p:tag name="KSO_WM_UNIT_INDEX" val="1_6_1"/>
  <p:tag name="KSO_WM_UNIT_ID" val="custom160120_11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6"/>
  <p:tag name="KSO_WM_UNIT_TYPE" val="l_i"/>
  <p:tag name="KSO_WM_UNIT_INDEX" val="1_6"/>
  <p:tag name="KSO_WM_UNIT_ID" val="custom160120_11*l_i*1_6"/>
  <p:tag name="KSO_WM_UNIT_CLEAR" val="1"/>
  <p:tag name="KSO_WM_UNIT_LAYERLEVEL" val="1_1"/>
  <p:tag name="KSO_WM_DIAGRAM_GROUP_CODE" val="l1-1"/>
</p:tagLst>
</file>

<file path=ppt/tags/tag37.xml><?xml version="1.0" encoding="utf-8"?>
<p:tagLst xmlns:p="http://schemas.openxmlformats.org/presentationml/2006/main">
  <p:tag name="MH" val="20151015104513"/>
  <p:tag name="MH_LIBRARY" val="CONTENTS"/>
  <p:tag name="MH_AUTOCOLOR" val="TRUE"/>
  <p:tag name="MH_TYPE" val="CONTENTS"/>
  <p:tag name="ID" val="547146"/>
  <p:tag name="KSO_WM_TEMPLATE_CATEGORY" val="custom"/>
  <p:tag name="KSO_WM_TEMPLATE_INDEX" val="160120"/>
  <p:tag name="KSO_WM_TAG_VERSION" val="1.0"/>
  <p:tag name="KSO_WM_SLIDE_ID" val="custom160120_11"/>
  <p:tag name="KSO_WM_SLIDE_INDEX" val="11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69*98"/>
  <p:tag name="KSO_WM_SLIDE_SIZE" val="387*335"/>
  <p:tag name="KSO_WM_DIAGRAM_GROUP_CODE" val="l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1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MH" val="20151015104513"/>
  <p:tag name="MH_LIBRARY" val="CONTENTS"/>
  <p:tag name="MH_TYPE" val="NUMBER"/>
  <p:tag name="ID" val="547146"/>
  <p:tag name="MH_ORDER" val="NUMBER"/>
  <p:tag name="KSO_WM_UNIT_TYPE" val="e"/>
  <p:tag name="KSO_WM_UNIT_INDEX" val="1"/>
  <p:tag name="KSO_WM_UNIT_ID" val="custom160120_12*e*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1"/>
</p:tagLst>
</file>

<file path=ppt/tags/tag4.xml><?xml version="1.0" encoding="utf-8"?>
<p:tagLst xmlns:p="http://schemas.openxmlformats.org/presentationml/2006/main">
  <p:tag name="MH" val="20151015110336"/>
  <p:tag name="MH_LIBRARY" val="GRAPHIC"/>
  <p:tag name="MH_ORDER" val="Straight Connector 7"/>
</p:tagLst>
</file>

<file path=ppt/tags/tag40.xml><?xml version="1.0" encoding="utf-8"?>
<p:tagLst xmlns:p="http://schemas.openxmlformats.org/presentationml/2006/main">
  <p:tag name="MH" val="20151015104513"/>
  <p:tag name="MH_LIBRARY" val="CONTENTS"/>
  <p:tag name="MH_AUTOCOLOR" val="TRUE"/>
  <p:tag name="MH_TYPE" val="SECTION"/>
  <p:tag name="ID" val="547146"/>
  <p:tag name="KSO_WM_TEMPLATE_CATEGORY" val="custom"/>
  <p:tag name="KSO_WM_TEMPLATE_INDEX" val="160120"/>
  <p:tag name="KSO_WM_TAG_VERSION" val="1.0"/>
  <p:tag name="KSO_WM_SLIDE_ID" val="custom160120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4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8"/>
  <p:tag name="KSO_WM_SLIDE_SIZE" val="828*426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3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2"/>
  <p:tag name="KSO_WM_UNIT_ID" val="custom160120_3*f*2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MH" val="20151015110336"/>
  <p:tag name="MH_LIBRARY" val="GRAPHIC"/>
  <p:tag name="MH_ORDER" val="Freeform 1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2"/>
  <p:tag name="KSO_WM_UNIT_ID" val="custom160120_3*f*2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98"/>
  <p:tag name="KSO_WM_SLIDE_SIZE" val="862*388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3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2"/>
  <p:tag name="KSO_WM_UNIT_ID" val="custom160120_3*f*2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2"/>
  <p:tag name="KSO_WM_UNIT_ID" val="custom160120_3*f*2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98"/>
  <p:tag name="KSO_WM_SLIDE_SIZE" val="862*388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6.xml><?xml version="1.0" encoding="utf-8"?>
<p:tagLst xmlns:p="http://schemas.openxmlformats.org/presentationml/2006/main">
  <p:tag name="MH" val="20151015110336"/>
  <p:tag name="MH_LIBRARY" val="GRAPHIC"/>
  <p:tag name="MH_ORDER" val="Straight Connector 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1"/>
  <p:tag name="KSO_WM_UNIT_ID" val="custom160120_2*f*1"/>
  <p:tag name="KSO_WM_UNIT_CLEAR" val="1"/>
  <p:tag name="KSO_WM_UNIT_LAYERLEVEL" val="1"/>
  <p:tag name="KSO_WM_UNIT_VALUE" val="385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3*40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f"/>
  <p:tag name="KSO_WM_UNIT_INDEX" val="2"/>
  <p:tag name="KSO_WM_UNIT_ID" val="custom160120_3*f*2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98"/>
  <p:tag name="KSO_WM_SLIDE_SIZE" val="862*388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20"/>
  <p:tag name="KSO_WM_UNIT_TYPE" val="a"/>
  <p:tag name="KSO_WM_UNIT_INDEX" val="1"/>
  <p:tag name="KSO_WM_UNIT_ID" val="custom160120_3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p="http://schemas.openxmlformats.org/presentationml/2006/main">
  <p:tag name="KSO_WM_TEMPLATE_CATEGORY" val="custom"/>
  <p:tag name="KSO_WM_TEMPLATE_INDEX" val="160120"/>
  <p:tag name="KSO_WM_TAG_VERSION" val="1.0"/>
  <p:tag name="KSO_WM_SLIDE_ID" val="custom16012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9*98"/>
  <p:tag name="KSO_WM_SLIDE_SIZE" val="862*388"/>
</p:tagLst>
</file>

<file path=ppt/tags/tag7.xml><?xml version="1.0" encoding="utf-8"?>
<p:tagLst xmlns:p="http://schemas.openxmlformats.org/presentationml/2006/main">
  <p:tag name="MH" val="20151015110336"/>
  <p:tag name="MH_LIBRARY" val="GRAPHIC"/>
  <p:tag name="MH_ORDER" val="Straight Connector 7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120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120"/>
</p:tagLst>
</file>

<file path=ppt/theme/theme1.xml><?xml version="1.0" encoding="utf-8"?>
<a:theme xmlns:a="http://schemas.openxmlformats.org/drawingml/2006/main" name="A000120140530A99PPBG">
  <a:themeElements>
    <a:clrScheme name="自定义 2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996"/>
      </a:accent1>
      <a:accent2>
        <a:srgbClr val="056C9C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A000120150608A12KPBG</Template>
  <TotalTime>0</TotalTime>
  <Words>10249</Words>
  <Application>WPS 演示</Application>
  <PresentationFormat>宽屏</PresentationFormat>
  <Paragraphs>742</Paragraphs>
  <Slides>35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幼圆</vt:lpstr>
      <vt:lpstr>Times New Roman</vt:lpstr>
      <vt:lpstr>Montserrat</vt:lpstr>
      <vt:lpstr>Segoe Print</vt:lpstr>
      <vt:lpstr>华文细黑</vt:lpstr>
      <vt:lpstr>Bahnschrift Light Condensed</vt:lpstr>
      <vt:lpstr>Vrinda</vt:lpstr>
      <vt:lpstr>Calibri</vt:lpstr>
      <vt:lpstr>微软雅黑 Light</vt:lpstr>
      <vt:lpstr>黑体</vt:lpstr>
      <vt:lpstr>Agency FB</vt:lpstr>
      <vt:lpstr>Trebuchet MS</vt:lpstr>
      <vt:lpstr>Arial Unicode MS</vt:lpstr>
      <vt:lpstr>楷体</vt:lpstr>
      <vt:lpstr>楷体_GB2312</vt:lpstr>
      <vt:lpstr>新宋体</vt:lpstr>
      <vt:lpstr>A000120140530A99PPBG</vt:lpstr>
      <vt:lpstr>LINUX操作系统实践</vt:lpstr>
      <vt:lpstr>第 5 章 LINUX下的编程开发</vt:lpstr>
      <vt:lpstr>PowerPoint 演示文稿</vt:lpstr>
      <vt:lpstr>工具介绍</vt:lpstr>
      <vt:lpstr>5.1  GCC编译工具</vt:lpstr>
      <vt:lpstr>背景趣谈 STORY</vt:lpstr>
      <vt:lpstr>5.1  GCC编译工具</vt:lpstr>
      <vt:lpstr>5.1  GCC编译工具</vt:lpstr>
      <vt:lpstr>5.1  GCC编译工具</vt:lpstr>
      <vt:lpstr>PowerPoint 演示文稿</vt:lpstr>
      <vt:lpstr>PowerPoint 演示文稿</vt:lpstr>
      <vt:lpstr>gcc 常用参数</vt:lpstr>
      <vt:lpstr>PowerPoint 演示文稿</vt:lpstr>
      <vt:lpstr>PowerPoint 演示文稿</vt:lpstr>
      <vt:lpstr>PowerPoint 演示文稿</vt:lpstr>
      <vt:lpstr>* 关于头文件与库文件 *</vt:lpstr>
      <vt:lpstr>5.1.4 GDB调试器</vt:lpstr>
      <vt:lpstr>PowerPoint 演示文稿</vt:lpstr>
      <vt:lpstr>举例：调试计算1～50和1～100累加值的程序。</vt:lpstr>
      <vt:lpstr>PowerPoint 演示文稿</vt:lpstr>
      <vt:lpstr>*GDB的 help命令</vt:lpstr>
      <vt:lpstr>5.2 MAKE工具</vt:lpstr>
      <vt:lpstr>PowerPoint 演示文稿</vt:lpstr>
      <vt:lpstr>PowerPoint 演示文稿</vt:lpstr>
      <vt:lpstr>【练习】</vt:lpstr>
      <vt:lpstr>PowerPoint 演示文稿</vt:lpstr>
      <vt:lpstr>5.3  文件应用编程</vt:lpstr>
      <vt:lpstr>5.3  文件应用编程</vt:lpstr>
      <vt:lpstr>PowerPoint 演示文稿</vt:lpstr>
      <vt:lpstr>5.3.2  文件操作常用系统调用</vt:lpstr>
      <vt:lpstr>5.3.3  文件操作常用C库函数</vt:lpstr>
      <vt:lpstr>PowerPoint 演示文稿</vt:lpstr>
      <vt:lpstr>PowerPoint 演示文稿</vt:lpstr>
      <vt:lpstr>5.3.4  项目实例——背单词小程序</vt:lpstr>
      <vt:lpstr>课后作业</vt:lpstr>
    </vt:vector>
  </TitlesOfParts>
  <Company>www.sdau.edu.cn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adilijiang</dc:creator>
  <cp:lastModifiedBy>Administrator</cp:lastModifiedBy>
  <cp:revision>284</cp:revision>
  <dcterms:created xsi:type="dcterms:W3CDTF">2015-10-15T02:39:00Z</dcterms:created>
  <dcterms:modified xsi:type="dcterms:W3CDTF">2021-04-12T11:00:52Z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name">
    <vt:lpwstr>沟通无国界.pptx</vt:lpwstr>
  </property>
  <property fmtid="{D5CDD505-2E9C-101B-9397-08002B2CF9AE}" pid="4" name="fileid">
    <vt:lpwstr>860935</vt:lpwstr>
  </property>
  <property fmtid="{D5CDD505-2E9C-101B-9397-08002B2CF9AE}" pid="5" name="search_tags">
    <vt:lpwstr>PPT模板</vt:lpwstr>
  </property>
  <property fmtid="{D5CDD505-2E9C-101B-9397-08002B2CF9AE}" pid="6" name="ICV">
    <vt:lpwstr>46430CD17E6E4E629AE98E52D2D352B0</vt:lpwstr>
  </property>
</Properties>
</file>