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3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5" r:id="rId12"/>
    <p:sldId id="265" r:id="rId13"/>
    <p:sldId id="267" r:id="rId14"/>
    <p:sldId id="268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294" r:id="rId26"/>
  </p:sldIdLst>
  <p:sldSz cx="9144000" cy="5143500" type="screen16x9"/>
  <p:notesSz cx="6858000" cy="9144000"/>
  <p:embeddedFontLst>
    <p:embeddedFont>
      <p:font typeface="Montserrat" panose="02010600030101010101" charset="0"/>
      <p:regular r:id="rId28"/>
      <p:bold r:id="rId29"/>
      <p:italic r:id="rId30"/>
      <p:boldItalic r:id="rId31"/>
    </p:embeddedFont>
    <p:embeddedFont>
      <p:font typeface="Red Hat Display" panose="02010600030101010101" charset="0"/>
      <p:regular r:id="rId32"/>
      <p:bold r:id="rId33"/>
      <p:italic r:id="rId34"/>
      <p:boldItalic r:id="rId35"/>
    </p:embeddedFont>
    <p:embeddedFont>
      <p:font typeface="Red Hat Text" panose="02010600030101010101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05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9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88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895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717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53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824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806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225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953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115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96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f.org/en/Publications/WEO/weo-database/2021/April/weo-report?c=512,914,612,614,311,213,911,314,193,122,912,313,419,513,316,913,124,339,638,514,218,963,616,223,516,918,748,618,624,522,622,156,626,628,228,924,233,632,636,634,238,662,960,423,935,128,611,321,243,248,469,253,642,643,939,734,644,819,172,132,646,648,915,134,652,174,328,258,656,654,336,263,268,532,944,176,534,536,429,433,178,436,136,343,158,439,916,664,826,542,967,443,917,544,941,446,666,668,672,946,137,546,674,676,548,556,678,181,867,682,684,273,868,921,948,943,686,688,518,728,836,558,138,196,278,692,694,962,142,449,564,565,283,853,288,293,566,964,182,359,453,968,922,714,862,135,716,456,722,942,718,724,576,936,961,813,726,199,733,184,524,361,362,364,732,366,144,146,463,528,923,738,578,537,742,866,369,744,186,925,869,746,926,466,112,111,298,927,846,299,582,487,474,754,698,&amp;s=NGDPD,&amp;sy=2006&amp;ey=2020&amp;ssm=0&amp;scsm=0&amp;scc=0&amp;ssd=0&amp;ssc=0&amp;sic=0&amp;sort=country&amp;ds=.&amp;br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atahelpdesk.worldbank.org/knowledgebase/topics/125589-developer-inform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127882" y="1886025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br>
              <a:rPr lang="en" dirty="0"/>
            </a:br>
            <a:r>
              <a:rPr lang="en" sz="3200" dirty="0">
                <a:solidFill>
                  <a:schemeClr val="accent1"/>
                </a:solidFill>
              </a:rPr>
              <a:t>---- </a:t>
            </a:r>
            <a:r>
              <a:rPr lang="en-US" sz="3200" dirty="0">
                <a:solidFill>
                  <a:schemeClr val="accent1"/>
                </a:solidFill>
              </a:rPr>
              <a:t>By Zeyu Wang</a:t>
            </a:r>
            <a:br>
              <a:rPr lang="en" dirty="0">
                <a:solidFill>
                  <a:schemeClr val="accent1"/>
                </a:solidFill>
              </a:rPr>
            </a:br>
            <a:endParaRPr dirty="0"/>
          </a:p>
        </p:txBody>
      </p:sp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w="762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E93EAC9-7963-422F-A8B8-F3A9756A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59" y="1432372"/>
            <a:ext cx="7258082" cy="201008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D2D5B96F-4174-4BAC-BF9C-9E8689B226BA}"/>
              </a:ext>
            </a:extLst>
          </p:cNvPr>
          <p:cNvSpPr txBox="1"/>
          <p:nvPr/>
        </p:nvSpPr>
        <p:spPr>
          <a:xfrm>
            <a:off x="750604" y="5646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What’s the problem and how to deal with them?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910AC4C-2553-4E32-8260-8D0D1EC8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92" y="1531781"/>
            <a:ext cx="6814616" cy="188832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4E244E-CE5D-45DA-A75E-E11DD07F595C}"/>
              </a:ext>
            </a:extLst>
          </p:cNvPr>
          <p:cNvSpPr txBox="1"/>
          <p:nvPr/>
        </p:nvSpPr>
        <p:spPr>
          <a:xfrm>
            <a:off x="873810" y="70281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What’s the problem and how to deal with them?</a:t>
            </a:r>
          </a:p>
        </p:txBody>
      </p:sp>
    </p:spTree>
    <p:extLst>
      <p:ext uri="{BB962C8B-B14F-4D97-AF65-F5344CB8AC3E}">
        <p14:creationId xmlns:p14="http://schemas.microsoft.com/office/powerpoint/2010/main" val="29730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593243" y="954261"/>
            <a:ext cx="252209" cy="209937"/>
            <a:chOff x="881143" y="983334"/>
            <a:chExt cx="300070" cy="249776"/>
          </a:xfrm>
        </p:grpSpPr>
        <p:sp>
          <p:nvSpPr>
            <p:cNvPr id="198" name="Google Shape;198;p21"/>
            <p:cNvSpPr/>
            <p:nvPr/>
          </p:nvSpPr>
          <p:spPr>
            <a:xfrm>
              <a:off x="881143" y="983334"/>
              <a:ext cx="300070" cy="249776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82954" y="1026607"/>
              <a:ext cx="96458" cy="17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964000" y="1069474"/>
              <a:ext cx="134365" cy="133959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86254" y="1091728"/>
              <a:ext cx="89858" cy="89452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1960" y="1059591"/>
              <a:ext cx="44946" cy="29682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8BEC378-FDEC-4FAE-B3A1-66F03222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31" y="1284031"/>
            <a:ext cx="6861337" cy="270379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AD214E0-E821-42D9-9D30-CF4752F21E66}"/>
              </a:ext>
            </a:extLst>
          </p:cNvPr>
          <p:cNvSpPr txBox="1"/>
          <p:nvPr/>
        </p:nvSpPr>
        <p:spPr>
          <a:xfrm>
            <a:off x="719347" y="5743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What’s the problem and how to deal with them?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GDP DATA</a:t>
            </a:r>
            <a:r>
              <a:rPr lang="en" dirty="0">
                <a:sym typeface="Wingdings" panose="05000000000000000000" pitchFamily="2" charset="2"/>
              </a:rPr>
              <a:t>MongoDB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22" name="Google Shape;222;p23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8019E40-C683-43C5-873E-4633136D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04" y="1473167"/>
            <a:ext cx="7755714" cy="23906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A79C351-B4B7-416B-8B66-DC0886E34C56}"/>
              </a:ext>
            </a:extLst>
          </p:cNvPr>
          <p:cNvSpPr txBox="1"/>
          <p:nvPr/>
        </p:nvSpPr>
        <p:spPr>
          <a:xfrm>
            <a:off x="750604" y="5201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Data is ready.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 countries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863E6EA-7848-4015-BCED-1E6EF9A8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4" y="1226100"/>
            <a:ext cx="4964001" cy="3221475"/>
          </a:xfrm>
          <a:prstGeom prst="rect">
            <a:avLst/>
          </a:prstGeom>
        </p:spPr>
      </p:pic>
      <p:sp>
        <p:nvSpPr>
          <p:cNvPr id="16" name="Google Shape;286;p26">
            <a:extLst>
              <a:ext uri="{FF2B5EF4-FFF2-40B4-BE49-F238E27FC236}">
                <a16:creationId xmlns:a16="http://schemas.microsoft.com/office/drawing/2014/main" id="{6DBB92DE-4E9F-43CE-B299-C8E651B543A0}"/>
              </a:ext>
            </a:extLst>
          </p:cNvPr>
          <p:cNvSpPr txBox="1">
            <a:spLocks/>
          </p:cNvSpPr>
          <p:nvPr/>
        </p:nvSpPr>
        <p:spPr>
          <a:xfrm>
            <a:off x="6708769" y="1372173"/>
            <a:ext cx="993550" cy="3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spcAft>
                <a:spcPts val="800"/>
              </a:spcAft>
              <a:buFont typeface="Red Hat Text"/>
              <a:buNone/>
            </a:pPr>
            <a:r>
              <a:rPr lang="en-US" dirty="0"/>
              <a:t>1.USA</a:t>
            </a:r>
          </a:p>
        </p:txBody>
      </p:sp>
      <p:sp>
        <p:nvSpPr>
          <p:cNvPr id="17" name="Google Shape;286;p26">
            <a:extLst>
              <a:ext uri="{FF2B5EF4-FFF2-40B4-BE49-F238E27FC236}">
                <a16:creationId xmlns:a16="http://schemas.microsoft.com/office/drawing/2014/main" id="{20F8CE9C-7D4C-4004-A591-C92BA9B9C1E0}"/>
              </a:ext>
            </a:extLst>
          </p:cNvPr>
          <p:cNvSpPr txBox="1">
            <a:spLocks/>
          </p:cNvSpPr>
          <p:nvPr/>
        </p:nvSpPr>
        <p:spPr>
          <a:xfrm>
            <a:off x="6708768" y="1918366"/>
            <a:ext cx="1080317" cy="3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spcAft>
                <a:spcPts val="800"/>
              </a:spcAft>
              <a:buFont typeface="Red Hat Text"/>
              <a:buNone/>
            </a:pPr>
            <a:r>
              <a:rPr lang="en-US" dirty="0"/>
              <a:t>2.China</a:t>
            </a:r>
          </a:p>
        </p:txBody>
      </p:sp>
      <p:sp>
        <p:nvSpPr>
          <p:cNvPr id="18" name="Google Shape;286;p26">
            <a:extLst>
              <a:ext uri="{FF2B5EF4-FFF2-40B4-BE49-F238E27FC236}">
                <a16:creationId xmlns:a16="http://schemas.microsoft.com/office/drawing/2014/main" id="{22BFD05C-AF58-4C26-A37C-E9C681B51D03}"/>
              </a:ext>
            </a:extLst>
          </p:cNvPr>
          <p:cNvSpPr txBox="1">
            <a:spLocks/>
          </p:cNvSpPr>
          <p:nvPr/>
        </p:nvSpPr>
        <p:spPr>
          <a:xfrm>
            <a:off x="6708768" y="2459261"/>
            <a:ext cx="1247179" cy="3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spcAft>
                <a:spcPts val="800"/>
              </a:spcAft>
              <a:buFont typeface="Red Hat Text"/>
              <a:buNone/>
            </a:pPr>
            <a:r>
              <a:rPr lang="en-US" dirty="0"/>
              <a:t>3.Tuvalu</a:t>
            </a:r>
          </a:p>
        </p:txBody>
      </p:sp>
      <p:sp>
        <p:nvSpPr>
          <p:cNvPr id="19" name="Google Shape;286;p26">
            <a:extLst>
              <a:ext uri="{FF2B5EF4-FFF2-40B4-BE49-F238E27FC236}">
                <a16:creationId xmlns:a16="http://schemas.microsoft.com/office/drawing/2014/main" id="{20CBAADB-C84E-48E9-90BC-003E00A75913}"/>
              </a:ext>
            </a:extLst>
          </p:cNvPr>
          <p:cNvSpPr txBox="1">
            <a:spLocks/>
          </p:cNvSpPr>
          <p:nvPr/>
        </p:nvSpPr>
        <p:spPr>
          <a:xfrm>
            <a:off x="6744920" y="3529897"/>
            <a:ext cx="1174873" cy="3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>
              <a:spcAft>
                <a:spcPts val="800"/>
              </a:spcAft>
              <a:buFont typeface="Red Hat Text"/>
              <a:buNone/>
            </a:pPr>
            <a:r>
              <a:rPr lang="en-US" dirty="0"/>
              <a:t>variance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73F5E5-3D04-4484-B6B8-FDE849960348}"/>
              </a:ext>
            </a:extLst>
          </p:cNvPr>
          <p:cNvSpPr txBox="1"/>
          <p:nvPr/>
        </p:nvSpPr>
        <p:spPr>
          <a:xfrm>
            <a:off x="672278" y="5161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Data is ready.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 countries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B6980FE-E086-435D-B694-55407989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6" y="1971821"/>
            <a:ext cx="6551140" cy="9835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26B061-8E29-4C7B-9F22-B5E2C0D5B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116" y="2024518"/>
            <a:ext cx="1776920" cy="87816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356C363-26C6-4E0E-80EA-04D32BE6A5E4}"/>
              </a:ext>
            </a:extLst>
          </p:cNvPr>
          <p:cNvSpPr txBox="1"/>
          <p:nvPr/>
        </p:nvSpPr>
        <p:spPr>
          <a:xfrm>
            <a:off x="765086" y="4883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Data is ready.</a:t>
            </a:r>
          </a:p>
        </p:txBody>
      </p:sp>
    </p:spTree>
    <p:extLst>
      <p:ext uri="{BB962C8B-B14F-4D97-AF65-F5344CB8AC3E}">
        <p14:creationId xmlns:p14="http://schemas.microsoft.com/office/powerpoint/2010/main" val="121100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Choose countries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E13D652-81EA-49A2-935A-3E8A359D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05" y="1226100"/>
            <a:ext cx="5288039" cy="320166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43344EE-2015-43FA-A790-DCE845B671A9}"/>
              </a:ext>
            </a:extLst>
          </p:cNvPr>
          <p:cNvSpPr txBox="1"/>
          <p:nvPr/>
        </p:nvSpPr>
        <p:spPr>
          <a:xfrm>
            <a:off x="714186" y="5384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Data is ready.</a:t>
            </a:r>
          </a:p>
        </p:txBody>
      </p:sp>
    </p:spTree>
    <p:extLst>
      <p:ext uri="{BB962C8B-B14F-4D97-AF65-F5344CB8AC3E}">
        <p14:creationId xmlns:p14="http://schemas.microsoft.com/office/powerpoint/2010/main" val="101906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WebAPI</a:t>
            </a:r>
            <a:endParaRPr lang="en-US"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8539D3D-8B7D-4199-BA23-5E781B77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6" y="1626846"/>
            <a:ext cx="6988152" cy="28826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70F357-B742-4511-9E39-B2103C278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26" y="502294"/>
            <a:ext cx="4461477" cy="103207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94DE857-A2BF-4C9E-9B5D-3E8CE7641AE1}"/>
              </a:ext>
            </a:extLst>
          </p:cNvPr>
          <p:cNvSpPr txBox="1"/>
          <p:nvPr/>
        </p:nvSpPr>
        <p:spPr>
          <a:xfrm>
            <a:off x="692249" y="5363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Data is ready.</a:t>
            </a:r>
          </a:p>
        </p:txBody>
      </p:sp>
    </p:spTree>
    <p:extLst>
      <p:ext uri="{BB962C8B-B14F-4D97-AF65-F5344CB8AC3E}">
        <p14:creationId xmlns:p14="http://schemas.microsoft.com/office/powerpoint/2010/main" val="367040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of the indicators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38F4F79-D35B-4C2B-8C1A-ABB0D6CD37AD}"/>
              </a:ext>
            </a:extLst>
          </p:cNvPr>
          <p:cNvSpPr txBox="1"/>
          <p:nvPr/>
        </p:nvSpPr>
        <p:spPr>
          <a:xfrm>
            <a:off x="663286" y="5269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Data is ready.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378053-55A5-42AF-BE36-CFD90FB3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23" y="1575918"/>
            <a:ext cx="7778465" cy="256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5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of the indicators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3BD4A8E-9336-4949-8DB9-B3587253C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33" y="1595909"/>
            <a:ext cx="4733333" cy="255238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9668A24-320E-4A25-8CD7-0AE948089D54}"/>
              </a:ext>
            </a:extLst>
          </p:cNvPr>
          <p:cNvSpPr txBox="1"/>
          <p:nvPr/>
        </p:nvSpPr>
        <p:spPr>
          <a:xfrm>
            <a:off x="663286" y="53668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417727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List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F82FD-D11A-42EC-BF5B-D27915424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 My question-1</a:t>
            </a:r>
            <a:r>
              <a:rPr lang="en-US" altLang="zh-CN" dirty="0"/>
              <a:t>page</a:t>
            </a:r>
            <a:endParaRPr lang="en-US" dirty="0"/>
          </a:p>
          <a:p>
            <a:r>
              <a:rPr lang="en-US" dirty="0"/>
              <a:t>2. My data-3pages</a:t>
            </a:r>
          </a:p>
          <a:p>
            <a:r>
              <a:rPr lang="en-US" dirty="0"/>
              <a:t>3. What’s the problem and how to deal with them?-6pages</a:t>
            </a:r>
          </a:p>
          <a:p>
            <a:r>
              <a:rPr lang="en-US" dirty="0"/>
              <a:t>4. Data is ready.-6pages</a:t>
            </a:r>
          </a:p>
          <a:p>
            <a:r>
              <a:rPr lang="en-US" dirty="0"/>
              <a:t>5. Get the result-3pages</a:t>
            </a:r>
          </a:p>
          <a:p>
            <a:endParaRPr 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3630E3-5564-492F-BE74-3BB78C02A06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2150" y="1501125"/>
            <a:ext cx="3367500" cy="2899800"/>
          </a:xfrm>
        </p:spPr>
        <p:txBody>
          <a:bodyPr/>
          <a:lstStyle/>
          <a:p>
            <a:r>
              <a:rPr lang="en-US" sz="1800" dirty="0"/>
              <a:t>6. TensorFlow to predict the future GDP in 5 years.-3pages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61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of the results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4C8F8A3-7FAE-4CC7-B9BB-CE8F3484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42" y="1349950"/>
            <a:ext cx="4611165" cy="299215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8134D18-468C-4868-8D45-3A1BE27EFB8B}"/>
              </a:ext>
            </a:extLst>
          </p:cNvPr>
          <p:cNvSpPr txBox="1"/>
          <p:nvPr/>
        </p:nvSpPr>
        <p:spPr>
          <a:xfrm>
            <a:off x="819448" y="4936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355934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Conclusions: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4C8F8A3-7FAE-4CC7-B9BB-CE8F3484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42" y="1349950"/>
            <a:ext cx="4611165" cy="29921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9243764-57E1-433A-BDEB-BAFC7F4E348A}"/>
              </a:ext>
            </a:extLst>
          </p:cNvPr>
          <p:cNvSpPr txBox="1"/>
          <p:nvPr/>
        </p:nvSpPr>
        <p:spPr>
          <a:xfrm>
            <a:off x="819448" y="5457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16034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866049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predict the future GDP: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072C5B8-F841-40C6-964C-451E5B48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89" y="1725510"/>
            <a:ext cx="5833472" cy="259557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9C8B25E-6547-4034-B3D5-F8EF06AC308B}"/>
              </a:ext>
            </a:extLst>
          </p:cNvPr>
          <p:cNvSpPr txBox="1"/>
          <p:nvPr/>
        </p:nvSpPr>
        <p:spPr>
          <a:xfrm>
            <a:off x="714186" y="4714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6. TensorFlow to predict the future GDP in 5 years.</a:t>
            </a:r>
          </a:p>
        </p:txBody>
      </p:sp>
    </p:spTree>
    <p:extLst>
      <p:ext uri="{BB962C8B-B14F-4D97-AF65-F5344CB8AC3E}">
        <p14:creationId xmlns:p14="http://schemas.microsoft.com/office/powerpoint/2010/main" val="198847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44475" y="827654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predict the future GDP: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38D610F-9882-487B-AAF6-A4EA3238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2661003"/>
            <a:ext cx="7261804" cy="11066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BEA3E0E-0982-4E9D-BDE1-367EE02A516C}"/>
              </a:ext>
            </a:extLst>
          </p:cNvPr>
          <p:cNvSpPr txBox="1"/>
          <p:nvPr/>
        </p:nvSpPr>
        <p:spPr>
          <a:xfrm>
            <a:off x="608924" y="4477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6. TensorFlow to predict the future GDP in 5 years.</a:t>
            </a:r>
          </a:p>
        </p:txBody>
      </p:sp>
    </p:spTree>
    <p:extLst>
      <p:ext uri="{BB962C8B-B14F-4D97-AF65-F5344CB8AC3E}">
        <p14:creationId xmlns:p14="http://schemas.microsoft.com/office/powerpoint/2010/main" val="553313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1037801" y="827654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dirty="0" err="1"/>
              <a:t>tensorflow</a:t>
            </a:r>
            <a:r>
              <a:rPr lang="en-US" dirty="0"/>
              <a:t> to predict the future GDP:</a:t>
            </a:r>
            <a:endParaRPr dirty="0"/>
          </a:p>
        </p:txBody>
      </p:sp>
      <p:sp>
        <p:nvSpPr>
          <p:cNvPr id="249" name="Google Shape;249;p2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50" name="Google Shape;250;p24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251" name="Google Shape;251;p24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4DFDCE-8CF2-4338-8AB2-85D22E58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91" y="1164223"/>
            <a:ext cx="5070418" cy="32688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DBE6763-18E6-4C6F-97F0-14DC29791602}"/>
              </a:ext>
            </a:extLst>
          </p:cNvPr>
          <p:cNvSpPr txBox="1"/>
          <p:nvPr/>
        </p:nvSpPr>
        <p:spPr>
          <a:xfrm>
            <a:off x="530619" y="4255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6. TensorFlow to predict the future GDP in 5 years.</a:t>
            </a:r>
          </a:p>
        </p:txBody>
      </p:sp>
    </p:spTree>
    <p:extLst>
      <p:ext uri="{BB962C8B-B14F-4D97-AF65-F5344CB8AC3E}">
        <p14:creationId xmlns:p14="http://schemas.microsoft.com/office/powerpoint/2010/main" val="124487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0"/>
          <p:cNvSpPr txBox="1"/>
          <p:nvPr/>
        </p:nvSpPr>
        <p:spPr>
          <a:xfrm>
            <a:off x="1106099" y="2209499"/>
            <a:ext cx="7697503" cy="116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Thanks for your listerning!</a:t>
            </a:r>
            <a:endParaRPr sz="4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</a:t>
            </a:r>
            <a:r>
              <a:rPr lang="en-US" dirty="0"/>
              <a:t>at</a:t>
            </a:r>
            <a:r>
              <a:rPr lang="en" dirty="0"/>
              <a:t>’s my question?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F82FD-D11A-42EC-BF5B-D27915424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GDP</a:t>
            </a:r>
          </a:p>
          <a:p>
            <a:r>
              <a:rPr lang="en-US" dirty="0"/>
              <a:t>Relationship between GDP and some other indicators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3630E3-5564-492F-BE74-3BB78C02A06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84350" y="1237250"/>
            <a:ext cx="3367500" cy="2899800"/>
          </a:xfrm>
        </p:spPr>
        <p:txBody>
          <a:bodyPr/>
          <a:lstStyle/>
          <a:p>
            <a:r>
              <a:rPr lang="en-US" sz="1800" dirty="0"/>
              <a:t>CO2 emissions, Commercial service exports,  Commercial service imports, Communications computer exports, Communications computer imports and  Current health expenditure per capita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94B48F7-50DA-4C97-B3ED-F3661D528D93}"/>
              </a:ext>
            </a:extLst>
          </p:cNvPr>
          <p:cNvSpPr txBox="1"/>
          <p:nvPr/>
        </p:nvSpPr>
        <p:spPr>
          <a:xfrm>
            <a:off x="794742" y="5424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My question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493850" y="940413"/>
            <a:ext cx="4185000" cy="15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Where is my data from?</a:t>
            </a:r>
            <a:endParaRPr sz="1800" b="1" dirty="0"/>
          </a:p>
          <a:p>
            <a:pPr algn="l"/>
            <a:r>
              <a:rPr lang="en-US" sz="1400" b="1" i="1" dirty="0">
                <a:solidFill>
                  <a:srgbClr val="000000"/>
                </a:solidFill>
                <a:effectLst/>
                <a:latin typeface="Helvetica Neue"/>
              </a:rPr>
              <a:t>INF</a:t>
            </a:r>
          </a:p>
          <a:p>
            <a:pPr algn="l"/>
            <a:r>
              <a:rPr lang="en-US" sz="1100" dirty="0">
                <a:hlinkClick r:id="rId3"/>
              </a:rPr>
              <a:t>Report for Selected Countries and Subjects (imf.org)</a:t>
            </a:r>
            <a:endParaRPr lang="en-US" sz="1400" b="1" i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14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100" b="1" i="1" dirty="0">
                <a:solidFill>
                  <a:srgbClr val="000000"/>
                </a:solidFill>
                <a:effectLst/>
                <a:latin typeface="Helvetica Neue"/>
              </a:rPr>
              <a:t>The World Bank Data</a:t>
            </a:r>
          </a:p>
          <a:p>
            <a:r>
              <a:rPr lang="en-US" sz="1000" dirty="0">
                <a:hlinkClick r:id="rId4"/>
              </a:rPr>
              <a:t>Developer Information – World Bank Data Help Desk</a:t>
            </a:r>
            <a:endParaRPr lang="en-US" sz="11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400" b="1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C29AB-83E8-4715-AFF6-7FB979A70E85}"/>
              </a:ext>
            </a:extLst>
          </p:cNvPr>
          <p:cNvSpPr txBox="1"/>
          <p:nvPr/>
        </p:nvSpPr>
        <p:spPr>
          <a:xfrm>
            <a:off x="670783" y="632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2.My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How to start?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Getting data</a:t>
            </a:r>
            <a:endParaRPr dirty="0"/>
          </a:p>
        </p:txBody>
      </p:sp>
      <p:sp>
        <p:nvSpPr>
          <p:cNvPr id="107" name="Google Shape;107;p1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16EB38-A78A-4E5E-8D5F-E2CA10DD0C6C}"/>
              </a:ext>
            </a:extLst>
          </p:cNvPr>
          <p:cNvSpPr txBox="1"/>
          <p:nvPr/>
        </p:nvSpPr>
        <p:spPr>
          <a:xfrm>
            <a:off x="507275" y="583638"/>
            <a:ext cx="4575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2.My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3200" b="1" i="1">
                <a:solidFill>
                  <a:srgbClr val="000000"/>
                </a:solidFill>
                <a:effectLst/>
                <a:latin typeface="Helvetica Neue"/>
              </a:rPr>
              <a:t>INF----Using Web Crawler</a:t>
            </a:r>
          </a:p>
          <a:p>
            <a:pPr algn="l"/>
            <a:r>
              <a:rPr lang="en-US" sz="3200" b="1" i="1">
                <a:solidFill>
                  <a:srgbClr val="000000"/>
                </a:solidFill>
                <a:effectLst/>
                <a:latin typeface="Helvetica Neue"/>
              </a:rPr>
              <a:t>The World Bank Data---WebApi</a:t>
            </a:r>
          </a:p>
          <a:p>
            <a:pPr algn="l"/>
            <a:endParaRPr lang="en-US" sz="3200" b="1" i="1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DFB95-10C3-4E57-ACF6-86CE684F8566}"/>
              </a:ext>
            </a:extLst>
          </p:cNvPr>
          <p:cNvSpPr txBox="1"/>
          <p:nvPr/>
        </p:nvSpPr>
        <p:spPr>
          <a:xfrm>
            <a:off x="584014" y="58697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2.My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200" dirty="0"/>
              <a:t>INF is dynamic webpages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200" dirty="0"/>
              <a:t>The data will be loaded by JS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200" dirty="0"/>
              <a:t>Can’t get data by the general method.</a:t>
            </a:r>
            <a:endParaRPr sz="32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DEE2AB0-CBEC-4B12-83BD-D78127C19D05}"/>
              </a:ext>
            </a:extLst>
          </p:cNvPr>
          <p:cNvSpPr txBox="1"/>
          <p:nvPr/>
        </p:nvSpPr>
        <p:spPr>
          <a:xfrm>
            <a:off x="736123" y="5646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What’s the problem and how to deal with them?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848304" y="1155665"/>
            <a:ext cx="3957301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How to fix it?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1232303" y="2833735"/>
            <a:ext cx="3671100" cy="11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>
                <a:solidFill>
                  <a:schemeClr val="lt1"/>
                </a:solidFill>
              </a:rPr>
              <a:t>Using pyqt5 to imitate the </a:t>
            </a:r>
            <a:r>
              <a:rPr lang="en-US" sz="2000" dirty="0">
                <a:solidFill>
                  <a:schemeClr val="lt1"/>
                </a:solidFill>
              </a:rPr>
              <a:t>Browser to get the data.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ED15C1A-3C1B-45C5-BF03-BCF6AEED4579}"/>
              </a:ext>
            </a:extLst>
          </p:cNvPr>
          <p:cNvSpPr txBox="1"/>
          <p:nvPr/>
        </p:nvSpPr>
        <p:spPr>
          <a:xfrm>
            <a:off x="595647" y="6745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What’s the problem and how to deal with them?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Pyqt4</a:t>
            </a:r>
            <a:r>
              <a:rPr lang="en-US" b="1" dirty="0">
                <a:sym typeface="Wingdings" panose="05000000000000000000" pitchFamily="2" charset="2"/>
              </a:rPr>
              <a:t>pyqt5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dirty="0"/>
              <a:t>Many code on the internet have problem.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problem in pyqt5.</a:t>
            </a: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in </a:t>
            </a:r>
            <a:r>
              <a:rPr lang="en-US" b="1" dirty="0"/>
              <a:t>environment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9858D906-0343-4094-9615-CB79ED69F70A}"/>
              </a:ext>
            </a:extLst>
          </p:cNvPr>
          <p:cNvSpPr txBox="1"/>
          <p:nvPr/>
        </p:nvSpPr>
        <p:spPr>
          <a:xfrm>
            <a:off x="736123" y="53668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What’s the problem and how to deal with them?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458</Words>
  <Application>Microsoft Office PowerPoint</Application>
  <PresentationFormat>全屏显示(16:9)</PresentationFormat>
  <Paragraphs>93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Red Hat Text</vt:lpstr>
      <vt:lpstr>Helvetica Neue</vt:lpstr>
      <vt:lpstr>Red Hat Display</vt:lpstr>
      <vt:lpstr>Montserrat</vt:lpstr>
      <vt:lpstr>Timandra template</vt:lpstr>
      <vt:lpstr>Final project  ---- By Zeyu Wang </vt:lpstr>
      <vt:lpstr>List</vt:lpstr>
      <vt:lpstr>What’s my question?</vt:lpstr>
      <vt:lpstr>PowerPoint 演示文稿</vt:lpstr>
      <vt:lpstr>How to start?</vt:lpstr>
      <vt:lpstr>PowerPoint 演示文稿</vt:lpstr>
      <vt:lpstr>The problem</vt:lpstr>
      <vt:lpstr>How to fix it?</vt:lpstr>
      <vt:lpstr>A problem in pyqt5.</vt:lpstr>
      <vt:lpstr>PowerPoint 演示文稿</vt:lpstr>
      <vt:lpstr>PowerPoint 演示文稿</vt:lpstr>
      <vt:lpstr>PowerPoint 演示文稿</vt:lpstr>
      <vt:lpstr>GDP DATAMongoDB</vt:lpstr>
      <vt:lpstr>Choose countries</vt:lpstr>
      <vt:lpstr>Choose countries</vt:lpstr>
      <vt:lpstr>Choose countries</vt:lpstr>
      <vt:lpstr>WebAPI</vt:lpstr>
      <vt:lpstr>One of the indicators</vt:lpstr>
      <vt:lpstr>One of the indicators</vt:lpstr>
      <vt:lpstr>One of the results</vt:lpstr>
      <vt:lpstr>Conclusions:</vt:lpstr>
      <vt:lpstr>Use Tensorflow to predict the future GDP:</vt:lpstr>
      <vt:lpstr>Use tensorflow to predict the future GDP:</vt:lpstr>
      <vt:lpstr>Use tensorflow to predict the future GDP: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Find some indicators have relationship with GDP </dc:title>
  <cp:lastModifiedBy>zeyu wang</cp:lastModifiedBy>
  <cp:revision>7</cp:revision>
  <dcterms:modified xsi:type="dcterms:W3CDTF">2021-05-04T20:52:49Z</dcterms:modified>
</cp:coreProperties>
</file>