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Merriweather"/>
      <p:regular r:id="rId47"/>
      <p:bold r:id="rId48"/>
      <p:italic r:id="rId49"/>
      <p:boldItalic r:id="rId50"/>
    </p:embeddedFon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Виктор Пестерев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Merriweather-bold.fntdata"/><Relationship Id="rId47" Type="http://schemas.openxmlformats.org/officeDocument/2006/relationships/font" Target="fonts/Merriweather-regular.fntdata"/><Relationship Id="rId49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regular.fntdata"/><Relationship Id="rId50" Type="http://schemas.openxmlformats.org/officeDocument/2006/relationships/font" Target="fonts/Merriweather-boldItalic.fntdata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22T19:28:09.586">
    <p:pos x="6000" y="0"/>
    <p:text>формулы наград добавить</p:text>
  </p:cm>
  <p:cm authorId="0" idx="2" dt="2022-12-22T19:25:17.379">
    <p:pos x="6000" y="0"/>
    <p:text>да еще и инфу о входных данных надо куда-то впихнуть</p:text>
  </p:cm>
  <p:cm authorId="0" idx="3" dt="2022-12-22T19:28:09.586">
    <p:pos x="6000" y="0"/>
    <p:text>а не, их можно в интеграцию со средой кинуть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2-22T19:29:23.878">
    <p:pos x="6000" y="0"/>
    <p:text>а это сойдет за оценку качества?</p:text>
  </p:cm>
  <p:cm authorId="0" idx="5" dt="2022-12-22T19:19:18.752">
    <p:pos x="6000" y="100"/>
    <p:text>на одном графике показать три кривые
по горизонтали время в итерациях
по вертикали среднее число очков за это число итераций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f063d4a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f063d4a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Находим приблизительное значение функции ценности действия путем вычисления средней ценности всех состояний на выбранной траектории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c33be539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c33be53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Шаг 1: Выбор — Selection. На этом шаге алгоритм выбирает один из доступных ходов и случайным образом углубляется по дереву.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Шаг 2: Расширение — Expansion. Получаем новое терминальное состояние.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Шаг 3: Симуляция — Simulation. Рассчитываем выгоду конечного состояния с учетом примененной стратегии.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Шаг 4: Обратное распространение — Backpropagation. Результаты из симуляции мы будем распространять от текущего до корня, после чего сможем оценить потенциальную награду, получаемую при выборе такого начального хода.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f063d4a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f063d4a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f063d4a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f063d4a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 Инициализация Q-функции произвольными значениями.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Выбор действия из состояния с использованием эпсилон-жадной стратегии (ε &gt; 0) и переход в новое состояние.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3. Обновление Q предыдущего состояния по формуле.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4. Повторение шагов 2 и 3 до достижения завершающего состояния.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 есть к обучение сводится к нахождению значений к функции для каждого состояния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f063d4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f063d4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f063d4ab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f063d4a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f063d4a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f063d4a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f063d4ab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f063d4a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f063d4ab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f063d4a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f063d4ab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f063d4ab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c33be539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c33be539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f063d4a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f063d4a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f063d4a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f063d4a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ста экспериментов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f063d4ab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f063d4a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04138a6d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c04138a6d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04138a6d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04138a6d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0f26c3c6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0f26c3c6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0f26c3c6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0f26c3c6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0f26c3c6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0f26c3c6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0f26c3c6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0f26c3c6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04138a6d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04138a6d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f063d4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f063d4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действенный и тривиальный метод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0f26c3c6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0f26c3c6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0f26c3c64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0f26c3c64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0f26c3c6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0f26c3c6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0f26c3c6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0f26c3c6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0f26c3c64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0f26c3c64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0f26c3c64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0f26c3c6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0f26c3c64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0f26c3c64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f063d4a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f063d4a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Таким образом, для данного алгоритма не имеет значения, где находится фрукт, потому что за один круг цикла будут пройдены все ячейки поля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f063d4a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f063d4a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Хотя при успешном построении гамильтонова цикла мы и получим гарантированный выигрыш, данный способ не так интересен, так как полностью игнорирует положение фрукта и исключает какое бы то ни было обучение. Поэтому перейдем к другим стратегиям. И для начала ознакомимся с основными понятиями.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f063d4a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f063d4a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Матрица переходов T(s, a, s’) содержит вероятности выбора действия a в состоянии s, которое переводит процесс в состояние s’. Коэффициент обесценивания γ определяет компромисс между вознаграждениями в ближайшем и отдаленном будущем.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f063d4a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f063d4a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f063d4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f063d4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c33be539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c33be539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 в некоторых средах мы можем столкнуться с тем, что невозможно будет найти решение уравнения за разумные сроки из-за огромного количества состояний.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hxOvOrys28YRUHjTQxeZtmsqB3pSKmBP/view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kXTentFJQLEPh8hEkQ4nkeMQGqGmycR7/view" TargetMode="External"/><Relationship Id="rId4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rive.google.com/file/d/1U3cVYLbNX2M5-9WUkscODGGqkXkjaItR/view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I8zKxYO-nAxzM0FydzwO5s30bHx2JdmD/view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rive.google.com/file/d/1lyTf8O9BJEuTj8LyIDjj6cGNl7yBM7YR/view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rive.google.com/file/d/1UJo20_I395i4-u01dr2bfIByR0UhiKRs/view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rive.google.com/file/d/1E1Iq0ZoZleQfV60jJyNDVWltSQ5Eavai/view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40">
                <a:latin typeface="Century Gothic"/>
                <a:ea typeface="Century Gothic"/>
                <a:cs typeface="Century Gothic"/>
                <a:sym typeface="Century Gothic"/>
              </a:rPr>
              <a:t>Классические и современные методы обучения с подкреплением на примере игры “Змейка”</a:t>
            </a:r>
            <a:endParaRPr b="1" sz="304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321723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</a:t>
            </a:r>
            <a:br>
              <a:rPr lang="ru"/>
            </a:br>
            <a:r>
              <a:rPr lang="ru"/>
              <a:t>Симанович И. гр 1308</a:t>
            </a:r>
            <a:br>
              <a:rPr lang="ru"/>
            </a:br>
            <a:r>
              <a:rPr lang="ru"/>
              <a:t>Мальцев А. гр 1308</a:t>
            </a:r>
            <a:br>
              <a:rPr lang="ru"/>
            </a:br>
            <a:r>
              <a:rPr lang="ru"/>
              <a:t>Пестерев В. гр 1306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Основная идея метода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955475" y="2782575"/>
            <a:ext cx="494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Произвести N случайных симуляций от заданного состояния, чтобы определить, какой из доступных ходов в среднем принесет наибольший выигрыш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13425"/>
            <a:ext cx="52387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Четыре шага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5248" r="50641" t="0"/>
          <a:stretch/>
        </p:blipFill>
        <p:spPr>
          <a:xfrm>
            <a:off x="311725" y="1338350"/>
            <a:ext cx="2011425" cy="261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10418" r="0" t="0"/>
          <a:stretch/>
        </p:blipFill>
        <p:spPr>
          <a:xfrm>
            <a:off x="4482400" y="1290725"/>
            <a:ext cx="2137475" cy="30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5">
            <a:alphaModFix/>
          </a:blip>
          <a:srcRect b="0" l="5962" r="0" t="0"/>
          <a:stretch/>
        </p:blipFill>
        <p:spPr>
          <a:xfrm>
            <a:off x="6576775" y="2341600"/>
            <a:ext cx="1943100" cy="25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50385" r="5504" t="0"/>
          <a:stretch/>
        </p:blipFill>
        <p:spPr>
          <a:xfrm>
            <a:off x="2323150" y="2344050"/>
            <a:ext cx="2011425" cy="26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629725"/>
            <a:ext cx="8269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latin typeface="Century Gothic"/>
                <a:ea typeface="Century Gothic"/>
                <a:cs typeface="Century Gothic"/>
                <a:sym typeface="Century Gothic"/>
              </a:rPr>
              <a:t>Глубокое Q обучение</a:t>
            </a:r>
            <a:endParaRPr b="1" sz="5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Q-обучение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-9" l="0" r="0" t="9870"/>
          <a:stretch/>
        </p:blipFill>
        <p:spPr>
          <a:xfrm>
            <a:off x="311725" y="2018224"/>
            <a:ext cx="8423850" cy="14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-28150" y="3441650"/>
            <a:ext cx="189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</a:t>
            </a:r>
            <a:r>
              <a:rPr i="0" lang="ru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овое Q значение для действия a в состояние s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044874" y="3441650"/>
            <a:ext cx="142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Текущее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 значение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116928" y="1319450"/>
            <a:ext cx="12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Скорость обучения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652001" y="3471525"/>
            <a:ext cx="166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Награда за совершения действия а в состояние 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817897" y="1319450"/>
            <a:ext cx="198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Коэффициент обесценивания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7562000" y="3441650"/>
            <a:ext cx="142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Текущее Q значение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445512" y="3471525"/>
            <a:ext cx="211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Максимальное вознаграждение в следующем состояние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Нейронные сети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4944" r="7848" t="0"/>
          <a:stretch/>
        </p:blipFill>
        <p:spPr>
          <a:xfrm>
            <a:off x="4661775" y="357400"/>
            <a:ext cx="4382100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311300" y="1399125"/>
            <a:ext cx="37044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800"/>
              <a:t>Отличительная особенность нейронов в том, что они позволяют добавить нелинейность в результат </a:t>
            </a:r>
            <a:r>
              <a:rPr i="1" lang="ru" sz="1800"/>
              <a:t>z</a:t>
            </a:r>
            <a:r>
              <a:rPr lang="ru" sz="1800"/>
              <a:t> за счет применения функции </a:t>
            </a:r>
            <a:r>
              <a:rPr i="1" lang="ru" sz="1800"/>
              <a:t>f()</a:t>
            </a:r>
            <a:r>
              <a:rPr lang="ru" sz="1800"/>
              <a:t>, </a:t>
            </a:r>
            <a:r>
              <a:rPr lang="ru" sz="1800"/>
              <a:t>называемой </a:t>
            </a:r>
            <a:r>
              <a:rPr lang="ru" sz="1800"/>
              <a:t>функцией активации, или передаточной функцией. Таким образом, результат определяется формулой </a:t>
            </a:r>
            <a:r>
              <a:rPr i="1" lang="ru" sz="1800"/>
              <a:t>y = f (z)</a:t>
            </a:r>
            <a:r>
              <a:rPr lang="ru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300" y="500925"/>
            <a:ext cx="3704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Глубокие Q</a:t>
            </a: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 сети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311300" y="1399125"/>
            <a:ext cx="37044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глубоком Q-обучении нейронная сеть, представляющая собой последовательность нейронов, обучается выводить значения </a:t>
            </a:r>
            <a:r>
              <a:rPr i="1" lang="ru" sz="1800"/>
              <a:t>Q(s, a)</a:t>
            </a:r>
            <a:r>
              <a:rPr lang="ru" sz="1800"/>
              <a:t> для каждого действия, зная входное состояние </a:t>
            </a:r>
            <a:r>
              <a:rPr i="1" lang="ru" sz="1800"/>
              <a:t>s</a:t>
            </a:r>
            <a:r>
              <a:rPr lang="ru" sz="1800"/>
              <a:t>. А далее д</a:t>
            </a:r>
            <a:r>
              <a:rPr lang="ru" sz="1800"/>
              <a:t>ействие агента </a:t>
            </a:r>
            <a:r>
              <a:rPr i="1" lang="ru" sz="1800"/>
              <a:t>a</a:t>
            </a:r>
            <a:r>
              <a:rPr lang="ru" sz="1800"/>
              <a:t> выбирается следуя </a:t>
            </a:r>
            <a:r>
              <a:rPr i="1" lang="ru" sz="1800"/>
              <a:t>ε</a:t>
            </a:r>
            <a:r>
              <a:rPr lang="ru" sz="1800"/>
              <a:t>-жадной стратегии.</a:t>
            </a:r>
            <a:endParaRPr sz="18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000" y="500925"/>
            <a:ext cx="35718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300" y="500925"/>
            <a:ext cx="3704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Алгоритм DQN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311300" y="1182525"/>
            <a:ext cx="41910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Предобработка и передача игрового состояния s сети, которая возвращает значения </a:t>
            </a:r>
            <a:r>
              <a:rPr i="1" lang="ru" sz="1800"/>
              <a:t>Q</a:t>
            </a:r>
            <a:r>
              <a:rPr lang="ru" sz="1800"/>
              <a:t> для всех действий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Выбор действие с </a:t>
            </a:r>
            <a:r>
              <a:rPr i="1" lang="ru" sz="1800"/>
              <a:t>ε</a:t>
            </a:r>
            <a:r>
              <a:rPr lang="ru" sz="1800"/>
              <a:t>-жадной стратегией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Действие </a:t>
            </a:r>
            <a:r>
              <a:rPr i="1" lang="ru" sz="1800"/>
              <a:t>a</a:t>
            </a:r>
            <a:r>
              <a:rPr lang="ru" sz="1800"/>
              <a:t> выполняется в состоянии </a:t>
            </a:r>
            <a:r>
              <a:rPr i="1" lang="ru" sz="1800"/>
              <a:t>s</a:t>
            </a:r>
            <a:r>
              <a:rPr lang="ru" sz="1800"/>
              <a:t> с переходом в новое состояние </a:t>
            </a:r>
            <a:r>
              <a:rPr i="1" lang="ru" sz="1800"/>
              <a:t>s′</a:t>
            </a:r>
            <a:r>
              <a:rPr lang="ru" sz="1800"/>
              <a:t> и вычисляется награды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Переход сохраняется в буфере воспроизведения в форме </a:t>
            </a:r>
            <a:r>
              <a:rPr i="1" lang="ru" sz="1800"/>
              <a:t>[s,a,r,s’]</a:t>
            </a:r>
            <a:endParaRPr i="1" sz="18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350" y="500925"/>
            <a:ext cx="38004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350" y="1796225"/>
            <a:ext cx="20288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4798350" y="1182525"/>
            <a:ext cx="4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Награда за приближение к цели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798350" y="2272475"/>
            <a:ext cx="41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Наказание за </a:t>
            </a:r>
            <a:r>
              <a:rPr i="1" lang="ru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шагов без получения еды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4798350" y="3270475"/>
            <a:ext cx="414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Lt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- текущая длина змеи</a:t>
            </a: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i="1" lang="ru">
                <a:latin typeface="Roboto"/>
                <a:ea typeface="Roboto"/>
                <a:cs typeface="Roboto"/>
                <a:sym typeface="Roboto"/>
              </a:rPr>
              <a:t>Dt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- текущее расстояние до фрукта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Dt+1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- будущее расстояние до фрукта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Также награды приравниваются к крайним значениям </a:t>
            </a:r>
            <a:r>
              <a:rPr i="1" lang="ru">
                <a:latin typeface="Roboto"/>
                <a:ea typeface="Roboto"/>
                <a:cs typeface="Roboto"/>
                <a:sym typeface="Roboto"/>
              </a:rPr>
              <a:t>[-1;1]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при выходе за них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300" y="500925"/>
            <a:ext cx="3704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Алгоритм DQN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9"/>
          <p:cNvSpPr txBox="1"/>
          <p:nvPr>
            <p:ph idx="1" type="subTitle"/>
          </p:nvPr>
        </p:nvSpPr>
        <p:spPr>
          <a:xfrm>
            <a:off x="311300" y="1182525"/>
            <a:ext cx="41910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 sz="1800"/>
              <a:t>Из буфера выбираются случайные пакеты переходов и вычисляются потери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 sz="1800"/>
              <a:t>Ищем квадрат разности между целевым и прогнозируемым значением Q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 sz="1800"/>
              <a:t>Выполняем градиентный спуск для фактических параметров сети θ для минимизации потерь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 sz="1800"/>
              <a:t>Через каждые k шагов фактические сетевые веса θ копируются в веса целевой сети θ′.</a:t>
            </a:r>
            <a:endParaRPr sz="1800"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1867" r="1858" t="0"/>
          <a:stretch/>
        </p:blipFill>
        <p:spPr>
          <a:xfrm>
            <a:off x="4618925" y="970800"/>
            <a:ext cx="4486700" cy="256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629725"/>
            <a:ext cx="8269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latin typeface="Century Gothic"/>
                <a:ea typeface="Century Gothic"/>
                <a:cs typeface="Century Gothic"/>
                <a:sym typeface="Century Gothic"/>
              </a:rPr>
              <a:t>Интеграция со средой</a:t>
            </a:r>
            <a:endParaRPr b="1" sz="5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300" y="500925"/>
            <a:ext cx="3704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Входные данные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>
            <p:ph idx="1" type="subTitle"/>
          </p:nvPr>
        </p:nvSpPr>
        <p:spPr>
          <a:xfrm>
            <a:off x="311300" y="1182525"/>
            <a:ext cx="38982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Игровое поле разбивается на тайлы, из которых формируется матрица чисел в диапазоне </a:t>
            </a:r>
            <a:r>
              <a:rPr i="1" lang="ru" sz="1800"/>
              <a:t>[0; 1]</a:t>
            </a:r>
            <a:br>
              <a:rPr i="1" lang="ru" sz="1800"/>
            </a:b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0 – свободный участок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0.25 – фрукт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0.5 – голова змеи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0.75 – тело змеи</a:t>
            </a:r>
            <a:endParaRPr sz="1800"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850" y="152400"/>
            <a:ext cx="23776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Цель работы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50600" y="1584675"/>
            <a:ext cx="621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Начать знакомство с современной теорией искусственного интеллекта на примере разработки агента, играющего в классическую игру “Змейка”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ознакомление и разбор теоретического материала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программная реализация итогового агента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подготовка доклада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629725"/>
            <a:ext cx="8269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latin typeface="Century Gothic"/>
                <a:ea typeface="Century Gothic"/>
                <a:cs typeface="Century Gothic"/>
                <a:sym typeface="Century Gothic"/>
              </a:rPr>
              <a:t>Сравнение алгоритмов</a:t>
            </a:r>
            <a:endParaRPr b="1" sz="5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Графики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800" y="1584125"/>
            <a:ext cx="6947426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0650"/>
            <a:ext cx="7181400" cy="38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6554725" y="1407425"/>
            <a:ext cx="227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Максимальные значения: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Hamilton –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DQN – 36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MCTS – 30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629725"/>
            <a:ext cx="8269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latin typeface="Century Gothic"/>
                <a:ea typeface="Century Gothic"/>
                <a:cs typeface="Century Gothic"/>
                <a:sym typeface="Century Gothic"/>
              </a:rPr>
              <a:t>Реализация серверной и клиентской части</a:t>
            </a:r>
            <a:endParaRPr b="1" sz="5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Серверная часть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311725" y="1385800"/>
            <a:ext cx="861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С помощью фреймворка Flask была реализована клиент-серверная архитектура.</a:t>
            </a:r>
            <a:br>
              <a:rPr lang="ru" sz="1800">
                <a:latin typeface="Roboto"/>
                <a:ea typeface="Roboto"/>
                <a:cs typeface="Roboto"/>
                <a:sym typeface="Roboto"/>
              </a:rPr>
            </a:br>
            <a:r>
              <a:rPr lang="ru" sz="1800">
                <a:latin typeface="Roboto"/>
                <a:ea typeface="Roboto"/>
                <a:cs typeface="Roboto"/>
                <a:sym typeface="Roboto"/>
              </a:rPr>
              <a:t>На сервере обрабатываются следующие данные: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Среды игровых полей для игрока и бота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Алгоритмы для выбора действия игровых ботов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Обработка действий игрока и игрового бота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Связь между клиентской и серверной частями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311725" y="1405875"/>
            <a:ext cx="868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Связь происходит с помощью сокетов, благодаря которым с помощью прописанных методов осуществляется постоянный обмен данными.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серверные использованные методы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25" y="1953400"/>
            <a:ext cx="4419599" cy="1944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1854775" y="1268125"/>
            <a:ext cx="52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Метод для инициализации на сервере сред и модели при старте игры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серверные использованные методы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0" y="1295375"/>
            <a:ext cx="2716264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300" y="1295375"/>
            <a:ext cx="3209284" cy="3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6595950" y="1580400"/>
            <a:ext cx="249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Основной метод, в котором происходит весь игровой процесс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клиентские использованные методы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358473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273" y="1277025"/>
            <a:ext cx="418868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клиентские использованные методы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00" y="1313775"/>
            <a:ext cx="2482671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/>
        </p:nvSpPr>
        <p:spPr>
          <a:xfrm>
            <a:off x="3821025" y="1424250"/>
            <a:ext cx="46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Метод для отправки текущего действия на 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Клиентская часть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311725" y="1422550"/>
            <a:ext cx="82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На клиентской части происходит отрисовка игрового поля и меню с помощью pygame и изменение настроек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За отрисовку меню и отрисовку игровых полей отвечают разные классы.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8350"/>
            <a:ext cx="3243195" cy="25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995" y="2590750"/>
            <a:ext cx="4055763" cy="2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629725"/>
            <a:ext cx="8269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latin typeface="Century Gothic"/>
                <a:ea typeface="Century Gothic"/>
                <a:cs typeface="Century Gothic"/>
                <a:sym typeface="Century Gothic"/>
              </a:rPr>
              <a:t>Гамильтоновы циклы</a:t>
            </a:r>
            <a:endParaRPr b="1" sz="5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Тест-кейсы и примеры работы </a:t>
            </a:r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422650" y="133240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Тест-кейс: изменение настроек игрового поля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42" title="2022-12-23 09-25-18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5000"/>
            <a:ext cx="4141466" cy="31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91" y="2132800"/>
            <a:ext cx="29146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/>
        </p:nvSpPr>
        <p:spPr>
          <a:xfrm>
            <a:off x="4491550" y="1732600"/>
            <a:ext cx="46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Вывод в консоль при отрисовке главного меню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Тест-кейс и примеры работы</a:t>
            </a:r>
            <a:endParaRPr/>
          </a:p>
        </p:txBody>
      </p:sp>
      <p:sp>
        <p:nvSpPr>
          <p:cNvPr id="274" name="Google Shape;274;p43"/>
          <p:cNvSpPr txBox="1"/>
          <p:nvPr/>
        </p:nvSpPr>
        <p:spPr>
          <a:xfrm>
            <a:off x="450200" y="1387500"/>
            <a:ext cx="7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Тест-кейс: запустить игры и поставить паузу, а затем возобновить.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43" title="тест 2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550" y="1787700"/>
            <a:ext cx="5424000" cy="3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Тест-кейсы и примеры работы</a:t>
            </a:r>
            <a:endParaRPr/>
          </a:p>
        </p:txBody>
      </p:sp>
      <p:sp>
        <p:nvSpPr>
          <p:cNvPr id="281" name="Google Shape;281;p44"/>
          <p:cNvSpPr txBox="1"/>
          <p:nvPr/>
        </p:nvSpPr>
        <p:spPr>
          <a:xfrm>
            <a:off x="367550" y="1460975"/>
            <a:ext cx="84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Тест-кейс: запустить змейку с настройками: 10x10, Глубокое Q-обучение, 2x и проследить за работоспособностью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4" title="тест 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0" y="2155500"/>
            <a:ext cx="3999300" cy="2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5051800" y="2305975"/>
            <a:ext cx="369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Игровое поле нужного размера, скорость и тип игрового бота совпадают с заявленными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Тест-кейсы и примеры работы</a:t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514500" y="1543650"/>
            <a:ext cx="814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Тест-кейс: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запустить змейку с настройками: 15x15, Поиск по дереву Монте Карло, 1x и проследить за работоспособностью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45" title="тест 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75" y="2159250"/>
            <a:ext cx="4348300" cy="2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/>
        </p:nvSpPr>
        <p:spPr>
          <a:xfrm>
            <a:off x="5832325" y="22502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Игровое поле нужного размера, скорость и тип игрового бота совпадают с заявленными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Тест-кейсы и примеры работы</a:t>
            </a:r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633925" y="1405875"/>
            <a:ext cx="80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Тест-кейс: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запустить змейку с настройками: 20x20, Гамильтоновы циклы, 3x и проследить за работоспособностью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46" title="тест 5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375" y="2091200"/>
            <a:ext cx="3756300" cy="2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/>
        </p:nvSpPr>
        <p:spPr>
          <a:xfrm>
            <a:off x="4877275" y="2204950"/>
            <a:ext cx="369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Игровое поле нужного размера, скорость и тип игрового бота совпадают с заявленными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Тест-кейсы и примеры работы</a:t>
            </a:r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2884200" y="135080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 работы в игровом меню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7" title="примерменю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563" y="1802375"/>
            <a:ext cx="4116934" cy="30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Тест-кейсы и примеры работы</a:t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2627025" y="142425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 работы самой игры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48" title="примеригра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325" y="1824450"/>
            <a:ext cx="4019000" cy="30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300" y="500925"/>
            <a:ext cx="3704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Принцип работы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04800" y="1423525"/>
            <a:ext cx="37044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Находим наибольший путь от головы змеи до ее хвоста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А так как при запуске игры размер змеи составляет 1 клетку, то за положение хвоста принимается клетка обратная направлению движения</a:t>
            </a:r>
            <a:endParaRPr sz="1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00" y="358425"/>
            <a:ext cx="3566325" cy="35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629725"/>
            <a:ext cx="8269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latin typeface="Century Gothic"/>
                <a:ea typeface="Century Gothic"/>
                <a:cs typeface="Century Gothic"/>
                <a:sym typeface="Century Gothic"/>
              </a:rPr>
              <a:t>Основные понятия методов обучения </a:t>
            </a:r>
            <a:endParaRPr b="1" sz="5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Марковские процессы принятия решений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50600" y="1584675"/>
            <a:ext cx="5385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ru" sz="1800">
                <a:latin typeface="Roboto"/>
                <a:ea typeface="Roboto"/>
                <a:cs typeface="Roboto"/>
                <a:sym typeface="Roboto"/>
              </a:rPr>
              <a:t>Марковская цепь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состоит из множества допустимых состояний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S = {s0, s1, ... , sm}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и матрицы переходов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T(s, s’)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, содержащей вероятности перехода из состояния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в состояние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s’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Также в МППР входит множество действий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A = {a0, a1, ... , an}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, модель переходов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T(s, a, s’)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, ф-я вознаграждения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R(s)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и коэффициент обесценивания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γ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875" y="1362575"/>
            <a:ext cx="2601000" cy="3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Уравнение мат. ожидания Беллмана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25" y="2571750"/>
            <a:ext cx="707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π(s, a)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обозначает вероятность выбора действия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в состоянии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при следовании стратегии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,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T(s, a, s’)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– вероятность перехода из состояния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в состояние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s’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в результате выбора действия a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R(s, a)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– вознаграждение, полученное в состоянии s при выборе действия 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V(s’)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 – определяет, насколько выгодно пребывание в конкретном состоянии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175" y="1584675"/>
            <a:ext cx="5790150" cy="7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Функция ценности действия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25" y="1369725"/>
            <a:ext cx="7864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Она же Q-функция. Определяет ценность пары состояние–действие </a:t>
            </a:r>
            <a:r>
              <a:rPr i="1" lang="ru" sz="1800">
                <a:latin typeface="Roboto"/>
                <a:ea typeface="Roboto"/>
                <a:cs typeface="Roboto"/>
                <a:sym typeface="Roboto"/>
              </a:rPr>
              <a:t>(s, a)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, то есть, в отличии от функции ценности состояния, определяет полезность конкретного действия в текущем состоянии, а не самого состояния как такового.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Таким образом, на каждой итерации жадно выбирается наиболее желательное действие для данного состояния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30" y="2754619"/>
            <a:ext cx="37719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629725"/>
            <a:ext cx="8269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latin typeface="Century Gothic"/>
                <a:ea typeface="Century Gothic"/>
                <a:cs typeface="Century Gothic"/>
                <a:sym typeface="Century Gothic"/>
              </a:rPr>
              <a:t>Поиск по дереву методом Монте-Карло</a:t>
            </a:r>
            <a:endParaRPr b="1" sz="5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