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38CAB0-BA1E-4369-96FD-A03DE19FCC76}">
          <p14:sldIdLst>
            <p14:sldId id="256"/>
          </p14:sldIdLst>
        </p14:section>
        <p14:section name="无标题节" id="{CE5A9107-8067-4AFD-B12F-8661FFEA0B1F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2D10-3061-4F4E-ADCD-F4334710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统计分析</a:t>
            </a:r>
          </a:p>
        </p:txBody>
      </p:sp>
    </p:spTree>
    <p:extLst>
      <p:ext uri="{BB962C8B-B14F-4D97-AF65-F5344CB8AC3E}">
        <p14:creationId xmlns:p14="http://schemas.microsoft.com/office/powerpoint/2010/main" val="183381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8B7A-4372-4916-8B81-162314B3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364"/>
            <a:ext cx="10131425" cy="1080948"/>
          </a:xfrm>
        </p:spPr>
        <p:txBody>
          <a:bodyPr/>
          <a:lstStyle/>
          <a:p>
            <a:r>
              <a:rPr lang="zh-CN" altLang="en-US" dirty="0"/>
              <a:t>内容和目的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E2577-253C-49AD-AFB8-711D80F9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39660"/>
            <a:ext cx="10437311" cy="5498926"/>
          </a:xfrm>
        </p:spPr>
        <p:txBody>
          <a:bodyPr numCol="1">
            <a:normAutofit/>
          </a:bodyPr>
          <a:lstStyle/>
          <a:p>
            <a:r>
              <a:rPr lang="zh-CN" altLang="en-US" dirty="0"/>
              <a:t>分享内容：</a:t>
            </a:r>
            <a:endParaRPr lang="en-US" altLang="zh-CN" dirty="0"/>
          </a:p>
          <a:p>
            <a:pPr lvl="1"/>
            <a:r>
              <a:rPr lang="zh-CN" altLang="en-US" dirty="0"/>
              <a:t>一： 基础指标讲解</a:t>
            </a:r>
            <a:endParaRPr lang="en-US" altLang="zh-CN" dirty="0"/>
          </a:p>
          <a:p>
            <a:pPr lvl="2"/>
            <a:r>
              <a:rPr lang="en-US" altLang="zh-CN" dirty="0"/>
              <a:t>Max  </a:t>
            </a:r>
            <a:r>
              <a:rPr lang="zh-CN" altLang="en-US" dirty="0"/>
              <a:t>最大值，</a:t>
            </a:r>
            <a:r>
              <a:rPr lang="en-US" altLang="zh-CN" dirty="0"/>
              <a:t>Min  </a:t>
            </a:r>
            <a:r>
              <a:rPr lang="zh-CN" altLang="en-US" dirty="0"/>
              <a:t>最小值，</a:t>
            </a:r>
            <a:r>
              <a:rPr lang="en-US" altLang="zh-CN" dirty="0"/>
              <a:t>Avg</a:t>
            </a:r>
            <a:r>
              <a:rPr lang="zh-CN" altLang="en-US" dirty="0"/>
              <a:t>   均值，</a:t>
            </a:r>
            <a:r>
              <a:rPr lang="en-US" altLang="zh-CN" dirty="0" err="1"/>
              <a:t>Null_percent</a:t>
            </a:r>
            <a:r>
              <a:rPr lang="en-US" altLang="zh-CN" dirty="0"/>
              <a:t> </a:t>
            </a:r>
            <a:r>
              <a:rPr lang="zh-CN" altLang="en-US" dirty="0"/>
              <a:t>（空值占比）， </a:t>
            </a:r>
            <a:r>
              <a:rPr lang="en-US" altLang="zh-CN" dirty="0" err="1"/>
              <a:t>Zero_percent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值占比），</a:t>
            </a:r>
            <a:r>
              <a:rPr lang="en-US" altLang="zh-CN" dirty="0" err="1"/>
              <a:t>Quaritles</a:t>
            </a:r>
            <a:r>
              <a:rPr lang="en-US" altLang="zh-CN" dirty="0"/>
              <a:t> </a:t>
            </a:r>
            <a:r>
              <a:rPr lang="zh-CN" altLang="en-US" dirty="0"/>
              <a:t>分位点</a:t>
            </a:r>
            <a:endParaRPr lang="en-US" altLang="zh-CN" dirty="0"/>
          </a:p>
          <a:p>
            <a:pPr lvl="2"/>
            <a:r>
              <a:rPr lang="en-US" altLang="zh-CN" dirty="0"/>
              <a:t>Variance </a:t>
            </a:r>
            <a:r>
              <a:rPr lang="zh-CN" altLang="en-US" dirty="0"/>
              <a:t>方差：概率论中方差用来度量随机变量和其数学期望（即均值）之间的偏离程度</a:t>
            </a:r>
            <a:endParaRPr lang="en-US" altLang="zh-CN" dirty="0"/>
          </a:p>
          <a:p>
            <a:pPr lvl="2"/>
            <a:r>
              <a:rPr lang="en-US" altLang="zh-CN" dirty="0"/>
              <a:t>Mode  </a:t>
            </a:r>
            <a:r>
              <a:rPr lang="zh-CN" altLang="en-US" dirty="0"/>
              <a:t>众数（取值最多的数）</a:t>
            </a:r>
            <a:endParaRPr lang="en-US" altLang="zh-CN" dirty="0"/>
          </a:p>
          <a:p>
            <a:pPr lvl="2"/>
            <a:r>
              <a:rPr lang="en-US" altLang="zh-CN" dirty="0"/>
              <a:t>KS (Kolmogorov-Smirnov test)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检验数据是否符合某种分布</a:t>
            </a:r>
            <a:endParaRPr lang="en-US" altLang="zh-CN" dirty="0"/>
          </a:p>
          <a:p>
            <a:pPr lvl="2"/>
            <a:r>
              <a:rPr lang="en-US" altLang="zh-CN" dirty="0"/>
              <a:t>PSI (Population Stability Index)  </a:t>
            </a:r>
            <a:r>
              <a:rPr lang="zh-CN" altLang="en-US" dirty="0"/>
              <a:t>群体稳定性指标</a:t>
            </a:r>
            <a:endParaRPr lang="en-US" altLang="zh-CN" dirty="0"/>
          </a:p>
          <a:p>
            <a:pPr lvl="2"/>
            <a:r>
              <a:rPr lang="en-US" altLang="zh-CN" dirty="0"/>
              <a:t>Lift </a:t>
            </a:r>
            <a:r>
              <a:rPr lang="zh-CN" altLang="en-US" dirty="0"/>
              <a:t>（分箱逾期数</a:t>
            </a:r>
            <a:r>
              <a:rPr lang="en-US" altLang="zh-CN" dirty="0"/>
              <a:t>/ </a:t>
            </a:r>
            <a:r>
              <a:rPr lang="zh-CN" altLang="en-US" dirty="0"/>
              <a:t>分箱样本数）</a:t>
            </a:r>
            <a:r>
              <a:rPr lang="en-US" altLang="zh-CN" dirty="0"/>
              <a:t>= </a:t>
            </a:r>
            <a:r>
              <a:rPr lang="zh-CN" altLang="en-US" dirty="0"/>
              <a:t>分箱逾期率      </a:t>
            </a:r>
            <a:r>
              <a:rPr lang="en-US" altLang="zh-CN" dirty="0"/>
              <a:t>lift = </a:t>
            </a:r>
            <a:r>
              <a:rPr lang="zh-CN" altLang="en-US" dirty="0"/>
              <a:t>分箱逾期率 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 err="1"/>
              <a:t>total_overdue</a:t>
            </a:r>
            <a:r>
              <a:rPr lang="en-US" altLang="zh-CN" dirty="0"/>
              <a:t>/</a:t>
            </a:r>
            <a:r>
              <a:rPr lang="zh-CN" altLang="en-US" dirty="0"/>
              <a:t>特征样本数</a:t>
            </a:r>
            <a:r>
              <a:rPr lang="en-US" altLang="zh-CN" dirty="0"/>
              <a:t>=</a:t>
            </a:r>
            <a:r>
              <a:rPr lang="zh-CN" altLang="en-US" dirty="0"/>
              <a:t>特征逾期率）</a:t>
            </a:r>
            <a:endParaRPr lang="en-US" altLang="zh-CN" dirty="0"/>
          </a:p>
          <a:p>
            <a:pPr lvl="1"/>
            <a:r>
              <a:rPr lang="zh-CN" altLang="en-US" sz="1800" dirty="0"/>
              <a:t>二：分箱</a:t>
            </a:r>
            <a:endParaRPr lang="en-US" altLang="zh-CN" sz="1800" dirty="0"/>
          </a:p>
          <a:p>
            <a:pPr lvl="2"/>
            <a:r>
              <a:rPr lang="zh-CN" altLang="en-US" sz="1600" dirty="0"/>
              <a:t>分箱方法</a:t>
            </a:r>
            <a:endParaRPr lang="en-US" altLang="zh-CN" sz="1600" dirty="0"/>
          </a:p>
          <a:p>
            <a:pPr lvl="2"/>
            <a:r>
              <a:rPr lang="en-US" altLang="zh-CN" sz="1600" dirty="0"/>
              <a:t>WOE</a:t>
            </a:r>
          </a:p>
          <a:p>
            <a:pPr lvl="2"/>
            <a:r>
              <a:rPr lang="en-US" altLang="zh-CN" sz="1600" dirty="0"/>
              <a:t>IV</a:t>
            </a:r>
          </a:p>
          <a:p>
            <a:pPr marL="285750" lvl="1"/>
            <a:r>
              <a:rPr lang="zh-CN" altLang="en-US" sz="1800" dirty="0"/>
              <a:t>分享目的：</a:t>
            </a:r>
            <a:endParaRPr lang="en-US" altLang="zh-CN" sz="1800" dirty="0"/>
          </a:p>
          <a:p>
            <a:pPr lvl="1"/>
            <a:r>
              <a:rPr lang="en-US" altLang="zh-CN" sz="1800" dirty="0"/>
              <a:t>	</a:t>
            </a:r>
            <a:r>
              <a:rPr lang="zh-CN" altLang="en-US" sz="1800" dirty="0"/>
              <a:t>增进统计分析中的指标理解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3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EC3E-6F17-43BB-A47A-A33F6D4D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(Kolmogorov-Smirnov test)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DFD24-A805-45ED-BE8F-9BB156A1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ks</a:t>
            </a:r>
            <a:r>
              <a:rPr lang="zh-CN" altLang="en-US" dirty="0"/>
              <a:t>是针对连续特征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 err="1"/>
              <a:t>ks</a:t>
            </a:r>
            <a:r>
              <a:rPr lang="zh-CN" altLang="en-US" dirty="0"/>
              <a:t>是特征本身区分能力的度量，正标签样本和负标签样本的差异是不是足够大</a:t>
            </a:r>
          </a:p>
        </p:txBody>
      </p:sp>
    </p:spTree>
    <p:extLst>
      <p:ext uri="{BB962C8B-B14F-4D97-AF65-F5344CB8AC3E}">
        <p14:creationId xmlns:p14="http://schemas.microsoft.com/office/powerpoint/2010/main" val="380799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0A80-787F-4B20-9951-0C47C85B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204"/>
            <a:ext cx="10131425" cy="999529"/>
          </a:xfrm>
        </p:spPr>
        <p:txBody>
          <a:bodyPr numCol="1">
            <a:normAutofit fontScale="90000"/>
          </a:bodyPr>
          <a:lstStyle/>
          <a:p>
            <a:r>
              <a:rPr lang="en-US" altLang="zh-CN" dirty="0"/>
              <a:t>PSI (Population Stability Index)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1FFBAA-5126-42AC-A5D2-7605B3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50" y="926927"/>
            <a:ext cx="10131425" cy="1678487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表示的就是按分数分档后，针对不同样本，或者不同时间的样本，</a:t>
            </a:r>
            <a:r>
              <a:rPr lang="en-US" altLang="zh-CN" dirty="0"/>
              <a:t>population</a:t>
            </a:r>
            <a:r>
              <a:rPr lang="zh-CN" altLang="en-US" dirty="0"/>
              <a:t>分布是否有变化，就是看各个分数区间内人数占总人数的占比是否有显著变化</a:t>
            </a:r>
            <a:endParaRPr lang="en-US" altLang="zh-CN" dirty="0"/>
          </a:p>
          <a:p>
            <a:r>
              <a:rPr lang="zh-CN" altLang="en-US" dirty="0"/>
              <a:t>不同的样本测试一下模型稳定度，如训练集与测试集，也能看出模型的训练情况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D80F51-45AC-4DDD-841A-1051ED4A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62" y="2314248"/>
            <a:ext cx="9856964" cy="45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5685-D75B-4D8A-86C3-24970DD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81"/>
            <a:ext cx="10131425" cy="1018784"/>
          </a:xfrm>
        </p:spPr>
        <p:txBody>
          <a:bodyPr/>
          <a:lstStyle/>
          <a:p>
            <a:r>
              <a:rPr lang="en-US" altLang="zh-CN" dirty="0"/>
              <a:t>PSI (Population Stability Index)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1C78-F4E1-49D8-A6AF-A290C757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7865"/>
            <a:ext cx="10131425" cy="4413335"/>
          </a:xfrm>
        </p:spPr>
        <p:txBody>
          <a:bodyPr/>
          <a:lstStyle/>
          <a:p>
            <a:r>
              <a:rPr lang="en-US" altLang="zh-CN" dirty="0"/>
              <a:t>PSI</a:t>
            </a:r>
            <a:r>
              <a:rPr lang="zh-CN" altLang="en-US" dirty="0"/>
              <a:t>有分箱操作（</a:t>
            </a:r>
            <a:r>
              <a:rPr lang="en-US" altLang="zh-CN" dirty="0"/>
              <a:t>test</a:t>
            </a:r>
            <a:r>
              <a:rPr lang="zh-CN" altLang="en-US" dirty="0"/>
              <a:t>分箱以</a:t>
            </a:r>
            <a:r>
              <a:rPr lang="en-US" altLang="zh-CN" dirty="0"/>
              <a:t>base</a:t>
            </a:r>
            <a:r>
              <a:rPr lang="zh-CN" altLang="en-US" dirty="0"/>
              <a:t>的分箱位基础）</a:t>
            </a:r>
            <a:endParaRPr lang="en-US" altLang="zh-CN" dirty="0"/>
          </a:p>
          <a:p>
            <a:r>
              <a:rPr lang="zh-CN" altLang="en-US" dirty="0"/>
              <a:t>特征分布随时间的变化由</a:t>
            </a:r>
            <a:r>
              <a:rPr lang="en-US" altLang="zh-CN" dirty="0"/>
              <a:t>psi</a:t>
            </a:r>
            <a:r>
              <a:rPr lang="zh-CN" altLang="en-US" dirty="0"/>
              <a:t>体现</a:t>
            </a:r>
            <a:endParaRPr lang="en-US" altLang="zh-CN" dirty="0"/>
          </a:p>
          <a:p>
            <a:r>
              <a:rPr lang="en-US" altLang="zh-CN" dirty="0"/>
              <a:t>KS</a:t>
            </a:r>
            <a:r>
              <a:rPr lang="zh-CN" altLang="en-US" dirty="0"/>
              <a:t>、</a:t>
            </a:r>
            <a:r>
              <a:rPr lang="en-US" altLang="zh-CN" dirty="0"/>
              <a:t>PSI</a:t>
            </a:r>
            <a:r>
              <a:rPr lang="zh-CN" altLang="en-US" dirty="0"/>
              <a:t>是检测两个分布有无显著差异的指标，这里的两个分布可以指预测结果分布和实际结果分布，也可以指线上数据分布和线下数据分布（实际的意义也就在此如果模型（样本分布）很稳定，那么各个区间的数量应该很接近，占比的变化不会很大；一般认为</a:t>
            </a:r>
            <a:r>
              <a:rPr lang="en-US" altLang="zh-CN" dirty="0"/>
              <a:t>psi</a:t>
            </a:r>
            <a:r>
              <a:rPr lang="zh-CN" altLang="en-US" dirty="0"/>
              <a:t>小于</a:t>
            </a:r>
            <a:r>
              <a:rPr lang="en-US" altLang="zh-CN" dirty="0"/>
              <a:t>0.1</a:t>
            </a:r>
            <a:r>
              <a:rPr lang="zh-CN" altLang="en-US" dirty="0"/>
              <a:t>时候模型稳定性很高，</a:t>
            </a:r>
            <a:r>
              <a:rPr lang="en-US" altLang="zh-CN" dirty="0"/>
              <a:t>0.1-0.25</a:t>
            </a:r>
            <a:r>
              <a:rPr lang="zh-CN" altLang="en-US" dirty="0"/>
              <a:t>一般，大于</a:t>
            </a:r>
            <a:r>
              <a:rPr lang="en-US" altLang="zh-CN" dirty="0"/>
              <a:t>0.25</a:t>
            </a:r>
            <a:r>
              <a:rPr lang="zh-CN" altLang="en-US" dirty="0"/>
              <a:t>模型稳定性差，建议重做）</a:t>
            </a:r>
            <a:endParaRPr lang="en-US" altLang="zh-CN" dirty="0"/>
          </a:p>
          <a:p>
            <a:r>
              <a:rPr lang="zh-CN" altLang="en-US" dirty="0"/>
              <a:t>模型不仅关注预测结果和训练结果是否一致，也关注入参分布是否稳定</a:t>
            </a:r>
            <a:r>
              <a:rPr lang="en-US" altLang="zh-CN" dirty="0"/>
              <a:t>(</a:t>
            </a:r>
            <a:r>
              <a:rPr lang="zh-CN" altLang="en-US" dirty="0"/>
              <a:t>测试</a:t>
            </a:r>
            <a:r>
              <a:rPr lang="en-US" altLang="zh-CN" dirty="0"/>
              <a:t>/base)</a:t>
            </a:r>
          </a:p>
          <a:p>
            <a:r>
              <a:rPr lang="zh-CN" altLang="en-US" dirty="0"/>
              <a:t>对于前者，必须要有模型输出，可能还要足够的表现期来确定贷后标签</a:t>
            </a:r>
            <a:endParaRPr lang="en-US" altLang="zh-CN" dirty="0"/>
          </a:p>
          <a:p>
            <a:r>
              <a:rPr lang="zh-CN" altLang="en-US" dirty="0"/>
              <a:t>对于后者，就和输出没关系了，单纯看这个特征本身</a:t>
            </a:r>
            <a:endParaRPr lang="en-US" altLang="zh-CN" dirty="0"/>
          </a:p>
          <a:p>
            <a:r>
              <a:rPr lang="zh-CN" altLang="en-US" dirty="0"/>
              <a:t>同盾多头特征的样本，这就是线下数据；我们希望未来线上的数据的分布相比这批样本没有显著差异（也就是实际的样本 对比 预期的样本）</a:t>
            </a:r>
            <a:endParaRPr lang="en-US" altLang="zh-CN" dirty="0"/>
          </a:p>
          <a:p>
            <a:r>
              <a:rPr lang="zh-CN" altLang="en-US" dirty="0"/>
              <a:t>计算公式   </a:t>
            </a:r>
            <a:r>
              <a:rPr lang="en-US" altLang="zh-CN" dirty="0"/>
              <a:t>SUM[(</a:t>
            </a:r>
            <a:r>
              <a:rPr lang="zh-CN" altLang="en-US" dirty="0"/>
              <a:t>实际的占比</a:t>
            </a:r>
            <a:r>
              <a:rPr lang="en-US" altLang="zh-CN" dirty="0"/>
              <a:t> – base</a:t>
            </a:r>
            <a:r>
              <a:rPr lang="zh-CN" altLang="en-US" dirty="0"/>
              <a:t>的占比</a:t>
            </a:r>
            <a:r>
              <a:rPr lang="en-US" altLang="zh-CN" dirty="0"/>
              <a:t>)/ log(</a:t>
            </a:r>
            <a:r>
              <a:rPr lang="zh-CN" altLang="en-US" dirty="0"/>
              <a:t>实际的占比</a:t>
            </a:r>
            <a:r>
              <a:rPr lang="en-US" altLang="zh-CN" dirty="0"/>
              <a:t>/base</a:t>
            </a:r>
            <a:r>
              <a:rPr lang="zh-CN" altLang="en-US" dirty="0"/>
              <a:t>的占比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29AB-60E2-4002-8451-2F2BC70E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820"/>
            <a:ext cx="10131425" cy="1106466"/>
          </a:xfrm>
        </p:spPr>
        <p:txBody>
          <a:bodyPr>
            <a:normAutofit/>
          </a:bodyPr>
          <a:lstStyle/>
          <a:p>
            <a:r>
              <a:rPr lang="zh-CN" altLang="en-US" dirty="0"/>
              <a:t>分箱 </a:t>
            </a:r>
            <a:r>
              <a:rPr lang="en-US" altLang="zh-CN" dirty="0"/>
              <a:t>(</a:t>
            </a:r>
            <a:r>
              <a:rPr lang="en-US" altLang="zh-CN" b="1" dirty="0"/>
              <a:t>Binning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7EC70-946B-4D3A-9C27-651B03AA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052186"/>
            <a:ext cx="11073009" cy="55719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分箱：就是将连续的特征离散化，多状态变量合并位少状态</a:t>
            </a:r>
            <a:endParaRPr lang="en-US" altLang="zh-CN" dirty="0"/>
          </a:p>
          <a:p>
            <a:r>
              <a:rPr lang="zh-CN" altLang="en-US" dirty="0"/>
              <a:t>分箱的重要性及其优势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离散特征的增加和减少都很容易，易于模型的快速迭代；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稀疏向量内积乘法运算速度快，计算结果方便存储，容易扩展；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离散化后的特征对异常数据有很强的鲁棒性：比如一个特征是年龄</a:t>
            </a:r>
            <a:r>
              <a:rPr lang="en-US" altLang="zh-CN" dirty="0"/>
              <a:t>&gt;30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，否则</a:t>
            </a:r>
            <a:r>
              <a:rPr lang="en-US" altLang="zh-CN" dirty="0"/>
              <a:t>0</a:t>
            </a:r>
            <a:r>
              <a:rPr lang="zh-CN" altLang="en-US" dirty="0"/>
              <a:t>。如果特征没有离散化，一个异常数据“年龄</a:t>
            </a:r>
            <a:r>
              <a:rPr lang="en-US" altLang="zh-CN" dirty="0"/>
              <a:t>300</a:t>
            </a:r>
            <a:r>
              <a:rPr lang="zh-CN" altLang="en-US" dirty="0"/>
              <a:t>岁”会给模型造成很大的干扰；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逻辑回归属于广义线性模型，表达能力受限；单变量离散化为</a:t>
            </a:r>
            <a:r>
              <a:rPr lang="en-US" altLang="zh-CN" dirty="0"/>
              <a:t>N</a:t>
            </a:r>
            <a:r>
              <a:rPr lang="zh-CN" altLang="en-US" dirty="0"/>
              <a:t>个后，每个变量有单独的权重，相当于为模型引入了非线性，能够提升模型表达能力，加大拟合；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离散化后可以进行特征交叉，由</a:t>
            </a:r>
            <a:r>
              <a:rPr lang="en-US" altLang="zh-CN" dirty="0"/>
              <a:t>M+N</a:t>
            </a:r>
            <a:r>
              <a:rPr lang="zh-CN" altLang="en-US" dirty="0"/>
              <a:t>个变量变为</a:t>
            </a:r>
            <a:r>
              <a:rPr lang="en-US" altLang="zh-CN" dirty="0"/>
              <a:t>M*N</a:t>
            </a:r>
            <a:r>
              <a:rPr lang="zh-CN" altLang="en-US" dirty="0"/>
              <a:t>个变量，进一步引入非线性，提升表达能力；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特征离散化后，模型会更稳定，比如如果对用户年龄离散化，</a:t>
            </a:r>
            <a:r>
              <a:rPr lang="en-US" altLang="zh-CN" dirty="0"/>
              <a:t>20-30</a:t>
            </a:r>
            <a:r>
              <a:rPr lang="zh-CN" altLang="en-US" dirty="0"/>
              <a:t>作为一个区间，不会因为一个用户年龄长了一岁就变成一个完全不同的人。当然处于区间相邻处的样本会刚好相反，所以怎么划分区间是门学问；（消除异常数据，边界数据的噪音）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特征离散化以后，起到了简化了逻辑回归模型的作用，降低了模型过拟合的风险。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可以将缺失作为独立的一类带入模型。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将所有变量变换到相似的尺度上。</a:t>
            </a:r>
          </a:p>
          <a:p>
            <a:r>
              <a:rPr lang="en-US" altLang="zh-CN" dirty="0"/>
              <a:t>--------------------- </a:t>
            </a:r>
          </a:p>
          <a:p>
            <a:r>
              <a:rPr lang="zh-CN" altLang="en-US" dirty="0"/>
              <a:t>原文：</a:t>
            </a:r>
            <a:r>
              <a:rPr lang="en-US" altLang="zh-CN" dirty="0"/>
              <a:t>https://blog.csdn.net/pylady/article/details/78882220?utm_source=copy </a:t>
            </a:r>
          </a:p>
        </p:txBody>
      </p:sp>
    </p:spTree>
    <p:extLst>
      <p:ext uri="{BB962C8B-B14F-4D97-AF65-F5344CB8AC3E}">
        <p14:creationId xmlns:p14="http://schemas.microsoft.com/office/powerpoint/2010/main" val="306194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6B28-E4A4-44D7-A810-1250ABB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分箱方法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6050A-A9B1-477C-9609-AD54DE4F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无监督分箱方法有等频分箱，等距分箱和聚类分箱</a:t>
            </a:r>
            <a:endParaRPr lang="en-US" altLang="zh-CN" dirty="0"/>
          </a:p>
          <a:p>
            <a:pPr lvl="1"/>
            <a:r>
              <a:rPr lang="zh-CN" altLang="en-US" dirty="0"/>
              <a:t>等距分箱</a:t>
            </a:r>
            <a:endParaRPr lang="en-US" altLang="zh-CN" dirty="0"/>
          </a:p>
          <a:p>
            <a:pPr lvl="1"/>
            <a:r>
              <a:rPr lang="zh-CN" altLang="en-US" dirty="0"/>
              <a:t>等频分箱</a:t>
            </a:r>
            <a:endParaRPr lang="en-US" altLang="zh-CN" dirty="0"/>
          </a:p>
          <a:p>
            <a:pPr lvl="1"/>
            <a:r>
              <a:rPr lang="zh-CN" altLang="en-US" dirty="0"/>
              <a:t>聚类分箱</a:t>
            </a:r>
            <a:endParaRPr lang="en-US" altLang="zh-CN" dirty="0"/>
          </a:p>
          <a:p>
            <a:r>
              <a:rPr lang="zh-CN" altLang="en-US" dirty="0"/>
              <a:t>有监督分箱主要有</a:t>
            </a:r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分箱和卡方分箱</a:t>
            </a:r>
            <a:endParaRPr lang="en-US" altLang="zh-CN" dirty="0"/>
          </a:p>
          <a:p>
            <a:pPr lvl="1"/>
            <a:r>
              <a:rPr lang="zh-CN" altLang="en-US" dirty="0"/>
              <a:t>卡方分箱</a:t>
            </a:r>
            <a:endParaRPr lang="en-US" altLang="zh-CN" dirty="0"/>
          </a:p>
          <a:p>
            <a:pPr lvl="1"/>
            <a:r>
              <a:rPr lang="en-US" altLang="zh-CN" dirty="0"/>
              <a:t>best-</a:t>
            </a:r>
            <a:r>
              <a:rPr lang="en-US" altLang="zh-CN" dirty="0" err="1"/>
              <a:t>ks</a:t>
            </a:r>
            <a:r>
              <a:rPr lang="zh-CN" altLang="en-US" dirty="0"/>
              <a:t>分箱</a:t>
            </a:r>
            <a:endParaRPr lang="en-US" altLang="zh-CN" dirty="0"/>
          </a:p>
          <a:p>
            <a:pPr marL="285750" lvl="1"/>
            <a:r>
              <a:rPr lang="zh-CN" altLang="en-US" dirty="0"/>
              <a:t>分箱后的评估</a:t>
            </a:r>
            <a:endParaRPr lang="en-US" altLang="zh-CN" dirty="0"/>
          </a:p>
          <a:p>
            <a:pPr marL="742950" lvl="2"/>
            <a:r>
              <a:rPr lang="en-US" altLang="zh-CN" dirty="0"/>
              <a:t>WOE</a:t>
            </a:r>
          </a:p>
          <a:p>
            <a:pPr marL="742950" lvl="2"/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84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DDBA-22EF-40C8-868A-B9F9543C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等距分箱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ACABF-7225-4195-B457-9BFEC6AD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</a:t>
            </a:r>
            <a:r>
              <a:rPr lang="en-US" altLang="zh-CN" dirty="0"/>
              <a:t>A = min</a:t>
            </a:r>
            <a:r>
              <a:rPr lang="zh-CN" altLang="en-US" dirty="0"/>
              <a:t>，最大</a:t>
            </a:r>
            <a:r>
              <a:rPr lang="en-US" altLang="zh-CN" dirty="0"/>
              <a:t>B = max </a:t>
            </a:r>
            <a:r>
              <a:rPr lang="zh-CN" altLang="en-US" dirty="0"/>
              <a:t>之间 </a:t>
            </a:r>
            <a:r>
              <a:rPr lang="en-US" altLang="zh-CN" dirty="0"/>
              <a:t>N</a:t>
            </a:r>
            <a:r>
              <a:rPr lang="zh-CN" altLang="en-US" dirty="0"/>
              <a:t>等分，区间长度</a:t>
            </a:r>
            <a:r>
              <a:rPr lang="en-US" altLang="zh-CN" dirty="0"/>
              <a:t> W = </a:t>
            </a:r>
            <a:r>
              <a:rPr lang="zh-CN" altLang="en-US" dirty="0"/>
              <a:t>（</a:t>
            </a:r>
            <a:r>
              <a:rPr lang="en-US" altLang="zh-CN" dirty="0"/>
              <a:t>max-min</a:t>
            </a:r>
            <a:r>
              <a:rPr lang="zh-CN" altLang="en-US" dirty="0"/>
              <a:t>）</a:t>
            </a:r>
            <a:r>
              <a:rPr lang="en-US" altLang="zh-CN" dirty="0"/>
              <a:t>/ N</a:t>
            </a:r>
          </a:p>
          <a:p>
            <a:pPr marL="0" indent="0">
              <a:buNone/>
            </a:pPr>
            <a:r>
              <a:rPr lang="zh-CN" altLang="en-US" dirty="0"/>
              <a:t>则等分区间为：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Bin1 = A + W</a:t>
            </a:r>
          </a:p>
          <a:p>
            <a:pPr marL="0" indent="0">
              <a:buNone/>
            </a:pPr>
            <a:r>
              <a:rPr lang="en-US" altLang="zh-CN" dirty="0"/>
              <a:t>	Bin2 = A + 2W</a:t>
            </a:r>
          </a:p>
          <a:p>
            <a:pPr marL="0" indent="0">
              <a:buNone/>
            </a:pPr>
            <a:r>
              <a:rPr lang="en-US" altLang="zh-CN" dirty="0"/>
              <a:t>   	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73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7832-02AA-45FF-8441-5F25E4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9096"/>
          </a:xfrm>
        </p:spPr>
        <p:txBody>
          <a:bodyPr>
            <a:normAutofit/>
          </a:bodyPr>
          <a:lstStyle/>
          <a:p>
            <a:r>
              <a:rPr lang="zh-CN" altLang="en-US" dirty="0"/>
              <a:t>等频分箱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1A472-5927-406D-B4EF-72F24A80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区间的边界值要经过选择</a:t>
            </a:r>
            <a:r>
              <a:rPr lang="en-US" altLang="zh-CN" dirty="0"/>
              <a:t>,</a:t>
            </a:r>
            <a:r>
              <a:rPr lang="zh-CN" altLang="en-US" dirty="0"/>
              <a:t>使得每个区间包含大致相等的实例数量。比如说 </a:t>
            </a:r>
            <a:r>
              <a:rPr lang="en-US" altLang="zh-CN" dirty="0"/>
              <a:t>N=10 ,</a:t>
            </a:r>
            <a:r>
              <a:rPr lang="zh-CN" altLang="en-US" dirty="0"/>
              <a:t>每个区间应该包含大约</a:t>
            </a:r>
            <a:r>
              <a:rPr lang="en-US" altLang="zh-CN" dirty="0"/>
              <a:t>10%</a:t>
            </a:r>
            <a:r>
              <a:rPr lang="zh-CN" altLang="en-US" dirty="0"/>
              <a:t>的实例</a:t>
            </a:r>
            <a:endParaRPr lang="en-US" altLang="zh-CN" dirty="0"/>
          </a:p>
          <a:p>
            <a:r>
              <a:rPr lang="en-US" altLang="zh-CN" dirty="0"/>
              <a:t>Spark </a:t>
            </a:r>
            <a:r>
              <a:rPr lang="zh-CN" altLang="en-US" dirty="0"/>
              <a:t>使用的是</a:t>
            </a:r>
            <a:r>
              <a:rPr lang="en-US" altLang="zh-CN" b="1" dirty="0"/>
              <a:t>approxQuantile(col, probabilities, relativeError)</a:t>
            </a:r>
            <a:r>
              <a:rPr lang="zh-CN" altLang="en-US" dirty="0"/>
              <a:t>计算一个用数表示的列的</a:t>
            </a:r>
            <a:r>
              <a:rPr lang="en-US" altLang="zh-CN" dirty="0" err="1"/>
              <a:t>DataFrame</a:t>
            </a:r>
            <a:r>
              <a:rPr lang="zh-CN" altLang="en-US" dirty="0"/>
              <a:t>近似的分位点</a:t>
            </a:r>
            <a:endParaRPr lang="en-US" altLang="zh-CN" dirty="0"/>
          </a:p>
          <a:p>
            <a:pPr lvl="1"/>
            <a:r>
              <a:rPr lang="zh-CN" altLang="en-US" dirty="0"/>
              <a:t>这个算法的结果有以下确定性的范围：如果</a:t>
            </a:r>
            <a:r>
              <a:rPr lang="en-US" altLang="zh-CN" dirty="0" err="1"/>
              <a:t>DataFrame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个元素，如果我们请求分位点的概率为</a:t>
            </a:r>
            <a:r>
              <a:rPr lang="en-US" altLang="zh-CN" dirty="0"/>
              <a:t>p</a:t>
            </a:r>
            <a:r>
              <a:rPr lang="zh-CN" altLang="en-US" dirty="0"/>
              <a:t>，错误率为</a:t>
            </a:r>
            <a:r>
              <a:rPr lang="en-US" altLang="zh-CN" dirty="0"/>
              <a:t>err,</a:t>
            </a:r>
            <a:r>
              <a:rPr lang="zh-CN" altLang="en-US" dirty="0"/>
              <a:t>算法将从</a:t>
            </a:r>
            <a:r>
              <a:rPr lang="en-US" altLang="zh-CN" dirty="0" err="1"/>
              <a:t>DataFrame</a:t>
            </a:r>
            <a:r>
              <a:rPr lang="zh-CN" altLang="en-US" dirty="0"/>
              <a:t>返回一个样本</a:t>
            </a:r>
            <a:r>
              <a:rPr lang="en-US" altLang="zh-CN" dirty="0" err="1"/>
              <a:t>x,x</a:t>
            </a:r>
            <a:r>
              <a:rPr lang="zh-CN" altLang="en-US" dirty="0"/>
              <a:t>的精确</a:t>
            </a:r>
            <a:r>
              <a:rPr lang="en-US" altLang="zh-CN" dirty="0"/>
              <a:t>rank</a:t>
            </a:r>
            <a:r>
              <a:rPr lang="zh-CN" altLang="en-US" dirty="0"/>
              <a:t>值接近于</a:t>
            </a:r>
            <a:r>
              <a:rPr lang="en-US" altLang="zh-CN" dirty="0"/>
              <a:t>(p * N)</a:t>
            </a:r>
          </a:p>
          <a:p>
            <a:pPr lvl="1"/>
            <a:r>
              <a:rPr lang="pt-BR" altLang="zh-CN" dirty="0"/>
              <a:t>floor((p - err) * N) &lt;= rank(x) &lt;= ceil((p + err) * N)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51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964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天体</vt:lpstr>
      <vt:lpstr>统计分析</vt:lpstr>
      <vt:lpstr>内容和目的</vt:lpstr>
      <vt:lpstr>KS (Kolmogorov-Smirnov test)</vt:lpstr>
      <vt:lpstr>PSI (Population Stability Index) </vt:lpstr>
      <vt:lpstr>PSI (Population Stability Index)</vt:lpstr>
      <vt:lpstr>分箱 (Binning)</vt:lpstr>
      <vt:lpstr>分箱方法</vt:lpstr>
      <vt:lpstr>等距分箱</vt:lpstr>
      <vt:lpstr>等频分箱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统计分析</dc:title>
  <dc:creator>Jack zhang</dc:creator>
  <cp:lastModifiedBy>Jack zhang</cp:lastModifiedBy>
  <cp:revision>18</cp:revision>
  <dcterms:created xsi:type="dcterms:W3CDTF">2018-10-15T03:23:52Z</dcterms:created>
  <dcterms:modified xsi:type="dcterms:W3CDTF">2018-10-16T10:44:04Z</dcterms:modified>
</cp:coreProperties>
</file>