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8" r:id="rId12"/>
    <p:sldId id="269" r:id="rId13"/>
    <p:sldId id="259" r:id="rId14"/>
    <p:sldId id="26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E38CAB0-BA1E-4369-96FD-A03DE19FCC76}">
          <p14:sldIdLst>
            <p14:sldId id="256"/>
          </p14:sldIdLst>
        </p14:section>
        <p14:section name="无标题节" id="{CE5A9107-8067-4AFD-B12F-8661FFEA0B1F}">
          <p14:sldIdLst>
            <p14:sldId id="257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58"/>
            <p14:sldId id="269"/>
            <p14:sldId id="259"/>
            <p14:sldId id="261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52D10-3061-4F4E-ADCD-F43347101C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统计分析</a:t>
            </a:r>
          </a:p>
        </p:txBody>
      </p:sp>
    </p:spTree>
    <p:extLst>
      <p:ext uri="{BB962C8B-B14F-4D97-AF65-F5344CB8AC3E}">
        <p14:creationId xmlns:p14="http://schemas.microsoft.com/office/powerpoint/2010/main" val="1833814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07CD1-580B-413D-9682-533FB3B2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iV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D31CA9-5720-4619-9E6B-A67BEF992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831723"/>
            <a:ext cx="6670039" cy="2015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607E26-FB6E-4F71-9028-991DDD726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80" y="4865597"/>
            <a:ext cx="6182359" cy="501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6DF374-56D6-4824-9F16-326AF8624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557" y="5790493"/>
            <a:ext cx="1914525" cy="523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C7FE4A-48DE-4518-AB5B-1B4E025F80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838" y="5700005"/>
            <a:ext cx="1409700" cy="7048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E9FCAC-4EB9-44AD-94C0-A9A89EF40C12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2692082" y="6052430"/>
            <a:ext cx="2200756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8AE7AD2-BDA6-4CF5-9216-B69DC17B8E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806" y="4159456"/>
            <a:ext cx="5396194" cy="3735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4EEC48-0A4E-4419-999D-34499AF804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6987" y="4050972"/>
            <a:ext cx="3400425" cy="59055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6A0C9C-2153-4C9F-924E-F9F2FB2BB721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6096000" y="4346247"/>
            <a:ext cx="1550987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33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4EC3E-6F17-43BB-A47A-A33F6D4D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87" y="0"/>
            <a:ext cx="10131425" cy="1456267"/>
          </a:xfrm>
        </p:spPr>
        <p:txBody>
          <a:bodyPr/>
          <a:lstStyle/>
          <a:p>
            <a:r>
              <a:rPr lang="en-US" altLang="zh-CN" dirty="0"/>
              <a:t>KS (Kolmogorov-Smirnov test)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DDFD24-A805-45ED-BE8F-9BB156A1C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687" y="1397991"/>
            <a:ext cx="10131425" cy="2585286"/>
          </a:xfrm>
        </p:spPr>
        <p:txBody>
          <a:bodyPr/>
          <a:lstStyle/>
          <a:p>
            <a:r>
              <a:rPr lang="en-US" altLang="zh-CN" dirty="0"/>
              <a:t>ks</a:t>
            </a:r>
            <a:r>
              <a:rPr lang="zh-CN" altLang="en-US" dirty="0"/>
              <a:t>是针对连续特征</a:t>
            </a:r>
            <a:endParaRPr lang="en-US" altLang="zh-CN" dirty="0"/>
          </a:p>
          <a:p>
            <a:r>
              <a:rPr lang="zh-CN" altLang="en-US" dirty="0"/>
              <a:t>检查样本是否符合某种分布或者比较两个分布是否有显著的差异。</a:t>
            </a:r>
            <a:endParaRPr lang="en-US" altLang="zh-CN" dirty="0"/>
          </a:p>
          <a:p>
            <a:r>
              <a:rPr lang="zh-CN" altLang="en-US" dirty="0"/>
              <a:t>这里的</a:t>
            </a:r>
            <a:r>
              <a:rPr lang="en-US" altLang="zh-CN" dirty="0"/>
              <a:t>ks</a:t>
            </a:r>
            <a:r>
              <a:rPr lang="zh-CN" altLang="en-US" dirty="0"/>
              <a:t>是特征本身区分能力的度量，正标签样本和负标签样本的差异是不是足够大</a:t>
            </a:r>
            <a:endParaRPr lang="en-US" altLang="zh-CN" dirty="0"/>
          </a:p>
          <a:p>
            <a:r>
              <a:rPr lang="zh-CN" altLang="en-US" dirty="0"/>
              <a:t>方法参考</a:t>
            </a:r>
            <a:r>
              <a:rPr lang="en-US" altLang="zh-CN" dirty="0"/>
              <a:t>Ks_2samp</a:t>
            </a:r>
            <a:r>
              <a:rPr lang="zh-CN" altLang="en-US" dirty="0"/>
              <a:t>双样本统计（需要标签数据，双样本指正负样本）</a:t>
            </a:r>
            <a:endParaRPr lang="en-US" altLang="zh-CN" dirty="0"/>
          </a:p>
          <a:p>
            <a:r>
              <a:rPr lang="zh-CN" altLang="en-US" dirty="0"/>
              <a:t>具体参考：</a:t>
            </a:r>
            <a:r>
              <a:rPr lang="en-US" altLang="zh-CN" dirty="0"/>
              <a:t>https://blog.csdn.net/use_my_heart/article/details/52794839</a:t>
            </a:r>
          </a:p>
          <a:p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7EF516-E98A-4771-A114-A7E630F1C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49" y="4090670"/>
            <a:ext cx="102489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9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01D4-EE03-45AA-902B-BC5D17207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KS (Kolmogorov-Smirnov test)(2)</a:t>
            </a:r>
            <a:endParaRPr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C57613-EB1B-4D0F-90B7-5F435D2EB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627" y="1741866"/>
            <a:ext cx="10131425" cy="122358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检查样本是否符合某种分布（</a:t>
            </a:r>
            <a:r>
              <a:rPr lang="en-US" altLang="zh-CN" dirty="0"/>
              <a:t>spark</a:t>
            </a:r>
            <a:r>
              <a:rPr lang="zh-CN" altLang="en-US" dirty="0"/>
              <a:t>目前支持的是正态分布）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1. </a:t>
            </a:r>
            <a:r>
              <a:rPr lang="zh-CN" altLang="en-US" dirty="0"/>
              <a:t>提出假设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2. </a:t>
            </a:r>
            <a:r>
              <a:rPr lang="zh-CN" altLang="en-US" dirty="0"/>
              <a:t>比较</a:t>
            </a:r>
            <a:r>
              <a:rPr lang="en-US" altLang="zh-CN" dirty="0"/>
              <a:t>D</a:t>
            </a:r>
            <a:r>
              <a:rPr lang="zh-CN" altLang="en-US" dirty="0"/>
              <a:t>指，如果</a:t>
            </a:r>
            <a:r>
              <a:rPr lang="en-US" altLang="zh-CN" dirty="0"/>
              <a:t>D</a:t>
            </a:r>
            <a:r>
              <a:rPr lang="en-US" altLang="zh-CN" sz="1300" dirty="0"/>
              <a:t>max</a:t>
            </a:r>
            <a:r>
              <a:rPr lang="en-US" altLang="zh-CN" dirty="0"/>
              <a:t> &gt; D</a:t>
            </a:r>
            <a:r>
              <a:rPr lang="en-US" altLang="zh-CN" sz="1200" dirty="0"/>
              <a:t>0.05</a:t>
            </a:r>
            <a:r>
              <a:rPr lang="zh-CN" altLang="en-US" dirty="0"/>
              <a:t>则认为有显著性差异  </a:t>
            </a:r>
            <a:r>
              <a:rPr lang="en-US" altLang="zh-CN" dirty="0"/>
              <a:t>(python</a:t>
            </a:r>
            <a:r>
              <a:rPr lang="zh-CN" altLang="en-US" dirty="0"/>
              <a:t>的双样本检查 </a:t>
            </a:r>
            <a:r>
              <a:rPr lang="en-US" altLang="zh-CN" dirty="0"/>
              <a:t>ks _2samp)</a:t>
            </a:r>
          </a:p>
          <a:p>
            <a:pPr marL="0" indent="0">
              <a:buNone/>
            </a:pPr>
            <a:r>
              <a:rPr lang="en-US" altLang="zh-CN" dirty="0"/>
              <a:t>	3.</a:t>
            </a:r>
            <a:r>
              <a:rPr lang="zh-CN" altLang="en-US" dirty="0"/>
              <a:t>如果</a:t>
            </a:r>
            <a:r>
              <a:rPr lang="en-US" altLang="zh-CN" dirty="0"/>
              <a:t>P</a:t>
            </a:r>
            <a:r>
              <a:rPr lang="zh-CN" altLang="en-US" dirty="0"/>
              <a:t>值为１的话，说明两给数据基本相同，如果</a:t>
            </a:r>
            <a:r>
              <a:rPr lang="en-US" altLang="zh-CN" dirty="0"/>
              <a:t>P</a:t>
            </a:r>
            <a:r>
              <a:rPr lang="zh-CN" altLang="en-US" dirty="0"/>
              <a:t>值无限接近０，说明两组数据差异性极大。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其中 </a:t>
            </a:r>
            <a:r>
              <a:rPr lang="en-US" altLang="zh-CN" dirty="0"/>
              <a:t>n </a:t>
            </a:r>
            <a:r>
              <a:rPr lang="zh-CN" altLang="en-US" dirty="0"/>
              <a:t>为样本数量，</a:t>
            </a:r>
            <a:r>
              <a:rPr lang="en-US" altLang="zh-CN" dirty="0"/>
              <a:t>a </a:t>
            </a:r>
            <a:r>
              <a:rPr lang="zh-CN" altLang="en-US" dirty="0"/>
              <a:t>为置信区间，一般情况下，</a:t>
            </a:r>
            <a:r>
              <a:rPr lang="en-US" altLang="zh-CN" dirty="0"/>
              <a:t>a </a:t>
            </a:r>
            <a:r>
              <a:rPr lang="zh-CN" altLang="en-US" dirty="0"/>
              <a:t>取值 </a:t>
            </a:r>
            <a:r>
              <a:rPr lang="en-US" altLang="zh-CN" dirty="0"/>
              <a:t>0.05</a:t>
            </a:r>
            <a:r>
              <a:rPr lang="zh-CN" altLang="en-US" dirty="0"/>
              <a:t>，即置信区间为 </a:t>
            </a:r>
            <a:r>
              <a:rPr lang="en-US" altLang="zh-CN" dirty="0"/>
              <a:t>0.05 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3A949B-F5F9-4877-A718-6D654889C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706" y="2965449"/>
            <a:ext cx="5229204" cy="3828257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24E6DC83-387C-4E57-87F2-6AE1C9A8B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813" y="1927367"/>
            <a:ext cx="5493812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testResult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Statistics.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kolmogorovSmirnovTest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test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"norm",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23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D0A80-787F-4B20-9951-0C47C85B6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8204"/>
            <a:ext cx="10131425" cy="999529"/>
          </a:xfrm>
        </p:spPr>
        <p:txBody>
          <a:bodyPr numCol="1">
            <a:normAutofit fontScale="90000"/>
          </a:bodyPr>
          <a:lstStyle/>
          <a:p>
            <a:r>
              <a:rPr lang="en-US" altLang="zh-CN" dirty="0"/>
              <a:t>PSI (Population Stability Index)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8B1FFBAA-5126-42AC-A5D2-7605B3CC2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50" y="926927"/>
            <a:ext cx="10131425" cy="1678487"/>
          </a:xfrm>
        </p:spPr>
        <p:txBody>
          <a:bodyPr/>
          <a:lstStyle/>
          <a:p>
            <a:r>
              <a:rPr lang="en-US" altLang="zh-CN" dirty="0"/>
              <a:t>PSI</a:t>
            </a:r>
            <a:r>
              <a:rPr lang="zh-CN" altLang="en-US" dirty="0"/>
              <a:t>表示的就是按分数分档后，针对不同样本，或者不同时间的样本，</a:t>
            </a:r>
            <a:r>
              <a:rPr lang="en-US" altLang="zh-CN" dirty="0"/>
              <a:t>population</a:t>
            </a:r>
            <a:r>
              <a:rPr lang="zh-CN" altLang="en-US" dirty="0"/>
              <a:t>分布是否有变化，就是看各个分数区间内人数占总人数的占比是否有显著变化</a:t>
            </a:r>
            <a:endParaRPr lang="en-US" altLang="zh-CN" dirty="0"/>
          </a:p>
          <a:p>
            <a:r>
              <a:rPr lang="zh-CN" altLang="en-US" dirty="0"/>
              <a:t>不同的样本测试一下模型稳定度，如训练集与测试集，也能看出模型的训练情况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4D80F51-45AC-4DDD-841A-1051ED4A6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88" y="2314248"/>
            <a:ext cx="9856964" cy="451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4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D5685-D75B-4D8A-86C3-24970DDA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59081"/>
            <a:ext cx="10131425" cy="1018784"/>
          </a:xfrm>
        </p:spPr>
        <p:txBody>
          <a:bodyPr/>
          <a:lstStyle/>
          <a:p>
            <a:r>
              <a:rPr lang="en-US" altLang="zh-CN" dirty="0"/>
              <a:t>PSI (Population Stability Index)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61C78-F4E1-49D8-A6AF-A290C7573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77865"/>
            <a:ext cx="10131425" cy="4413335"/>
          </a:xfrm>
        </p:spPr>
        <p:txBody>
          <a:bodyPr/>
          <a:lstStyle/>
          <a:p>
            <a:r>
              <a:rPr lang="en-US" altLang="zh-CN" dirty="0"/>
              <a:t>PSI</a:t>
            </a:r>
            <a:r>
              <a:rPr lang="zh-CN" altLang="en-US" dirty="0"/>
              <a:t>有分箱操作（</a:t>
            </a:r>
            <a:r>
              <a:rPr lang="en-US" altLang="zh-CN" dirty="0"/>
              <a:t>test</a:t>
            </a:r>
            <a:r>
              <a:rPr lang="zh-CN" altLang="en-US" dirty="0"/>
              <a:t>分箱以</a:t>
            </a:r>
            <a:r>
              <a:rPr lang="en-US" altLang="zh-CN" dirty="0"/>
              <a:t>base</a:t>
            </a:r>
            <a:r>
              <a:rPr lang="zh-CN" altLang="en-US" dirty="0"/>
              <a:t>的分箱位基础）</a:t>
            </a:r>
            <a:endParaRPr lang="en-US" altLang="zh-CN" dirty="0"/>
          </a:p>
          <a:p>
            <a:r>
              <a:rPr lang="zh-CN" altLang="en-US" dirty="0"/>
              <a:t>特征分布随时间的变化由</a:t>
            </a:r>
            <a:r>
              <a:rPr lang="en-US" altLang="zh-CN" dirty="0"/>
              <a:t>psi</a:t>
            </a:r>
            <a:r>
              <a:rPr lang="zh-CN" altLang="en-US" dirty="0"/>
              <a:t>体现</a:t>
            </a:r>
            <a:endParaRPr lang="en-US" altLang="zh-CN" dirty="0"/>
          </a:p>
          <a:p>
            <a:r>
              <a:rPr lang="en-US" altLang="zh-CN" dirty="0"/>
              <a:t>KS</a:t>
            </a:r>
            <a:r>
              <a:rPr lang="zh-CN" altLang="en-US" dirty="0"/>
              <a:t>、</a:t>
            </a:r>
            <a:r>
              <a:rPr lang="en-US" altLang="zh-CN" dirty="0"/>
              <a:t>PSI</a:t>
            </a:r>
            <a:r>
              <a:rPr lang="zh-CN" altLang="en-US" dirty="0"/>
              <a:t>是检测两个分布有无显著差异的指标，这里的两个分布可以指预测结果分布和实际结果分布，也可以指线上数据分布和线下数据分布（实际的意义也就在此如果模型（样本分布）很稳定，那么各个区间的数量应该很接近，占比的变化不会很大；一般认为</a:t>
            </a:r>
            <a:r>
              <a:rPr lang="en-US" altLang="zh-CN" dirty="0"/>
              <a:t>psi</a:t>
            </a:r>
            <a:r>
              <a:rPr lang="zh-CN" altLang="en-US" dirty="0"/>
              <a:t>小于</a:t>
            </a:r>
            <a:r>
              <a:rPr lang="en-US" altLang="zh-CN" dirty="0"/>
              <a:t>0.1</a:t>
            </a:r>
            <a:r>
              <a:rPr lang="zh-CN" altLang="en-US" dirty="0"/>
              <a:t>时候模型稳定性很高，</a:t>
            </a:r>
            <a:r>
              <a:rPr lang="en-US" altLang="zh-CN" dirty="0"/>
              <a:t>0.1-0.25</a:t>
            </a:r>
            <a:r>
              <a:rPr lang="zh-CN" altLang="en-US" dirty="0"/>
              <a:t>一般，大于</a:t>
            </a:r>
            <a:r>
              <a:rPr lang="en-US" altLang="zh-CN" dirty="0"/>
              <a:t>0.25</a:t>
            </a:r>
            <a:r>
              <a:rPr lang="zh-CN" altLang="en-US" dirty="0"/>
              <a:t>模型稳定性差，建议重做）</a:t>
            </a:r>
            <a:endParaRPr lang="en-US" altLang="zh-CN" dirty="0"/>
          </a:p>
          <a:p>
            <a:r>
              <a:rPr lang="zh-CN" altLang="en-US" dirty="0"/>
              <a:t>模型不仅关注预测结果和训练结果是否一致，也关注入参分布是否稳定</a:t>
            </a:r>
            <a:r>
              <a:rPr lang="en-US" altLang="zh-CN" dirty="0"/>
              <a:t>(</a:t>
            </a:r>
            <a:r>
              <a:rPr lang="zh-CN" altLang="en-US" dirty="0"/>
              <a:t>测试</a:t>
            </a:r>
            <a:r>
              <a:rPr lang="en-US" altLang="zh-CN" dirty="0"/>
              <a:t>/base)</a:t>
            </a:r>
          </a:p>
          <a:p>
            <a:r>
              <a:rPr lang="zh-CN" altLang="en-US" dirty="0"/>
              <a:t>对于前者，必须要有模型输出，可能还要足够的表现期来确定贷后标签</a:t>
            </a:r>
            <a:endParaRPr lang="en-US" altLang="zh-CN" dirty="0"/>
          </a:p>
          <a:p>
            <a:r>
              <a:rPr lang="zh-CN" altLang="en-US" dirty="0"/>
              <a:t>对于后者，就和输出没关系了，单纯看这个特征本身</a:t>
            </a:r>
            <a:endParaRPr lang="en-US" altLang="zh-CN" dirty="0"/>
          </a:p>
          <a:p>
            <a:r>
              <a:rPr lang="zh-CN" altLang="en-US" dirty="0"/>
              <a:t>同盾多头特征的样本，这就是线下数据；我们希望未来线上的数据的分布相比这批样本没有显著差异（也就是实际的样本 对比 预期的样本）</a:t>
            </a:r>
            <a:endParaRPr lang="en-US" altLang="zh-CN" dirty="0"/>
          </a:p>
          <a:p>
            <a:r>
              <a:rPr lang="zh-CN" altLang="en-US" dirty="0"/>
              <a:t>计算公式   </a:t>
            </a:r>
            <a:r>
              <a:rPr lang="en-US" altLang="zh-CN" dirty="0"/>
              <a:t>SUM[(</a:t>
            </a:r>
            <a:r>
              <a:rPr lang="zh-CN" altLang="en-US" dirty="0"/>
              <a:t>实际的占比</a:t>
            </a:r>
            <a:r>
              <a:rPr lang="en-US" altLang="zh-CN" dirty="0"/>
              <a:t> – base</a:t>
            </a:r>
            <a:r>
              <a:rPr lang="zh-CN" altLang="en-US" dirty="0"/>
              <a:t>的占比</a:t>
            </a:r>
            <a:r>
              <a:rPr lang="en-US" altLang="zh-CN" dirty="0"/>
              <a:t>)/ log(</a:t>
            </a:r>
            <a:r>
              <a:rPr lang="zh-CN" altLang="en-US" dirty="0"/>
              <a:t>实际的占比</a:t>
            </a:r>
            <a:r>
              <a:rPr lang="en-US" altLang="zh-CN" dirty="0"/>
              <a:t>/base</a:t>
            </a:r>
            <a:r>
              <a:rPr lang="zh-CN" altLang="en-US" dirty="0"/>
              <a:t>的占比</a:t>
            </a:r>
            <a:r>
              <a:rPr lang="en-US" altLang="zh-CN" dirty="0"/>
              <a:t>)]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12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F9A4E-1BD9-4E1D-8180-FD6499D01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000" dirty="0"/>
              <a:t>Thanks you!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71103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C8B7A-4372-4916-8B81-162314B38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75364"/>
            <a:ext cx="10131425" cy="1080948"/>
          </a:xfrm>
        </p:spPr>
        <p:txBody>
          <a:bodyPr/>
          <a:lstStyle/>
          <a:p>
            <a:r>
              <a:rPr lang="zh-CN" altLang="en-US" dirty="0"/>
              <a:t>内容和目的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E2577-253C-49AD-AFB8-711D80F9C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39660"/>
            <a:ext cx="10437311" cy="5498926"/>
          </a:xfrm>
        </p:spPr>
        <p:txBody>
          <a:bodyPr numCol="1">
            <a:normAutofit/>
          </a:bodyPr>
          <a:lstStyle/>
          <a:p>
            <a:r>
              <a:rPr lang="zh-CN" altLang="en-US" dirty="0"/>
              <a:t>分享内容：</a:t>
            </a:r>
            <a:endParaRPr lang="en-US" altLang="zh-CN" dirty="0"/>
          </a:p>
          <a:p>
            <a:pPr lvl="1"/>
            <a:r>
              <a:rPr lang="zh-CN" altLang="en-US" dirty="0"/>
              <a:t>一： 基础指标讲解</a:t>
            </a:r>
            <a:endParaRPr lang="en-US" altLang="zh-CN" dirty="0"/>
          </a:p>
          <a:p>
            <a:pPr lvl="2"/>
            <a:r>
              <a:rPr lang="en-US" altLang="zh-CN" dirty="0"/>
              <a:t>Max  </a:t>
            </a:r>
            <a:r>
              <a:rPr lang="zh-CN" altLang="en-US" dirty="0"/>
              <a:t>最大值，</a:t>
            </a:r>
            <a:r>
              <a:rPr lang="en-US" altLang="zh-CN" dirty="0"/>
              <a:t>Min  </a:t>
            </a:r>
            <a:r>
              <a:rPr lang="zh-CN" altLang="en-US" dirty="0"/>
              <a:t>最小值，</a:t>
            </a:r>
            <a:r>
              <a:rPr lang="en-US" altLang="zh-CN" dirty="0"/>
              <a:t>Avg</a:t>
            </a:r>
            <a:r>
              <a:rPr lang="zh-CN" altLang="en-US" dirty="0"/>
              <a:t>   均值，</a:t>
            </a:r>
            <a:r>
              <a:rPr lang="en-US" altLang="zh-CN" dirty="0"/>
              <a:t>null_percent </a:t>
            </a:r>
            <a:r>
              <a:rPr lang="zh-CN" altLang="en-US" dirty="0"/>
              <a:t>（空值占比）， </a:t>
            </a:r>
            <a:r>
              <a:rPr lang="en-US" altLang="zh-CN" dirty="0"/>
              <a:t>zero_percent </a:t>
            </a:r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值占比），</a:t>
            </a:r>
            <a:r>
              <a:rPr lang="en-US" altLang="zh-CN" dirty="0"/>
              <a:t>Quaritles </a:t>
            </a:r>
            <a:r>
              <a:rPr lang="zh-CN" altLang="en-US" dirty="0"/>
              <a:t>分位点</a:t>
            </a:r>
            <a:endParaRPr lang="en-US" altLang="zh-CN" dirty="0"/>
          </a:p>
          <a:p>
            <a:pPr lvl="2"/>
            <a:r>
              <a:rPr lang="en-US" altLang="zh-CN" dirty="0"/>
              <a:t>Variance </a:t>
            </a:r>
            <a:r>
              <a:rPr lang="zh-CN" altLang="en-US" dirty="0"/>
              <a:t>方差：概率论中方差用来度量随机变量和其数学期望（即均值）之间的偏离程度</a:t>
            </a:r>
            <a:endParaRPr lang="en-US" altLang="zh-CN" dirty="0"/>
          </a:p>
          <a:p>
            <a:pPr lvl="2"/>
            <a:r>
              <a:rPr lang="en-US" altLang="zh-CN" dirty="0"/>
              <a:t>Mode  </a:t>
            </a:r>
            <a:r>
              <a:rPr lang="zh-CN" altLang="en-US" dirty="0"/>
              <a:t>众数（取值最多的数）</a:t>
            </a:r>
            <a:endParaRPr lang="en-US" altLang="zh-CN" dirty="0"/>
          </a:p>
          <a:p>
            <a:pPr lvl="2"/>
            <a:r>
              <a:rPr lang="en-US" altLang="zh-CN" dirty="0"/>
              <a:t>KS (Kolmogorov-Smirnov test)</a:t>
            </a:r>
            <a:r>
              <a:rPr lang="zh-CN" altLang="en-US" dirty="0"/>
              <a:t> </a:t>
            </a:r>
            <a:r>
              <a:rPr lang="en-US" altLang="zh-CN" dirty="0"/>
              <a:t>  </a:t>
            </a:r>
            <a:r>
              <a:rPr lang="zh-CN" altLang="en-US" dirty="0"/>
              <a:t>检验数据是否符合某种分布</a:t>
            </a:r>
            <a:endParaRPr lang="en-US" altLang="zh-CN" dirty="0"/>
          </a:p>
          <a:p>
            <a:pPr lvl="2"/>
            <a:r>
              <a:rPr lang="en-US" altLang="zh-CN" dirty="0"/>
              <a:t>PSI (Population Stability Index)  </a:t>
            </a:r>
            <a:r>
              <a:rPr lang="zh-CN" altLang="en-US" dirty="0"/>
              <a:t>群体稳定性指标</a:t>
            </a:r>
            <a:endParaRPr lang="en-US" altLang="zh-CN" dirty="0"/>
          </a:p>
          <a:p>
            <a:pPr lvl="2"/>
            <a:r>
              <a:rPr lang="en-US" altLang="zh-CN" dirty="0"/>
              <a:t>Lift </a:t>
            </a:r>
            <a:r>
              <a:rPr lang="zh-CN" altLang="en-US" dirty="0"/>
              <a:t>（分箱逾期数</a:t>
            </a:r>
            <a:r>
              <a:rPr lang="en-US" altLang="zh-CN" dirty="0"/>
              <a:t>/ </a:t>
            </a:r>
            <a:r>
              <a:rPr lang="zh-CN" altLang="en-US" dirty="0"/>
              <a:t>分箱样本数）</a:t>
            </a:r>
            <a:r>
              <a:rPr lang="en-US" altLang="zh-CN" dirty="0"/>
              <a:t>= </a:t>
            </a:r>
            <a:r>
              <a:rPr lang="zh-CN" altLang="en-US" dirty="0"/>
              <a:t>分箱逾期率      </a:t>
            </a:r>
            <a:r>
              <a:rPr lang="en-US" altLang="zh-CN" dirty="0"/>
              <a:t>lift = </a:t>
            </a:r>
            <a:r>
              <a:rPr lang="zh-CN" altLang="en-US" dirty="0"/>
              <a:t>分箱逾期率 </a:t>
            </a:r>
            <a:r>
              <a:rPr lang="en-US" altLang="zh-CN" dirty="0"/>
              <a:t>/</a:t>
            </a:r>
            <a:r>
              <a:rPr lang="zh-CN" altLang="en-US" dirty="0"/>
              <a:t>（</a:t>
            </a:r>
            <a:r>
              <a:rPr lang="en-US" altLang="zh-CN" dirty="0"/>
              <a:t>total_overdue/</a:t>
            </a:r>
            <a:r>
              <a:rPr lang="zh-CN" altLang="en-US" dirty="0"/>
              <a:t>特征样本数</a:t>
            </a:r>
            <a:r>
              <a:rPr lang="en-US" altLang="zh-CN" dirty="0"/>
              <a:t>=</a:t>
            </a:r>
            <a:r>
              <a:rPr lang="zh-CN" altLang="en-US" dirty="0"/>
              <a:t>特征逾期率）</a:t>
            </a:r>
            <a:endParaRPr lang="en-US" altLang="zh-CN" dirty="0"/>
          </a:p>
          <a:p>
            <a:pPr lvl="1"/>
            <a:r>
              <a:rPr lang="zh-CN" altLang="en-US" sz="1800" dirty="0"/>
              <a:t>二：分箱</a:t>
            </a:r>
            <a:endParaRPr lang="en-US" altLang="zh-CN" sz="1800" dirty="0"/>
          </a:p>
          <a:p>
            <a:pPr lvl="2"/>
            <a:r>
              <a:rPr lang="zh-CN" altLang="en-US" sz="1600" dirty="0"/>
              <a:t>分箱方法</a:t>
            </a:r>
            <a:endParaRPr lang="en-US" altLang="zh-CN" sz="1600" dirty="0"/>
          </a:p>
          <a:p>
            <a:pPr lvl="2"/>
            <a:r>
              <a:rPr lang="en-US" altLang="zh-CN" sz="1600" dirty="0"/>
              <a:t>WOE</a:t>
            </a:r>
          </a:p>
          <a:p>
            <a:pPr lvl="2"/>
            <a:r>
              <a:rPr lang="en-US" altLang="zh-CN" sz="1600" dirty="0"/>
              <a:t>IV</a:t>
            </a:r>
          </a:p>
          <a:p>
            <a:pPr marL="285750" lvl="1"/>
            <a:r>
              <a:rPr lang="zh-CN" altLang="en-US" sz="1800" dirty="0"/>
              <a:t>分享目的：</a:t>
            </a:r>
            <a:endParaRPr lang="en-US" altLang="zh-CN" sz="1800" dirty="0"/>
          </a:p>
          <a:p>
            <a:pPr lvl="1"/>
            <a:r>
              <a:rPr lang="en-US" altLang="zh-CN" sz="1800" dirty="0"/>
              <a:t>	</a:t>
            </a:r>
            <a:r>
              <a:rPr lang="zh-CN" altLang="en-US" sz="1800" dirty="0"/>
              <a:t>增进统计分析中的指标理解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534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829AB-60E2-4002-8451-2F2BC70E4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33820"/>
            <a:ext cx="10131425" cy="1106466"/>
          </a:xfrm>
        </p:spPr>
        <p:txBody>
          <a:bodyPr>
            <a:normAutofit/>
          </a:bodyPr>
          <a:lstStyle/>
          <a:p>
            <a:r>
              <a:rPr lang="zh-CN" altLang="en-US" dirty="0"/>
              <a:t>分箱 </a:t>
            </a:r>
            <a:r>
              <a:rPr lang="en-US" altLang="zh-CN" dirty="0"/>
              <a:t>(</a:t>
            </a:r>
            <a:r>
              <a:rPr lang="en-US" altLang="zh-CN" b="1" dirty="0"/>
              <a:t>Binning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E7EC70-946B-4D3A-9C27-651B03AAB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23" y="1052186"/>
            <a:ext cx="11073009" cy="5571994"/>
          </a:xfrm>
        </p:spPr>
        <p:txBody>
          <a:bodyPr>
            <a:normAutofit/>
          </a:bodyPr>
          <a:lstStyle/>
          <a:p>
            <a:r>
              <a:rPr lang="zh-CN" altLang="en-US" dirty="0"/>
              <a:t>分箱：就是将连续的特征离散化，多状态变量合并位少状态</a:t>
            </a:r>
            <a:endParaRPr lang="en-US" altLang="zh-CN" dirty="0"/>
          </a:p>
          <a:p>
            <a:r>
              <a:rPr lang="zh-CN" altLang="en-US" dirty="0"/>
              <a:t>分箱的重要性及其优势</a:t>
            </a:r>
            <a:endParaRPr lang="en-US" altLang="zh-CN" dirty="0"/>
          </a:p>
          <a:p>
            <a:pPr lvl="1"/>
            <a:r>
              <a:rPr lang="zh-CN" altLang="en-US" dirty="0"/>
              <a:t>将连续变量离散化</a:t>
            </a:r>
          </a:p>
          <a:p>
            <a:pPr lvl="1"/>
            <a:r>
              <a:rPr lang="zh-CN" altLang="en-US" dirty="0"/>
              <a:t>将多状态的离散变量合并成少状态</a:t>
            </a:r>
            <a:endParaRPr lang="en-US" altLang="zh-CN" dirty="0"/>
          </a:p>
          <a:p>
            <a:pPr lvl="1"/>
            <a:r>
              <a:rPr lang="zh-CN" altLang="en-US" dirty="0"/>
              <a:t>避免了特征中的无意义的波动对评分带来的不好的影响</a:t>
            </a:r>
            <a:r>
              <a:rPr lang="en-US" altLang="zh-CN" dirty="0"/>
              <a:t> ---》 </a:t>
            </a:r>
            <a:r>
              <a:rPr lang="zh-CN" altLang="en-US" dirty="0"/>
              <a:t>稳定</a:t>
            </a:r>
            <a:endParaRPr lang="en-US" altLang="zh-CN" dirty="0"/>
          </a:p>
          <a:p>
            <a:pPr lvl="1"/>
            <a:r>
              <a:rPr lang="zh-CN" altLang="en-US" dirty="0"/>
              <a:t>加强了模型的健壮性：避免了模型受到极端值的影响</a:t>
            </a:r>
          </a:p>
          <a:p>
            <a:pPr lvl="1"/>
            <a:r>
              <a:rPr lang="zh-CN" altLang="en-US" dirty="0"/>
              <a:t>可以把缺失值作为一个独立的箱带入到模型中去</a:t>
            </a:r>
          </a:p>
          <a:p>
            <a:pPr lvl="1"/>
            <a:r>
              <a:rPr lang="zh-CN" altLang="en-US" dirty="0"/>
              <a:t>将所有的变量变换到相似的尺度上</a:t>
            </a:r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r>
              <a:rPr lang="zh-CN" altLang="en-US" dirty="0"/>
              <a:t>或者参考博客：</a:t>
            </a:r>
            <a:r>
              <a:rPr lang="en-US" altLang="zh-CN" dirty="0"/>
              <a:t>https://blog.csdn.net/pylady/article/details/78882220?utm_source=copy </a:t>
            </a:r>
          </a:p>
        </p:txBody>
      </p:sp>
    </p:spTree>
    <p:extLst>
      <p:ext uri="{BB962C8B-B14F-4D97-AF65-F5344CB8AC3E}">
        <p14:creationId xmlns:p14="http://schemas.microsoft.com/office/powerpoint/2010/main" val="234369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36B28-E4A4-44D7-A810-1250ABB5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分箱方法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E6050A-A9B1-477C-9609-AD54DE4FC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无监督分箱方法有等频分箱，等距分箱等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（一般比卡方和决策树的效果差）</a:t>
            </a:r>
            <a:endParaRPr lang="en-US" altLang="zh-CN" dirty="0"/>
          </a:p>
          <a:p>
            <a:pPr lvl="1"/>
            <a:r>
              <a:rPr lang="zh-CN" altLang="en-US" dirty="0"/>
              <a:t>等距分箱</a:t>
            </a:r>
            <a:endParaRPr lang="en-US" altLang="zh-CN" dirty="0"/>
          </a:p>
          <a:p>
            <a:pPr lvl="1"/>
            <a:r>
              <a:rPr lang="zh-CN" altLang="en-US" dirty="0"/>
              <a:t>等频分箱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sz="1200" dirty="0">
                <a:solidFill>
                  <a:srgbClr val="FFFF00"/>
                </a:solidFill>
              </a:rPr>
              <a:t>对特征进行分箱后，需要对分箱后的每组（箱）进行</a:t>
            </a:r>
            <a:r>
              <a:rPr lang="en-US" altLang="zh-CN" sz="1200" dirty="0">
                <a:solidFill>
                  <a:srgbClr val="FFFF00"/>
                </a:solidFill>
              </a:rPr>
              <a:t>woe</a:t>
            </a:r>
            <a:r>
              <a:rPr lang="zh-CN" altLang="en-US" sz="1200" dirty="0">
                <a:solidFill>
                  <a:srgbClr val="FFFF00"/>
                </a:solidFill>
              </a:rPr>
              <a:t>编码，然后才能放进模型训练</a:t>
            </a:r>
            <a:endParaRPr lang="en-US" altLang="zh-CN" sz="1200" dirty="0">
              <a:solidFill>
                <a:srgbClr val="FFFF00"/>
              </a:solidFill>
              <a:highlight>
                <a:srgbClr val="C0C0C0"/>
              </a:highlight>
            </a:endParaRPr>
          </a:p>
          <a:p>
            <a:r>
              <a:rPr lang="zh-CN" altLang="en-US" dirty="0"/>
              <a:t>有监督分箱主要有</a:t>
            </a:r>
            <a:r>
              <a:rPr lang="en-US" altLang="zh-CN" dirty="0"/>
              <a:t>best-</a:t>
            </a:r>
            <a:r>
              <a:rPr lang="en-US" altLang="zh-CN" dirty="0" err="1"/>
              <a:t>ks</a:t>
            </a:r>
            <a:r>
              <a:rPr lang="zh-CN" altLang="en-US" dirty="0"/>
              <a:t>分箱和卡方分箱</a:t>
            </a:r>
            <a:endParaRPr lang="en-US" altLang="zh-CN" dirty="0"/>
          </a:p>
          <a:p>
            <a:pPr lvl="1"/>
            <a:r>
              <a:rPr lang="zh-CN" altLang="en-US" dirty="0">
                <a:highlight>
                  <a:srgbClr val="C0C0C0"/>
                </a:highlight>
              </a:rPr>
              <a:t>卡方分箱（</a:t>
            </a:r>
            <a:r>
              <a:rPr lang="en-US" altLang="zh-CN" dirty="0" err="1">
                <a:highlight>
                  <a:srgbClr val="C0C0C0"/>
                </a:highlight>
              </a:rPr>
              <a:t>ChiMerge</a:t>
            </a:r>
            <a:r>
              <a:rPr lang="zh-CN" altLang="en-US" dirty="0">
                <a:highlight>
                  <a:srgbClr val="C0C0C0"/>
                </a:highlight>
              </a:rPr>
              <a:t>）</a:t>
            </a:r>
            <a:endParaRPr lang="en-US" altLang="zh-CN" dirty="0"/>
          </a:p>
          <a:p>
            <a:pPr lvl="1"/>
            <a:r>
              <a:rPr lang="en-US" altLang="zh-CN" dirty="0">
                <a:highlight>
                  <a:srgbClr val="C0C0C0"/>
                </a:highlight>
              </a:rPr>
              <a:t>best-</a:t>
            </a:r>
            <a:r>
              <a:rPr lang="en-US" altLang="zh-CN" dirty="0" err="1">
                <a:highlight>
                  <a:srgbClr val="C0C0C0"/>
                </a:highlight>
              </a:rPr>
              <a:t>ks</a:t>
            </a:r>
            <a:r>
              <a:rPr lang="zh-CN" altLang="en-US" dirty="0">
                <a:highlight>
                  <a:srgbClr val="C0C0C0"/>
                </a:highlight>
              </a:rPr>
              <a:t>分箱</a:t>
            </a:r>
            <a:endParaRPr lang="en-US" altLang="zh-CN" dirty="0">
              <a:highlight>
                <a:srgbClr val="C0C0C0"/>
              </a:highlight>
            </a:endParaRPr>
          </a:p>
          <a:p>
            <a:pPr lvl="1"/>
            <a:r>
              <a:rPr lang="en-US" altLang="zh-CN" dirty="0">
                <a:highlight>
                  <a:srgbClr val="C0C0C0"/>
                </a:highlight>
              </a:rPr>
              <a:t>ID3</a:t>
            </a:r>
            <a:r>
              <a:rPr lang="zh-CN" altLang="en-US" dirty="0">
                <a:highlight>
                  <a:srgbClr val="C0C0C0"/>
                </a:highlight>
              </a:rPr>
              <a:t>、</a:t>
            </a:r>
            <a:r>
              <a:rPr lang="en-US" altLang="zh-CN" dirty="0">
                <a:highlight>
                  <a:srgbClr val="C0C0C0"/>
                </a:highlight>
              </a:rPr>
              <a:t>C4.5</a:t>
            </a:r>
            <a:r>
              <a:rPr lang="zh-CN" altLang="en-US" dirty="0">
                <a:highlight>
                  <a:srgbClr val="C0C0C0"/>
                </a:highlight>
              </a:rPr>
              <a:t>、</a:t>
            </a:r>
            <a:r>
              <a:rPr lang="en-US" altLang="zh-CN" dirty="0">
                <a:highlight>
                  <a:srgbClr val="C0C0C0"/>
                </a:highlight>
              </a:rPr>
              <a:t>CART</a:t>
            </a:r>
            <a:r>
              <a:rPr lang="zh-CN" altLang="en-US" dirty="0">
                <a:highlight>
                  <a:srgbClr val="C0C0C0"/>
                </a:highlight>
              </a:rPr>
              <a:t>等单变量决策树算法</a:t>
            </a:r>
            <a:endParaRPr lang="en-US" altLang="zh-CN" dirty="0">
              <a:highlight>
                <a:srgbClr val="C0C0C0"/>
              </a:highlight>
            </a:endParaRPr>
          </a:p>
          <a:p>
            <a:pPr marL="285750" lvl="1"/>
            <a:r>
              <a:rPr lang="zh-CN" altLang="en-US" dirty="0"/>
              <a:t>分箱后的评估</a:t>
            </a:r>
            <a:endParaRPr lang="en-US" altLang="zh-CN" dirty="0"/>
          </a:p>
          <a:p>
            <a:pPr marL="742950" lvl="2"/>
            <a:r>
              <a:rPr lang="en-US" altLang="zh-CN" dirty="0"/>
              <a:t>WOE</a:t>
            </a:r>
          </a:p>
          <a:p>
            <a:pPr marL="742950" lvl="2"/>
            <a:r>
              <a:rPr lang="en-US" altLang="zh-CN" dirty="0"/>
              <a:t>IV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34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FDDBA-22EF-40C8-868A-B9F9543C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等距分箱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BACABF-7225-4195-B457-9BFEC6AD5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最小</a:t>
            </a:r>
            <a:r>
              <a:rPr lang="en-US" altLang="zh-CN" dirty="0"/>
              <a:t>A = min</a:t>
            </a:r>
            <a:r>
              <a:rPr lang="zh-CN" altLang="en-US" dirty="0"/>
              <a:t>，最大</a:t>
            </a:r>
            <a:r>
              <a:rPr lang="en-US" altLang="zh-CN" dirty="0"/>
              <a:t>B = max </a:t>
            </a:r>
            <a:r>
              <a:rPr lang="zh-CN" altLang="en-US" dirty="0"/>
              <a:t>之间 </a:t>
            </a:r>
            <a:r>
              <a:rPr lang="en-US" altLang="zh-CN" dirty="0"/>
              <a:t>N</a:t>
            </a:r>
            <a:r>
              <a:rPr lang="zh-CN" altLang="en-US" dirty="0"/>
              <a:t>等分，区间长度</a:t>
            </a:r>
            <a:r>
              <a:rPr lang="en-US" altLang="zh-CN" dirty="0"/>
              <a:t> W = </a:t>
            </a:r>
            <a:r>
              <a:rPr lang="zh-CN" altLang="en-US" dirty="0"/>
              <a:t>（</a:t>
            </a:r>
            <a:r>
              <a:rPr lang="en-US" altLang="zh-CN" dirty="0"/>
              <a:t>max-min</a:t>
            </a:r>
            <a:r>
              <a:rPr lang="zh-CN" altLang="en-US" dirty="0"/>
              <a:t>）</a:t>
            </a:r>
            <a:r>
              <a:rPr lang="en-US" altLang="zh-CN" dirty="0"/>
              <a:t>/ N</a:t>
            </a:r>
          </a:p>
          <a:p>
            <a:pPr marL="0" indent="0">
              <a:buNone/>
            </a:pPr>
            <a:r>
              <a:rPr lang="zh-CN" altLang="en-US" dirty="0"/>
              <a:t>则等分区间为：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Bin1 = A + W</a:t>
            </a:r>
          </a:p>
          <a:p>
            <a:pPr marL="0" indent="0">
              <a:buNone/>
            </a:pPr>
            <a:r>
              <a:rPr lang="en-US" altLang="zh-CN" dirty="0"/>
              <a:t>	Bin2 = A + 2W</a:t>
            </a:r>
          </a:p>
          <a:p>
            <a:pPr marL="0" indent="0">
              <a:buNone/>
            </a:pPr>
            <a:r>
              <a:rPr lang="en-US" altLang="zh-CN" dirty="0"/>
              <a:t>   	………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98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77832-02AA-45FF-8441-5F25E442E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169096"/>
          </a:xfrm>
        </p:spPr>
        <p:txBody>
          <a:bodyPr>
            <a:normAutofit/>
          </a:bodyPr>
          <a:lstStyle/>
          <a:p>
            <a:r>
              <a:rPr lang="zh-CN" altLang="en-US" dirty="0"/>
              <a:t>等频分箱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A1A472-5927-406D-B4EF-72F24A80D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区间的边界值要经过选择</a:t>
            </a:r>
            <a:r>
              <a:rPr lang="en-US" altLang="zh-CN" dirty="0"/>
              <a:t>,</a:t>
            </a:r>
            <a:r>
              <a:rPr lang="zh-CN" altLang="en-US" dirty="0"/>
              <a:t>使得每个区间包含大致相等的实例数量。比如说 </a:t>
            </a:r>
            <a:r>
              <a:rPr lang="en-US" altLang="zh-CN" dirty="0"/>
              <a:t>N=10 ,</a:t>
            </a:r>
            <a:r>
              <a:rPr lang="zh-CN" altLang="en-US" dirty="0"/>
              <a:t>每个区间应该包含大约</a:t>
            </a:r>
            <a:r>
              <a:rPr lang="en-US" altLang="zh-CN" dirty="0"/>
              <a:t>10%</a:t>
            </a:r>
            <a:r>
              <a:rPr lang="zh-CN" altLang="en-US" dirty="0"/>
              <a:t>的实例</a:t>
            </a:r>
            <a:endParaRPr lang="en-US" altLang="zh-CN" dirty="0"/>
          </a:p>
          <a:p>
            <a:r>
              <a:rPr lang="en-US" altLang="zh-CN" dirty="0"/>
              <a:t>Spark </a:t>
            </a:r>
            <a:r>
              <a:rPr lang="zh-CN" altLang="en-US" dirty="0"/>
              <a:t>使用的是</a:t>
            </a:r>
            <a:r>
              <a:rPr lang="en-US" altLang="zh-CN" b="1" dirty="0"/>
              <a:t>approxQuantile(col, probabilities, relativeError)</a:t>
            </a:r>
            <a:r>
              <a:rPr lang="zh-CN" altLang="en-US" dirty="0"/>
              <a:t>计算一个用数表示的列的</a:t>
            </a:r>
            <a:r>
              <a:rPr lang="en-US" altLang="zh-CN" dirty="0"/>
              <a:t>DataFrame</a:t>
            </a:r>
            <a:r>
              <a:rPr lang="zh-CN" altLang="en-US" dirty="0"/>
              <a:t>近似的分位点</a:t>
            </a:r>
            <a:endParaRPr lang="en-US" altLang="zh-CN" dirty="0"/>
          </a:p>
          <a:p>
            <a:pPr lvl="1"/>
            <a:r>
              <a:rPr lang="zh-CN" altLang="en-US" dirty="0"/>
              <a:t>这个算法的结果有以下确定性的范围：如果</a:t>
            </a:r>
            <a:r>
              <a:rPr lang="en-US" altLang="zh-CN" dirty="0"/>
              <a:t>DataFrame</a:t>
            </a:r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个元素，如果我们请求分位点的概率为</a:t>
            </a:r>
            <a:r>
              <a:rPr lang="en-US" altLang="zh-CN" dirty="0"/>
              <a:t>p</a:t>
            </a:r>
            <a:r>
              <a:rPr lang="zh-CN" altLang="en-US" dirty="0"/>
              <a:t>，错误率为</a:t>
            </a:r>
            <a:r>
              <a:rPr lang="en-US" altLang="zh-CN" dirty="0"/>
              <a:t>err,</a:t>
            </a:r>
            <a:r>
              <a:rPr lang="zh-CN" altLang="en-US" dirty="0"/>
              <a:t>算法将从</a:t>
            </a:r>
            <a:r>
              <a:rPr lang="en-US" altLang="zh-CN" dirty="0"/>
              <a:t>DataFrame</a:t>
            </a:r>
            <a:r>
              <a:rPr lang="zh-CN" altLang="en-US" dirty="0"/>
              <a:t>返回一个样本</a:t>
            </a:r>
            <a:r>
              <a:rPr lang="en-US" altLang="zh-CN" dirty="0"/>
              <a:t>X,X</a:t>
            </a:r>
            <a:r>
              <a:rPr lang="zh-CN" altLang="en-US" dirty="0"/>
              <a:t>的精确</a:t>
            </a:r>
            <a:r>
              <a:rPr lang="en-US" altLang="zh-CN" dirty="0"/>
              <a:t>rank</a:t>
            </a:r>
            <a:r>
              <a:rPr lang="zh-CN" altLang="en-US" dirty="0"/>
              <a:t>值接近于</a:t>
            </a:r>
            <a:r>
              <a:rPr lang="en-US" altLang="zh-CN" dirty="0"/>
              <a:t>(p * N)</a:t>
            </a:r>
          </a:p>
          <a:p>
            <a:pPr lvl="1"/>
            <a:r>
              <a:rPr lang="pt-BR" altLang="zh-CN" dirty="0"/>
              <a:t>floor((p - err) * N) &lt;= rank(x) &lt;= ceil((p + err) * N)</a:t>
            </a:r>
            <a:endParaRPr lang="en-US" altLang="zh-CN" dirty="0"/>
          </a:p>
          <a:p>
            <a:pPr lvl="1"/>
            <a:r>
              <a:rPr lang="en-US" altLang="zh-CN" b="1" dirty="0"/>
              <a:t>relativeError</a:t>
            </a:r>
            <a:r>
              <a:rPr lang="zh-CN" altLang="en-US" b="1" dirty="0"/>
              <a:t>：</a:t>
            </a:r>
            <a:r>
              <a:rPr lang="zh-CN" altLang="zh-CN" i="1" dirty="0">
                <a:solidFill>
                  <a:srgbClr val="629755"/>
                </a:solidFill>
                <a:latin typeface="宋体" panose="02010600030101010101" pitchFamily="2" charset="-122"/>
              </a:rPr>
              <a:t> </a:t>
            </a:r>
            <a:r>
              <a:rPr lang="zh-CN" altLang="zh-CN" i="1" dirty="0">
                <a:latin typeface="宋体" panose="02010600030101010101" pitchFamily="2" charset="-122"/>
              </a:rPr>
              <a:t>If set to zero, the exact quantiles are computed, which could be very expensive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951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20FE-513E-487B-9D8F-B333DA43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83796"/>
            <a:ext cx="10131425" cy="1456267"/>
          </a:xfrm>
        </p:spPr>
        <p:txBody>
          <a:bodyPr/>
          <a:lstStyle/>
          <a:p>
            <a:r>
              <a:rPr lang="en-US" altLang="zh-CN" dirty="0"/>
              <a:t>best-</a:t>
            </a:r>
            <a:r>
              <a:rPr lang="en-US" altLang="zh-CN" dirty="0" err="1"/>
              <a:t>ks</a:t>
            </a:r>
            <a:r>
              <a:rPr lang="zh-CN" altLang="en-US" dirty="0"/>
              <a:t>分箱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1CCD1-9D44-4697-A913-2DDC3F50E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40063"/>
            <a:ext cx="10488335" cy="471593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Best-KS</a:t>
            </a:r>
            <a:r>
              <a:rPr lang="zh-CN" altLang="en-US" dirty="0"/>
              <a:t>（非常类似决策树的分箱，决策树分箱的标准是基尼指数，这里就只考虑</a:t>
            </a:r>
            <a:r>
              <a:rPr lang="en-US" altLang="zh-CN" dirty="0"/>
              <a:t>KS</a:t>
            </a:r>
            <a:r>
              <a:rPr lang="zh-CN" altLang="en-US" dirty="0"/>
              <a:t>值）： </a:t>
            </a:r>
            <a:br>
              <a:rPr lang="zh-CN" altLang="en-US" dirty="0"/>
            </a:br>
            <a:r>
              <a:rPr lang="zh-CN" altLang="en-US" dirty="0"/>
              <a:t>让分箱后组别的分布的差异最大化。 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zh-CN" altLang="en-US" dirty="0"/>
              <a:t>步骤：对于连续变量</a:t>
            </a:r>
          </a:p>
          <a:p>
            <a:pPr marL="800100" lvl="1" indent="-342900">
              <a:buFont typeface="+mj-lt"/>
              <a:buAutoNum type="alphaUcPeriod"/>
            </a:pPr>
            <a:r>
              <a:rPr lang="zh-CN" altLang="en-US" dirty="0"/>
              <a:t>排序</a:t>
            </a:r>
          </a:p>
          <a:p>
            <a:pPr marL="800100" lvl="1" indent="-342900">
              <a:buFont typeface="+mj-lt"/>
              <a:buAutoNum type="alphaUcPeriod"/>
            </a:pPr>
            <a:r>
              <a:rPr lang="zh-CN" altLang="en-US" dirty="0"/>
              <a:t>计算每一点的</a:t>
            </a:r>
            <a:r>
              <a:rPr lang="en-US" altLang="zh-CN" dirty="0"/>
              <a:t>KS</a:t>
            </a:r>
            <a:r>
              <a:rPr lang="zh-CN" altLang="en-US" dirty="0"/>
              <a:t>值</a:t>
            </a:r>
          </a:p>
          <a:p>
            <a:pPr marL="800100" lvl="1" indent="-342900">
              <a:buFont typeface="+mj-lt"/>
              <a:buAutoNum type="alphaUcPeriod"/>
            </a:pPr>
            <a:r>
              <a:rPr lang="zh-CN" altLang="en-US" dirty="0"/>
              <a:t>选取最大的</a:t>
            </a:r>
            <a:r>
              <a:rPr lang="en-US" altLang="zh-CN" dirty="0"/>
              <a:t>KS</a:t>
            </a:r>
            <a:r>
              <a:rPr lang="zh-CN" altLang="en-US" dirty="0"/>
              <a:t>值对应的特征值，用该特征值将特征分为大于该值和小于该值两端</a:t>
            </a:r>
          </a:p>
          <a:p>
            <a:pPr marL="800100" lvl="1" indent="-342900">
              <a:buFont typeface="+mj-lt"/>
              <a:buAutoNum type="alphaUcPeriod"/>
            </a:pPr>
            <a:r>
              <a:rPr lang="zh-CN" altLang="en-US" dirty="0"/>
              <a:t>对于每一部分，循环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步骤，直到满足终止条件</a:t>
            </a:r>
          </a:p>
          <a:p>
            <a:pPr marL="457200" lvl="1" indent="0">
              <a:buNone/>
            </a:pPr>
            <a:r>
              <a:rPr lang="zh-CN" altLang="en-US" dirty="0"/>
              <a:t>终止条件，继续回滚到上一步：</a:t>
            </a:r>
          </a:p>
          <a:p>
            <a:pPr marL="1257300" lvl="2" indent="-342900">
              <a:buFont typeface="+mj-lt"/>
              <a:buAutoNum type="alphaUcPeriod"/>
            </a:pPr>
            <a:r>
              <a:rPr lang="zh-CN" altLang="en-US" dirty="0"/>
              <a:t>下一步分箱，最小的箱的占比低于设定的阈值（</a:t>
            </a:r>
            <a:r>
              <a:rPr lang="en-US" altLang="zh-CN" dirty="0"/>
              <a:t>0.05</a:t>
            </a:r>
            <a:r>
              <a:rPr lang="zh-CN" altLang="en-US" dirty="0"/>
              <a:t>）</a:t>
            </a:r>
          </a:p>
          <a:p>
            <a:pPr marL="1257300" lvl="2" indent="-342900">
              <a:buFont typeface="+mj-lt"/>
              <a:buAutoNum type="alphaUcPeriod"/>
            </a:pPr>
            <a:r>
              <a:rPr lang="zh-CN" altLang="en-US" dirty="0"/>
              <a:t>下一步分箱后，有一箱的对应的</a:t>
            </a:r>
            <a:r>
              <a:rPr lang="en-US" altLang="zh-CN" dirty="0"/>
              <a:t>y</a:t>
            </a:r>
            <a:r>
              <a:rPr lang="zh-CN" altLang="en-US" dirty="0"/>
              <a:t>的类别全部为</a:t>
            </a:r>
            <a:r>
              <a:rPr lang="en-US" altLang="zh-CN" dirty="0"/>
              <a:t>0</a:t>
            </a:r>
            <a:r>
              <a:rPr lang="zh-CN" altLang="en-US" dirty="0"/>
              <a:t>或者</a:t>
            </a:r>
            <a:r>
              <a:rPr lang="en-US" altLang="zh-CN" dirty="0"/>
              <a:t>1</a:t>
            </a:r>
          </a:p>
          <a:p>
            <a:pPr marL="1257300" lvl="2" indent="-342900">
              <a:buFont typeface="+mj-lt"/>
              <a:buAutoNum type="alphaUcPeriod"/>
            </a:pPr>
            <a:r>
              <a:rPr lang="zh-CN" altLang="en-US" dirty="0"/>
              <a:t>下一步分箱后，</a:t>
            </a:r>
            <a:r>
              <a:rPr lang="en-US" altLang="zh-CN" dirty="0"/>
              <a:t>bad rate</a:t>
            </a:r>
            <a:r>
              <a:rPr lang="zh-CN" altLang="en-US" dirty="0"/>
              <a:t>不单调</a:t>
            </a:r>
          </a:p>
          <a:p>
            <a:pPr marL="0" lvl="1" indent="0">
              <a:buNone/>
            </a:pPr>
            <a:r>
              <a:rPr lang="zh-CN" altLang="en-US" dirty="0"/>
              <a:t>步骤：对于离散很高的分类变量</a:t>
            </a:r>
          </a:p>
          <a:p>
            <a:pPr lvl="1"/>
            <a:r>
              <a:rPr lang="zh-CN" altLang="en-US" dirty="0"/>
              <a:t>编码（类别变量个数很多，先编码，再分箱。）</a:t>
            </a:r>
          </a:p>
          <a:p>
            <a:pPr lvl="1"/>
            <a:r>
              <a:rPr lang="zh-CN" altLang="en-US" dirty="0"/>
              <a:t>依据连续变量的方式进行分箱</a:t>
            </a:r>
          </a:p>
        </p:txBody>
      </p:sp>
    </p:spTree>
    <p:extLst>
      <p:ext uri="{BB962C8B-B14F-4D97-AF65-F5344CB8AC3E}">
        <p14:creationId xmlns:p14="http://schemas.microsoft.com/office/powerpoint/2010/main" val="276420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5971-3416-4B4F-BEF9-77BD2D35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卡方分箱（</a:t>
            </a:r>
            <a:r>
              <a:rPr lang="en-US" altLang="zh-CN" dirty="0"/>
              <a:t>Chi-Merge</a:t>
            </a:r>
            <a:r>
              <a:rPr lang="zh-CN" altLang="en-US" dirty="0"/>
              <a:t>）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7890C-51FA-48A3-A85A-09BF343BD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65545"/>
            <a:ext cx="10820398" cy="3482236"/>
          </a:xfrm>
        </p:spPr>
        <p:txBody>
          <a:bodyPr/>
          <a:lstStyle/>
          <a:p>
            <a:r>
              <a:rPr lang="zh-CN" altLang="en-US" sz="2000" dirty="0"/>
              <a:t>解释：自底向上的</a:t>
            </a:r>
            <a:r>
              <a:rPr lang="en-US" altLang="zh-CN" sz="2000" dirty="0"/>
              <a:t>(</a:t>
            </a:r>
            <a:r>
              <a:rPr lang="zh-CN" altLang="en-US" sz="2000" dirty="0"/>
              <a:t>即基于合并的</a:t>
            </a:r>
            <a:r>
              <a:rPr lang="en-US" altLang="zh-CN" sz="2000" dirty="0"/>
              <a:t>)</a:t>
            </a:r>
            <a:r>
              <a:rPr lang="zh-CN" altLang="en-US" sz="2000" dirty="0"/>
              <a:t>数据离散化方法。它依赖于卡方检验</a:t>
            </a:r>
            <a:r>
              <a:rPr lang="en-US" altLang="zh-CN" sz="2000" dirty="0"/>
              <a:t>:</a:t>
            </a:r>
            <a:r>
              <a:rPr lang="zh-CN" altLang="en-US" sz="2000" dirty="0"/>
              <a:t>具有最小卡方值的相邻区间合并在一</a:t>
            </a:r>
            <a:endParaRPr lang="en-US" altLang="zh-CN" sz="2000" dirty="0"/>
          </a:p>
          <a:p>
            <a:r>
              <a:rPr lang="zh-CN" altLang="en-US" sz="2000" dirty="0"/>
              <a:t>基本思想</a:t>
            </a:r>
            <a:r>
              <a:rPr lang="en-US" altLang="zh-CN" sz="2000" dirty="0"/>
              <a:t>:</a:t>
            </a:r>
            <a:r>
              <a:rPr lang="zh-CN" altLang="en-US" sz="2000" dirty="0"/>
              <a:t>对于精确的离散化，相对类频率在一个区间内应当完全一致。因此</a:t>
            </a:r>
            <a:r>
              <a:rPr lang="en-US" altLang="zh-CN" sz="2000" dirty="0"/>
              <a:t>,</a:t>
            </a:r>
            <a:r>
              <a:rPr lang="zh-CN" altLang="en-US" sz="2000" dirty="0"/>
              <a:t>如果两个相邻的区间具有非常类似的类分布，则这两个区间可以合并；否则，它们应当保持分开。而低卡方值表明它们具有相似的类分布。起</a:t>
            </a:r>
            <a:r>
              <a:rPr lang="en-US" altLang="zh-CN" sz="2000" dirty="0"/>
              <a:t>,</a:t>
            </a:r>
            <a:r>
              <a:rPr lang="zh-CN" altLang="en-US" sz="2000" dirty="0"/>
              <a:t>直到满足确定的停止准则。通俗的讲，即让组内成员相似性强，让组间的差异大。</a:t>
            </a:r>
            <a:endParaRPr lang="en-US" altLang="zh-CN" sz="2000" dirty="0"/>
          </a:p>
          <a:p>
            <a:r>
              <a:rPr lang="zh-CN" altLang="en-US" sz="2000" dirty="0"/>
              <a:t>步骤：。。。。</a:t>
            </a:r>
          </a:p>
        </p:txBody>
      </p:sp>
    </p:spTree>
    <p:extLst>
      <p:ext uri="{BB962C8B-B14F-4D97-AF65-F5344CB8AC3E}">
        <p14:creationId xmlns:p14="http://schemas.microsoft.com/office/powerpoint/2010/main" val="171624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0587-2563-404C-8317-909A7E37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Woe code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83C95-92B9-41E2-8301-BC374077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28800"/>
            <a:ext cx="10271942" cy="2395150"/>
          </a:xfrm>
        </p:spPr>
        <p:txBody>
          <a:bodyPr/>
          <a:lstStyle/>
          <a:p>
            <a:r>
              <a:rPr lang="en-US" altLang="zh-CN" dirty="0"/>
              <a:t>Weight of Evidence</a:t>
            </a:r>
          </a:p>
          <a:p>
            <a:r>
              <a:rPr lang="zh-CN" altLang="en-US" dirty="0"/>
              <a:t>一种有监督的编码方式，将预测类别的集中度的属性作为编码的数值；</a:t>
            </a:r>
            <a:endParaRPr lang="en-US" altLang="zh-CN" dirty="0"/>
          </a:p>
          <a:p>
            <a:pPr lvl="1"/>
            <a:r>
              <a:rPr lang="zh-CN" altLang="en-US" dirty="0"/>
              <a:t>优势是：将特征的值规范到相近的尺度上</a:t>
            </a:r>
            <a:endParaRPr lang="en-US" altLang="zh-CN" dirty="0"/>
          </a:p>
          <a:p>
            <a:pPr lvl="1"/>
            <a:r>
              <a:rPr lang="zh-CN" altLang="en-US" dirty="0"/>
              <a:t>缺点是：需要分箱后每箱都同时有好坏样本（例如，预测违约和不违约可是使用</a:t>
            </a:r>
            <a:r>
              <a:rPr lang="en-US" altLang="zh-CN" dirty="0"/>
              <a:t>WOE</a:t>
            </a:r>
            <a:r>
              <a:rPr lang="zh-CN" altLang="en-US" dirty="0"/>
              <a:t>编码，如果去预测中度违约、重度违约、轻度违约等等情况，这个时候</a:t>
            </a:r>
            <a:r>
              <a:rPr lang="en-US" altLang="zh-CN" dirty="0"/>
              <a:t>WOE</a:t>
            </a:r>
            <a:r>
              <a:rPr lang="zh-CN" altLang="en-US" dirty="0"/>
              <a:t>编码就不行了）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69DF59-3823-4651-BA1C-E5B92EA87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219" y="4943475"/>
            <a:ext cx="4257675" cy="923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8B33FC-B06E-427A-887D-E4FB0F204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092" y="4943474"/>
            <a:ext cx="3572828" cy="97543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2ACE70-008D-496A-BCD6-503C2C3C33C2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4693920" y="5405438"/>
            <a:ext cx="1247299" cy="2575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79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</TotalTime>
  <Words>1106</Words>
  <Application>Microsoft Office PowerPoint</Application>
  <PresentationFormat>宽屏</PresentationFormat>
  <Paragraphs>102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天体</vt:lpstr>
      <vt:lpstr>统计分析</vt:lpstr>
      <vt:lpstr>内容和目的</vt:lpstr>
      <vt:lpstr>分箱 (Binning)</vt:lpstr>
      <vt:lpstr>分箱方法</vt:lpstr>
      <vt:lpstr>等距分箱</vt:lpstr>
      <vt:lpstr>等频分箱</vt:lpstr>
      <vt:lpstr>best-ks分箱</vt:lpstr>
      <vt:lpstr>卡方分箱（Chi-Merge） </vt:lpstr>
      <vt:lpstr>Woe code</vt:lpstr>
      <vt:lpstr>iV</vt:lpstr>
      <vt:lpstr>KS (Kolmogorov-Smirnov test)</vt:lpstr>
      <vt:lpstr>KS (Kolmogorov-Smirnov test)(2)</vt:lpstr>
      <vt:lpstr>PSI (Population Stability Index) </vt:lpstr>
      <vt:lpstr>PSI (Population Stability Index)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统计分析</dc:title>
  <dc:creator>Jack zhang</dc:creator>
  <cp:lastModifiedBy>Jack zhang</cp:lastModifiedBy>
  <cp:revision>49</cp:revision>
  <dcterms:created xsi:type="dcterms:W3CDTF">2018-10-15T03:23:52Z</dcterms:created>
  <dcterms:modified xsi:type="dcterms:W3CDTF">2018-10-22T12:01:34Z</dcterms:modified>
</cp:coreProperties>
</file>