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4" r:id="rId8"/>
    <p:sldId id="262" r:id="rId9"/>
    <p:sldId id="275" r:id="rId10"/>
    <p:sldId id="270" r:id="rId11"/>
    <p:sldId id="273" r:id="rId12"/>
    <p:sldId id="27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17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456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3380" y="2924174"/>
            <a:ext cx="5282063" cy="1009651"/>
          </a:xfrm>
        </p:spPr>
        <p:txBody>
          <a:bodyPr/>
          <a:lstStyle/>
          <a:p>
            <a:pPr algn="ctr"/>
            <a:r>
              <a:rPr lang="en-US" dirty="0"/>
              <a:t>M	V	C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14537-92D5-4501-8FF5-19030092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9" b="95380" l="6379" r="93724">
                        <a14:foregroundMark x1="19547" y1="17735" x2="19547" y2="17735"/>
                        <a14:foregroundMark x1="26749" y1="17139" x2="26749" y2="17139"/>
                        <a14:foregroundMark x1="32510" y1="16244" x2="32510" y2="16244"/>
                        <a14:foregroundMark x1="26852" y1="11177" x2="26852" y2="11177"/>
                        <a14:foregroundMark x1="49280" y1="12817" x2="49280" y2="12817"/>
                        <a14:foregroundMark x1="50514" y1="18778" x2="50514" y2="18778"/>
                        <a14:foregroundMark x1="53909" y1="14605" x2="53909" y2="14605"/>
                        <a14:foregroundMark x1="54835" y1="12072" x2="54835" y2="12072"/>
                        <a14:foregroundMark x1="43210" y1="13413" x2="43210" y2="13413"/>
                        <a14:foregroundMark x1="47016" y1="18629" x2="47016" y2="18629"/>
                        <a14:foregroundMark x1="50926" y1="16393" x2="50926" y2="16393"/>
                        <a14:foregroundMark x1="54321" y1="15201" x2="54321" y2="15201"/>
                        <a14:foregroundMark x1="54630" y1="15201" x2="54630" y2="15201"/>
                        <a14:foregroundMark x1="48868" y1="14009" x2="48868" y2="14009"/>
                        <a14:foregroundMark x1="45679" y1="12221" x2="45679" y2="12221"/>
                        <a14:foregroundMark x1="43930" y1="15350" x2="43930" y2="15350"/>
                        <a14:foregroundMark x1="44033" y1="16841" x2="44033" y2="16841"/>
                        <a14:foregroundMark x1="58333" y1="18629" x2="58333" y2="18629"/>
                        <a14:foregroundMark x1="43107" y1="13562" x2="43107" y2="13562"/>
                        <a14:foregroundMark x1="43930" y1="11773" x2="43930" y2="11773"/>
                        <a14:foregroundMark x1="48045" y1="10283" x2="48045" y2="10283"/>
                        <a14:foregroundMark x1="55247" y1="14009" x2="55247" y2="14009"/>
                        <a14:foregroundMark x1="54012" y1="16393" x2="54012" y2="16393"/>
                        <a14:foregroundMark x1="53189" y1="15052" x2="53189" y2="15052"/>
                        <a14:foregroundMark x1="52572" y1="15797" x2="52572" y2="15797"/>
                        <a14:foregroundMark x1="83539" y1="47988" x2="83539" y2="47988"/>
                        <a14:foregroundMark x1="75617" y1="49478" x2="75617" y2="49478"/>
                        <a14:foregroundMark x1="83848" y1="48584" x2="83848" y2="48584"/>
                        <a14:foregroundMark x1="88889" y1="46498" x2="88889" y2="46498"/>
                        <a14:foregroundMark x1="90432" y1="50224" x2="90432" y2="50224"/>
                        <a14:foregroundMark x1="82202" y1="55589" x2="82202" y2="55589"/>
                        <a14:foregroundMark x1="79321" y1="48882" x2="79321" y2="48882"/>
                        <a14:foregroundMark x1="80247" y1="46200" x2="80247" y2="46200"/>
                        <a14:foregroundMark x1="80247" y1="46200" x2="80247" y2="46200"/>
                        <a14:foregroundMark x1="83745" y1="45306" x2="83745" y2="45306"/>
                        <a14:foregroundMark x1="86214" y1="45007" x2="86214" y2="45007"/>
                        <a14:foregroundMark x1="87860" y1="47094" x2="87860" y2="47094"/>
                        <a14:foregroundMark x1="92695" y1="46796" x2="92695" y2="46796"/>
                        <a14:foregroundMark x1="93930" y1="53055" x2="93930" y2="53055"/>
                        <a14:foregroundMark x1="83539" y1="28316" x2="83539" y2="28316"/>
                        <a14:foregroundMark x1="78395" y1="18331" x2="78395" y2="18331"/>
                        <a14:foregroundMark x1="18107" y1="69598" x2="18107" y2="69598"/>
                        <a14:foregroundMark x1="27366" y1="86587" x2="27366" y2="86587"/>
                        <a14:foregroundMark x1="16152" y1="44709" x2="16152" y2="44709"/>
                        <a14:foregroundMark x1="27263" y1="47392" x2="27263" y2="47392"/>
                        <a14:foregroundMark x1="12963" y1="51863" x2="12963" y2="51863"/>
                        <a14:foregroundMark x1="25617" y1="48584" x2="25617" y2="48584"/>
                        <a14:foregroundMark x1="21914" y1="54545" x2="21399" y2="54396"/>
                        <a14:foregroundMark x1="11728" y1="49627" x2="11728" y2="49627"/>
                        <a14:foregroundMark x1="10802" y1="49478" x2="10802" y2="49478"/>
                        <a14:foregroundMark x1="16255" y1="46200" x2="16255" y2="46200"/>
                        <a14:foregroundMark x1="6379" y1="52757" x2="6379" y2="52757"/>
                        <a14:foregroundMark x1="50103" y1="82116" x2="50103" y2="82116"/>
                        <a14:foregroundMark x1="49794" y1="95380" x2="49794" y2="95380"/>
                        <a14:foregroundMark x1="65021" y1="88376" x2="65021" y2="88376"/>
                        <a14:foregroundMark x1="72737" y1="81669" x2="72737" y2="81669"/>
                        <a14:foregroundMark x1="71399" y1="81818" x2="71399" y2="81818"/>
                        <a14:foregroundMark x1="69547" y1="81818" x2="69547" y2="81818"/>
                        <a14:foregroundMark x1="72634" y1="11028" x2="72634" y2="11028"/>
                        <a14:foregroundMark x1="79424" y1="11624" x2="79424" y2="11624"/>
                        <a14:foregroundMark x1="77160" y1="12072" x2="77160" y2="12072"/>
                        <a14:foregroundMark x1="75926" y1="12221" x2="75926" y2="12221"/>
                        <a14:foregroundMark x1="70679" y1="12817" x2="70679" y2="12817"/>
                        <a14:foregroundMark x1="68930" y1="12221" x2="68930" y2="12221"/>
                        <a14:foregroundMark x1="75309" y1="11475" x2="75309" y2="11475"/>
                        <a14:foregroundMark x1="23045" y1="9985" x2="23045" y2="9985"/>
                        <a14:foregroundMark x1="30453" y1="10581" x2="30453" y2="10581"/>
                        <a14:foregroundMark x1="28807" y1="10879" x2="28807" y2="10879"/>
                        <a14:foregroundMark x1="28601" y1="80328" x2="28601" y2="80328"/>
                        <a14:foregroundMark x1="24486" y1="79881" x2="24486" y2="79881"/>
                        <a14:foregroundMark x1="29733" y1="11028" x2="29733" y2="11028"/>
                        <a14:foregroundMark x1="30658" y1="10134" x2="30658" y2="10134"/>
                        <a14:foregroundMark x1="31070" y1="9985" x2="31070" y2="9985"/>
                        <a14:foregroundMark x1="30556" y1="10730" x2="30556" y2="10730"/>
                        <a14:foregroundMark x1="29424" y1="12221" x2="29424" y2="12221"/>
                        <a14:foregroundMark x1="69753" y1="12370" x2="69753" y2="12370"/>
                        <a14:foregroundMark x1="69342" y1="11923" x2="69342" y2="11923"/>
                        <a14:foregroundMark x1="69136" y1="11624" x2="69136" y2="11624"/>
                        <a14:foregroundMark x1="73148" y1="11773" x2="73148" y2="11773"/>
                        <a14:foregroundMark x1="72119" y1="12519" x2="72942" y2="12817"/>
                        <a14:foregroundMark x1="75000" y1="12817" x2="75000" y2="12817"/>
                        <a14:foregroundMark x1="77058" y1="12817" x2="77058" y2="12817"/>
                        <a14:foregroundMark x1="76646" y1="12221" x2="76646" y2="12221"/>
                        <a14:foregroundMark x1="27572" y1="81669" x2="27572" y2="81669"/>
                        <a14:foregroundMark x1="73354" y1="80775" x2="73354" y2="80775"/>
                        <a14:foregroundMark x1="73148" y1="80924" x2="73148" y2="80924"/>
                        <a14:foregroundMark x1="72737" y1="80924" x2="72737" y2="80924"/>
                        <a14:foregroundMark x1="72737" y1="82116" x2="72737" y2="82116"/>
                        <a14:foregroundMark x1="71708" y1="82265" x2="71708" y2="82265"/>
                        <a14:foregroundMark x1="71708" y1="83159" x2="71708" y2="83159"/>
                        <a14:foregroundMark x1="71193" y1="82563" x2="71193" y2="82563"/>
                        <a14:foregroundMark x1="70782" y1="82563" x2="70782" y2="82563"/>
                        <a14:foregroundMark x1="69753" y1="82712" x2="69753" y2="82712"/>
                        <a14:foregroundMark x1="69547" y1="82712" x2="69547" y2="827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5012" y="2369095"/>
            <a:ext cx="6463976" cy="44622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software architectural pattern that specifies three development aspects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10360501" cy="84296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93F59-FC2B-473E-8A7F-C5E50955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524000"/>
            <a:ext cx="8858958" cy="49831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83F419-9895-4CB8-830C-BEF1466F6AEF}"/>
              </a:ext>
            </a:extLst>
          </p:cNvPr>
          <p:cNvSpPr/>
          <p:nvPr/>
        </p:nvSpPr>
        <p:spPr>
          <a:xfrm>
            <a:off x="8990012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9DC2BD-B90D-49FB-864E-ABEB5BFB8B02}"/>
              </a:ext>
            </a:extLst>
          </p:cNvPr>
          <p:cNvGrpSpPr/>
          <p:nvPr/>
        </p:nvGrpSpPr>
        <p:grpSpPr>
          <a:xfrm>
            <a:off x="4215149" y="457200"/>
            <a:ext cx="3758525" cy="1143000"/>
            <a:chOff x="0" y="-3699"/>
            <a:chExt cx="4316650" cy="1343390"/>
          </a:xfrm>
        </p:grpSpPr>
        <p:sp>
          <p:nvSpPr>
            <p:cNvPr id="5" name="Rectangle: Rounded Corners 4" descr="Staggered process showing 3 tasks arranged one below the other and two downward pointing arrows are used to indicate progression from first task to second task and second task to third task.">
              <a:extLst>
                <a:ext uri="{FF2B5EF4-FFF2-40B4-BE49-F238E27FC236}">
                  <a16:creationId xmlns:a16="http://schemas.microsoft.com/office/drawing/2014/main" id="{C0C788F2-A783-473B-91CC-A492965FD0F8}"/>
                </a:ext>
              </a:extLst>
            </p:cNvPr>
            <p:cNvSpPr/>
            <p:nvPr/>
          </p:nvSpPr>
          <p:spPr>
            <a:xfrm>
              <a:off x="0" y="0"/>
              <a:ext cx="4316650" cy="133969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4AEFA8E-8C9C-4257-A307-D272ADCD9727}"/>
                </a:ext>
              </a:extLst>
            </p:cNvPr>
            <p:cNvSpPr txBox="1"/>
            <p:nvPr/>
          </p:nvSpPr>
          <p:spPr>
            <a:xfrm>
              <a:off x="722815" y="-3699"/>
              <a:ext cx="2871019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View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12E2C-AC58-4876-8902-09E658727B61}"/>
              </a:ext>
            </a:extLst>
          </p:cNvPr>
          <p:cNvGrpSpPr/>
          <p:nvPr/>
        </p:nvGrpSpPr>
        <p:grpSpPr>
          <a:xfrm>
            <a:off x="4270897" y="493637"/>
            <a:ext cx="3758525" cy="1139854"/>
            <a:chOff x="380880" y="1562972"/>
            <a:chExt cx="4316650" cy="13396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C14155-5027-4349-BF4F-58428329F6DA}"/>
                </a:ext>
              </a:extLst>
            </p:cNvPr>
            <p:cNvSpPr/>
            <p:nvPr/>
          </p:nvSpPr>
          <p:spPr>
            <a:xfrm>
              <a:off x="380880" y="1562972"/>
              <a:ext cx="4316650" cy="1339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469C921D-9398-49CD-BE80-23565F8D938D}"/>
                </a:ext>
              </a:extLst>
            </p:cNvPr>
            <p:cNvSpPr txBox="1"/>
            <p:nvPr/>
          </p:nvSpPr>
          <p:spPr>
            <a:xfrm>
              <a:off x="981930" y="1621885"/>
              <a:ext cx="2986494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View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C0F5F8-D6CF-40CD-B414-87BBAFBFA75A}"/>
              </a:ext>
            </a:extLst>
          </p:cNvPr>
          <p:cNvSpPr txBox="1">
            <a:spLocks/>
          </p:cNvSpPr>
          <p:nvPr/>
        </p:nvSpPr>
        <p:spPr>
          <a:xfrm>
            <a:off x="1217612" y="1899043"/>
            <a:ext cx="10360501" cy="446532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user sees on the screen</a:t>
            </a:r>
          </a:p>
          <a:p>
            <a:r>
              <a:rPr lang="en-US" dirty="0"/>
              <a:t>Or, the presentation of the application.</a:t>
            </a:r>
          </a:p>
          <a:p>
            <a:r>
              <a:rPr lang="en-US" dirty="0"/>
              <a:t>Model change changes the view.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3FDFD-195C-45F2-BC52-9A0DF373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746"/>
          <a:stretch/>
        </p:blipFill>
        <p:spPr>
          <a:xfrm>
            <a:off x="3884612" y="1083051"/>
            <a:ext cx="8837851" cy="6728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DAACBF-D400-443E-AE86-8730CA2B2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37010" b="38265"/>
          <a:stretch/>
        </p:blipFill>
        <p:spPr>
          <a:xfrm rot="8605209">
            <a:off x="-3976766" y="804652"/>
            <a:ext cx="7243957" cy="53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9DC2BD-B90D-49FB-864E-ABEB5BFB8B02}"/>
              </a:ext>
            </a:extLst>
          </p:cNvPr>
          <p:cNvGrpSpPr/>
          <p:nvPr/>
        </p:nvGrpSpPr>
        <p:grpSpPr>
          <a:xfrm>
            <a:off x="4215149" y="457200"/>
            <a:ext cx="3758525" cy="1143000"/>
            <a:chOff x="0" y="-3699"/>
            <a:chExt cx="4316650" cy="1343390"/>
          </a:xfrm>
        </p:grpSpPr>
        <p:sp>
          <p:nvSpPr>
            <p:cNvPr id="5" name="Rectangle: Rounded Corners 4" descr="Staggered process showing 3 tasks arranged one below the other and two downward pointing arrows are used to indicate progression from first task to second task and second task to third task.">
              <a:extLst>
                <a:ext uri="{FF2B5EF4-FFF2-40B4-BE49-F238E27FC236}">
                  <a16:creationId xmlns:a16="http://schemas.microsoft.com/office/drawing/2014/main" id="{C0C788F2-A783-473B-91CC-A492965FD0F8}"/>
                </a:ext>
              </a:extLst>
            </p:cNvPr>
            <p:cNvSpPr/>
            <p:nvPr/>
          </p:nvSpPr>
          <p:spPr>
            <a:xfrm>
              <a:off x="0" y="0"/>
              <a:ext cx="4316650" cy="133969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4AEFA8E-8C9C-4257-A307-D272ADCD9727}"/>
                </a:ext>
              </a:extLst>
            </p:cNvPr>
            <p:cNvSpPr txBox="1"/>
            <p:nvPr/>
          </p:nvSpPr>
          <p:spPr>
            <a:xfrm>
              <a:off x="722815" y="-3699"/>
              <a:ext cx="2871019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Model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CD4746-821B-4A3B-ACF2-86862440F2E3}"/>
              </a:ext>
            </a:extLst>
          </p:cNvPr>
          <p:cNvSpPr txBox="1">
            <a:spLocks/>
          </p:cNvSpPr>
          <p:nvPr/>
        </p:nvSpPr>
        <p:spPr>
          <a:xfrm>
            <a:off x="1217612" y="1932333"/>
            <a:ext cx="10360501" cy="446532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Knows all about the data</a:t>
            </a:r>
          </a:p>
          <a:p>
            <a:r>
              <a:rPr lang="en-US" dirty="0"/>
              <a:t>Represents application data and business rules</a:t>
            </a:r>
          </a:p>
          <a:p>
            <a:r>
              <a:rPr lang="en-US" dirty="0"/>
              <a:t>Does not care for the </a:t>
            </a:r>
            <a:r>
              <a:rPr lang="en-US" dirty="0" err="1"/>
              <a:t>reprentation</a:t>
            </a:r>
            <a:r>
              <a:rPr lang="en-US" dirty="0"/>
              <a:t>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D443A-E38E-4E99-94C1-FECDD7EFE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7"/>
          <a:stretch/>
        </p:blipFill>
        <p:spPr>
          <a:xfrm>
            <a:off x="5256212" y="2286000"/>
            <a:ext cx="6660106" cy="43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04A4A25-A35E-4B33-8E82-E9828972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9DC2BD-B90D-49FB-864E-ABEB5BFB8B02}"/>
              </a:ext>
            </a:extLst>
          </p:cNvPr>
          <p:cNvGrpSpPr/>
          <p:nvPr/>
        </p:nvGrpSpPr>
        <p:grpSpPr>
          <a:xfrm>
            <a:off x="4215149" y="457200"/>
            <a:ext cx="3758525" cy="1143000"/>
            <a:chOff x="0" y="-3699"/>
            <a:chExt cx="4316650" cy="1343390"/>
          </a:xfrm>
        </p:grpSpPr>
        <p:sp>
          <p:nvSpPr>
            <p:cNvPr id="5" name="Rectangle: Rounded Corners 4" descr="Staggered process showing 3 tasks arranged one below the other and two downward pointing arrows are used to indicate progression from first task to second task and second task to third task.">
              <a:extLst>
                <a:ext uri="{FF2B5EF4-FFF2-40B4-BE49-F238E27FC236}">
                  <a16:creationId xmlns:a16="http://schemas.microsoft.com/office/drawing/2014/main" id="{C0C788F2-A783-473B-91CC-A492965FD0F8}"/>
                </a:ext>
              </a:extLst>
            </p:cNvPr>
            <p:cNvSpPr/>
            <p:nvPr/>
          </p:nvSpPr>
          <p:spPr>
            <a:xfrm>
              <a:off x="0" y="0"/>
              <a:ext cx="4316650" cy="133969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4AEFA8E-8C9C-4257-A307-D272ADCD9727}"/>
                </a:ext>
              </a:extLst>
            </p:cNvPr>
            <p:cNvSpPr txBox="1"/>
            <p:nvPr/>
          </p:nvSpPr>
          <p:spPr>
            <a:xfrm>
              <a:off x="722815" y="-3699"/>
              <a:ext cx="2871019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View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12E2C-AC58-4876-8902-09E658727B61}"/>
              </a:ext>
            </a:extLst>
          </p:cNvPr>
          <p:cNvGrpSpPr/>
          <p:nvPr/>
        </p:nvGrpSpPr>
        <p:grpSpPr>
          <a:xfrm>
            <a:off x="4270897" y="493637"/>
            <a:ext cx="3758525" cy="1139854"/>
            <a:chOff x="380880" y="1562972"/>
            <a:chExt cx="4316650" cy="13396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C14155-5027-4349-BF4F-58428329F6DA}"/>
                </a:ext>
              </a:extLst>
            </p:cNvPr>
            <p:cNvSpPr/>
            <p:nvPr/>
          </p:nvSpPr>
          <p:spPr>
            <a:xfrm>
              <a:off x="380880" y="1562972"/>
              <a:ext cx="4316650" cy="1339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469C921D-9398-49CD-BE80-23565F8D938D}"/>
                </a:ext>
              </a:extLst>
            </p:cNvPr>
            <p:cNvSpPr txBox="1"/>
            <p:nvPr/>
          </p:nvSpPr>
          <p:spPr>
            <a:xfrm>
              <a:off x="981930" y="1621885"/>
              <a:ext cx="2986494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View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89095E-5F52-498B-8D3D-AEB2C7A4BD2F}"/>
              </a:ext>
            </a:extLst>
          </p:cNvPr>
          <p:cNvGrpSpPr/>
          <p:nvPr/>
        </p:nvGrpSpPr>
        <p:grpSpPr>
          <a:xfrm>
            <a:off x="4326645" y="557079"/>
            <a:ext cx="3758525" cy="1139854"/>
            <a:chOff x="761761" y="3125945"/>
            <a:chExt cx="4316650" cy="1339691"/>
          </a:xfrm>
        </p:grpSpPr>
        <p:sp>
          <p:nvSpPr>
            <p:cNvPr id="11" name="Rectangle: Rounded Corners 10" descr="Staggered process showing 3 tasks arranged one below the other and two downward pointing arrows are used to indicate progression from first task to second task and second task to third task.">
              <a:extLst>
                <a:ext uri="{FF2B5EF4-FFF2-40B4-BE49-F238E27FC236}">
                  <a16:creationId xmlns:a16="http://schemas.microsoft.com/office/drawing/2014/main" id="{CB91E4F8-8B42-4A22-8944-B279C94CB9A2}"/>
                </a:ext>
              </a:extLst>
            </p:cNvPr>
            <p:cNvSpPr/>
            <p:nvPr/>
          </p:nvSpPr>
          <p:spPr>
            <a:xfrm>
              <a:off x="761761" y="3125945"/>
              <a:ext cx="4316650" cy="133969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394404"/>
                </a:gs>
                <a:gs pos="50000">
                  <a:srgbClr val="5F6F0F"/>
                </a:gs>
                <a:gs pos="70000">
                  <a:srgbClr val="65741A"/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5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05D12F5C-D812-4D9D-A659-99D54DF61F00}"/>
                </a:ext>
              </a:extLst>
            </p:cNvPr>
            <p:cNvSpPr txBox="1"/>
            <p:nvPr/>
          </p:nvSpPr>
          <p:spPr>
            <a:xfrm>
              <a:off x="1030377" y="3165183"/>
              <a:ext cx="3816922" cy="1261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 dirty="0"/>
                <a:t>Controller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7EB8D9-E42F-469A-9539-513BCBFD5CF2}"/>
              </a:ext>
            </a:extLst>
          </p:cNvPr>
          <p:cNvSpPr txBox="1">
            <a:spLocks/>
          </p:cNvSpPr>
          <p:nvPr/>
        </p:nvSpPr>
        <p:spPr>
          <a:xfrm>
            <a:off x="1217612" y="1828800"/>
            <a:ext cx="10360501" cy="446532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A8014E-E940-42C5-9424-2339044A9996}"/>
              </a:ext>
            </a:extLst>
          </p:cNvPr>
          <p:cNvSpPr txBox="1">
            <a:spLocks/>
          </p:cNvSpPr>
          <p:nvPr/>
        </p:nvSpPr>
        <p:spPr>
          <a:xfrm>
            <a:off x="1370012" y="2067757"/>
            <a:ext cx="10360501" cy="446532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bridge between model and view</a:t>
            </a:r>
          </a:p>
          <a:p>
            <a:r>
              <a:rPr lang="en-US" dirty="0"/>
              <a:t>Intercepts request from view and pass it to the model for action.</a:t>
            </a:r>
          </a:p>
          <a:p>
            <a:r>
              <a:rPr lang="en-US" dirty="0"/>
              <a:t>After action by model, pass view to the user</a:t>
            </a:r>
          </a:p>
        </p:txBody>
      </p:sp>
    </p:spTree>
    <p:extLst>
      <p:ext uri="{BB962C8B-B14F-4D97-AF65-F5344CB8AC3E}">
        <p14:creationId xmlns:p14="http://schemas.microsoft.com/office/powerpoint/2010/main" val="42454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5486400" cy="1223963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828800"/>
            <a:ext cx="10360501" cy="4465320"/>
          </a:xfrm>
        </p:spPr>
        <p:txBody>
          <a:bodyPr>
            <a:normAutofit/>
          </a:bodyPr>
          <a:lstStyle/>
          <a:p>
            <a:r>
              <a:rPr lang="en-US" sz="2800" dirty="0"/>
              <a:t>Easily modifiable</a:t>
            </a:r>
          </a:p>
          <a:p>
            <a:r>
              <a:rPr lang="en-US" sz="2800" dirty="0"/>
              <a:t>Faster development process</a:t>
            </a:r>
          </a:p>
          <a:p>
            <a:r>
              <a:rPr lang="en-US" sz="2800" dirty="0"/>
              <a:t>Easy planning and maintenance</a:t>
            </a:r>
          </a:p>
          <a:p>
            <a:r>
              <a:rPr lang="en-US" sz="2800" dirty="0"/>
              <a:t>Organizes large-size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7325E-7 4.07407E-6 L 0.0125 0.010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5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5486400" cy="1223963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828800"/>
            <a:ext cx="10360501" cy="4465320"/>
          </a:xfrm>
        </p:spPr>
        <p:txBody>
          <a:bodyPr>
            <a:normAutofit/>
          </a:bodyPr>
          <a:lstStyle/>
          <a:p>
            <a:r>
              <a:rPr lang="en-US" dirty="0"/>
              <a:t>Can be hard to understand due to the complexity and updates</a:t>
            </a:r>
          </a:p>
          <a:p>
            <a:r>
              <a:rPr lang="en-US" dirty="0"/>
              <a:t>The complexity in code navigation (with all updates, the structure becomes more complex)</a:t>
            </a:r>
          </a:p>
        </p:txBody>
      </p:sp>
    </p:spTree>
    <p:extLst>
      <p:ext uri="{BB962C8B-B14F-4D97-AF65-F5344CB8AC3E}">
        <p14:creationId xmlns:p14="http://schemas.microsoft.com/office/powerpoint/2010/main" val="32177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7325E-7 4.07407E-6 L 0.0125 0.010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5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3380" y="2924174"/>
            <a:ext cx="5282063" cy="1009651"/>
          </a:xfrm>
        </p:spPr>
        <p:txBody>
          <a:bodyPr/>
          <a:lstStyle/>
          <a:p>
            <a:pPr algn="ctr"/>
            <a:r>
              <a:rPr lang="en-US" dirty="0"/>
              <a:t>M	V	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9B2D3-4D72-47B8-A6E3-1432AC2ACE92}"/>
              </a:ext>
            </a:extLst>
          </p:cNvPr>
          <p:cNvSpPr txBox="1"/>
          <p:nvPr/>
        </p:nvSpPr>
        <p:spPr>
          <a:xfrm>
            <a:off x="3031615" y="3908672"/>
            <a:ext cx="612559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32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128</TotalTime>
  <Words>145</Words>
  <Application>Microsoft Office PowerPoint</Application>
  <PresentationFormat>Custom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M V C</vt:lpstr>
      <vt:lpstr>Introduction</vt:lpstr>
      <vt:lpstr>ARCHITECTURE</vt:lpstr>
      <vt:lpstr>PowerPoint Presentation</vt:lpstr>
      <vt:lpstr>PowerPoint Presentation</vt:lpstr>
      <vt:lpstr>PowerPoint Presentation</vt:lpstr>
      <vt:lpstr>Advantages</vt:lpstr>
      <vt:lpstr>Disadvantages</vt:lpstr>
      <vt:lpstr>M V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Samir Shrestha</dc:creator>
  <cp:lastModifiedBy>Samir Shrestha</cp:lastModifiedBy>
  <cp:revision>98</cp:revision>
  <dcterms:created xsi:type="dcterms:W3CDTF">2022-11-28T15:52:28Z</dcterms:created>
  <dcterms:modified xsi:type="dcterms:W3CDTF">2022-12-01T02:08:16Z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