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78" r:id="rId7"/>
    <p:sldId id="258" r:id="rId8"/>
    <p:sldId id="281" r:id="rId9"/>
    <p:sldId id="279" r:id="rId10"/>
    <p:sldId id="280" r:id="rId11"/>
    <p:sldId id="266" r:id="rId12"/>
    <p:sldId id="282" r:id="rId13"/>
    <p:sldId id="28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735" autoAdjust="0"/>
  </p:normalViewPr>
  <p:slideViewPr>
    <p:cSldViewPr snapToGrid="0">
      <p:cViewPr varScale="1">
        <p:scale>
          <a:sx n="101" d="100"/>
          <a:sy n="101" d="100"/>
        </p:scale>
        <p:origin x="424" y="6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Average male BMI: ~31, Average female BMI: ~30.5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Average charges for males are higher (~$14,000 vs ~$12,500)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Indicates men may represent a higher health risk cost-wise.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Southeast has the highest average medical charges.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Northeast follows closely.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Possible causes: lifestyle, income, healthcare access, or smoking rates.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Male smokers are the most expensive group.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Female non-smokers have the lowest charges.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Combination analysis helps in identifying high-risk populations.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ingliuyou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385" y="4633110"/>
            <a:ext cx="11164615" cy="2224890"/>
          </a:xfrm>
        </p:spPr>
        <p:txBody>
          <a:bodyPr anchor="ctr"/>
          <a:lstStyle/>
          <a:p>
            <a:r>
              <a:rPr lang="en-US" sz="4000" dirty="0"/>
              <a:t>Medical Insurance Cost Analysis with Power BI</a:t>
            </a:r>
            <a:br>
              <a:rPr lang="en-US" sz="1600" dirty="0"/>
            </a:br>
            <a:r>
              <a:rPr lang="en-US" sz="1600" dirty="0"/>
              <a:t>A Behavioral and Demographic Exploration of Health Charges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3924B0C-32CB-C3F3-AC63-FDC4AE490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4941" y="6152863"/>
            <a:ext cx="33070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Jing You | Data Analytics Portfolio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April 2025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Conclusion &amp; Next Steps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A2BBC64-5BE4-F4DE-CF74-E7308EA3410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EE3CF9-8F14-2CD9-1257-45E0CFF54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39" y="2419536"/>
            <a:ext cx="886022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Smoking and BMI are the most significant predictors of high medical charges.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Regional and gender differences also contribute to cost variations.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Non-smokers and individuals with lower BMI tend to have significantly lower medical expenses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The Southeast region exhibits the highest average charges, possibly due to behavioral or demographic patterns.</a:t>
            </a:r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Jing You </a:t>
            </a:r>
          </a:p>
          <a:p>
            <a:r>
              <a:rPr lang="en-US" dirty="0">
                <a:hlinkClick r:id="rId3"/>
              </a:rPr>
              <a:t>jingliuyou@gmail.com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50" y="188595"/>
            <a:ext cx="7734300" cy="1325563"/>
          </a:xfrm>
        </p:spPr>
        <p:txBody>
          <a:bodyPr>
            <a:normAutofit/>
          </a:bodyPr>
          <a:lstStyle/>
          <a:p>
            <a:r>
              <a:rPr lang="en-US" dirty="0"/>
              <a:t>Project Background &amp;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175" y="1514159"/>
            <a:ext cx="3339925" cy="442944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Medical expenses are a core focus in the health insurance industry.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aims to analyze how behavioral (e.g., smoking) and demographic (e.g., age, sex, region) factors affect individual medical charges.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with Power BI, the dashboard provides dynamic, interactive insights.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4174" y="2775081"/>
            <a:ext cx="4179570" cy="1171972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5D3F1-065C-E8D4-679C-05548B49D5D7}"/>
              </a:ext>
            </a:extLst>
          </p:cNvPr>
          <p:cNvSpPr txBox="1"/>
          <p:nvPr/>
        </p:nvSpPr>
        <p:spPr>
          <a:xfrm>
            <a:off x="6779172" y="1532408"/>
            <a:ext cx="39666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Kaggle – Insurance Cost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Records: 1,338 observations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fields: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Age of the policyholder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Gender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bmi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Body Mass Index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children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Number of dependents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smoker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Smoking status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U.S. region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Annual medical charges (target variable)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688" y="912342"/>
            <a:ext cx="8202072" cy="555956"/>
          </a:xfrm>
        </p:spPr>
        <p:txBody>
          <a:bodyPr/>
          <a:lstStyle/>
          <a:p>
            <a:r>
              <a:rPr lang="en-US" dirty="0"/>
              <a:t>Impact of Smoking on Medical Charges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F7BBFE-850F-04C2-AD9C-522D798C50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58255" y="1648153"/>
            <a:ext cx="3750469" cy="3674956"/>
          </a:xfr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7FD5A1-C86B-32C8-462B-CBED6F5F9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32025"/>
              </p:ext>
            </p:extLst>
          </p:nvPr>
        </p:nvGraphicFramePr>
        <p:xfrm>
          <a:off x="6096001" y="1648153"/>
          <a:ext cx="3344392" cy="3674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4392">
                  <a:extLst>
                    <a:ext uri="{9D8B030D-6E8A-4147-A177-3AD203B41FA5}">
                      <a16:colId xmlns:a16="http://schemas.microsoft.com/office/drawing/2014/main" val="2502132592"/>
                    </a:ext>
                  </a:extLst>
                </a:gridCol>
              </a:tblGrid>
              <a:tr h="3674956"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Smokers pay on average over $30,000, while non-smokers pay less than $10,000.</a:t>
                      </a:r>
                    </a:p>
                    <a:p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Smoking is the most influential behavioral factor in medical cost.</a:t>
                      </a:r>
                    </a:p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Suggestion: Insurance pricing models should account for smoking status.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10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856242"/>
          </a:xfrm>
        </p:spPr>
        <p:txBody>
          <a:bodyPr>
            <a:normAutofit/>
          </a:bodyPr>
          <a:lstStyle/>
          <a:p>
            <a:r>
              <a:rPr lang="en-US" sz="4000" dirty="0"/>
              <a:t>BMI and Medical Cost by 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F9C9E-0384-B7C4-876A-64553B56F7D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4A89E4-3857-3F5F-D6A8-7B46D93B2F3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52DC3B-C34D-0E15-F78C-864CFCE7E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92179"/>
            <a:ext cx="12192000" cy="32235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6B1098-C7C0-837D-0623-A1E21853D9DE}"/>
              </a:ext>
            </a:extLst>
          </p:cNvPr>
          <p:cNvSpPr txBox="1"/>
          <p:nvPr/>
        </p:nvSpPr>
        <p:spPr>
          <a:xfrm>
            <a:off x="3450692" y="1588089"/>
            <a:ext cx="68532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Positive correlation: Higher BMI is associated with higher medical </a:t>
            </a:r>
            <a:r>
              <a:rPr lang="en-US" dirty="0" err="1"/>
              <a:t>expenses.Charges</a:t>
            </a:r>
            <a:r>
              <a:rPr lang="en-US" dirty="0"/>
              <a:t> increase significantly after BMI &gt; 30 (obesity threshold).Color-coded by age: Older individuals with the same BMI tend to have higher costs.</a:t>
            </a: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1"/>
            <a:ext cx="4179570" cy="1537970"/>
          </a:xfrm>
        </p:spPr>
        <p:txBody>
          <a:bodyPr/>
          <a:lstStyle/>
          <a:p>
            <a:r>
              <a:rPr lang="en-US" dirty="0"/>
              <a:t>Gender Differences in Cost and BMI</a:t>
            </a:r>
          </a:p>
        </p:txBody>
      </p:sp>
      <p:pic>
        <p:nvPicPr>
          <p:cNvPr id="16" name="Picture Placeholder 15" descr="A person stretching in a gym">
            <a:extLst>
              <a:ext uri="{FF2B5EF4-FFF2-40B4-BE49-F238E27FC236}">
                <a16:creationId xmlns:a16="http://schemas.microsoft.com/office/drawing/2014/main" id="{448EF356-1822-E2AE-2794-322870D4C2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44" r="44"/>
          <a:stretch/>
        </p:blipFill>
        <p:spPr>
          <a:xfrm>
            <a:off x="0" y="-5080"/>
            <a:ext cx="6576291" cy="6872605"/>
          </a:xfr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C51BAA0-686E-9CAE-CE27-0524C3D97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904" y="2208005"/>
            <a:ext cx="3954462" cy="423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4998" y="347879"/>
            <a:ext cx="6481877" cy="785977"/>
          </a:xfrm>
        </p:spPr>
        <p:txBody>
          <a:bodyPr/>
          <a:lstStyle/>
          <a:p>
            <a:r>
              <a:rPr lang="en-US" dirty="0"/>
              <a:t>Average Charges by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1967D-9B0C-C3AC-8AA6-E80271CCE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875" y="1638605"/>
            <a:ext cx="4610176" cy="472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050" y="458789"/>
            <a:ext cx="6426951" cy="1204912"/>
          </a:xfrm>
        </p:spPr>
        <p:txBody>
          <a:bodyPr/>
          <a:lstStyle/>
          <a:p>
            <a:r>
              <a:rPr lang="en-US" dirty="0"/>
              <a:t>Charge Comparison by Gender and Smoking Status</a:t>
            </a:r>
          </a:p>
        </p:txBody>
      </p:sp>
      <p:pic>
        <p:nvPicPr>
          <p:cNvPr id="47" name="Picture Placeholder 46" descr="A person smiling with a shadow on the wall">
            <a:extLst>
              <a:ext uri="{FF2B5EF4-FFF2-40B4-BE49-F238E27FC236}">
                <a16:creationId xmlns:a16="http://schemas.microsoft.com/office/drawing/2014/main" id="{F55BC7A4-EE4B-7EFC-C325-408D66C3CB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2" r="112"/>
          <a:stretch/>
        </p:blipFill>
        <p:spPr>
          <a:xfrm>
            <a:off x="-28230" y="-9144"/>
            <a:ext cx="5481955" cy="68762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8BB5AA3-7F9F-7717-B6C7-8CDB0DAB6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046" y="1616075"/>
            <a:ext cx="5481955" cy="49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150181"/>
          </a:xfrm>
        </p:spPr>
        <p:txBody>
          <a:bodyPr>
            <a:normAutofit/>
          </a:bodyPr>
          <a:lstStyle/>
          <a:p>
            <a:r>
              <a:rPr lang="en-US" sz="4000" dirty="0"/>
              <a:t>Key Insights &amp; KPIs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F9E439-4E92-5473-BEE7-B3E700205680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1604949" y="2836224"/>
            <a:ext cx="3820154" cy="267668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1213ED-738E-E301-0FB4-43AB1CF594F1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4"/>
          <a:stretch>
            <a:fillRect/>
          </a:stretch>
        </p:blipFill>
        <p:spPr>
          <a:xfrm>
            <a:off x="5935881" y="2902306"/>
            <a:ext cx="3502666" cy="2610601"/>
          </a:xfrm>
        </p:spPr>
      </p:pic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07CF58-DE44-F3BA-BF73-E1D0B701C519}"/>
              </a:ext>
            </a:extLst>
          </p:cNvPr>
          <p:cNvSpPr txBox="1"/>
          <p:nvPr/>
        </p:nvSpPr>
        <p:spPr>
          <a:xfrm>
            <a:off x="1431508" y="1912894"/>
            <a:ext cx="87340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charge: $63,770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charge: $13,270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Slicers allow dynamic filtering by age, sex, smoker status, and regio</a:t>
            </a:r>
            <a:r>
              <a:rPr lang="en-US" altLang="zh-CN" dirty="0"/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for quick business insight snapshots</a:t>
            </a: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{C7568A13-7F13-4199-A85D-7E5D51034D19}tf67328976_win32</Template>
  <TotalTime>27</TotalTime>
  <Words>451</Words>
  <Application>Microsoft Office PowerPoint</Application>
  <PresentationFormat>Widescreen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Unicode MS</vt:lpstr>
      <vt:lpstr>Arial</vt:lpstr>
      <vt:lpstr>Calibri</vt:lpstr>
      <vt:lpstr>Tenorite</vt:lpstr>
      <vt:lpstr>Custom</vt:lpstr>
      <vt:lpstr>Medical Insurance Cost Analysis with Power BI A Behavioral and Demographic Exploration of Health Charges </vt:lpstr>
      <vt:lpstr>Project Background &amp; Objective</vt:lpstr>
      <vt:lpstr>Dataset Overview</vt:lpstr>
      <vt:lpstr>Impact of Smoking on Medical Charges</vt:lpstr>
      <vt:lpstr>BMI and Medical Cost by Age</vt:lpstr>
      <vt:lpstr>Gender Differences in Cost and BMI</vt:lpstr>
      <vt:lpstr>Average Charges by Region</vt:lpstr>
      <vt:lpstr>Charge Comparison by Gender and Smoking Status</vt:lpstr>
      <vt:lpstr>Key Insights &amp; KPIs</vt:lpstr>
      <vt:lpstr>Conclusion &amp; 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Jing You</dc:creator>
  <cp:lastModifiedBy>Jing You</cp:lastModifiedBy>
  <cp:revision>1</cp:revision>
  <dcterms:created xsi:type="dcterms:W3CDTF">2025-04-26T01:05:27Z</dcterms:created>
  <dcterms:modified xsi:type="dcterms:W3CDTF">2025-04-26T01:32:50Z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