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5" y="4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2256-0E92-4E14-B756-DBD2A4A6E51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D27-CE47-4248-8202-D7909FF4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4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2256-0E92-4E14-B756-DBD2A4A6E51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D27-CE47-4248-8202-D7909FF4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1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2256-0E92-4E14-B756-DBD2A4A6E51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D27-CE47-4248-8202-D7909FF4926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24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2256-0E92-4E14-B756-DBD2A4A6E51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D27-CE47-4248-8202-D7909FF4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10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2256-0E92-4E14-B756-DBD2A4A6E51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D27-CE47-4248-8202-D7909FF4926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7475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2256-0E92-4E14-B756-DBD2A4A6E51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D27-CE47-4248-8202-D7909FF4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62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2256-0E92-4E14-B756-DBD2A4A6E51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D27-CE47-4248-8202-D7909FF4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73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2256-0E92-4E14-B756-DBD2A4A6E51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D27-CE47-4248-8202-D7909FF4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4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2256-0E92-4E14-B756-DBD2A4A6E51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D27-CE47-4248-8202-D7909FF4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6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2256-0E92-4E14-B756-DBD2A4A6E51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D27-CE47-4248-8202-D7909FF4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6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2256-0E92-4E14-B756-DBD2A4A6E51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D27-CE47-4248-8202-D7909FF4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5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2256-0E92-4E14-B756-DBD2A4A6E51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D27-CE47-4248-8202-D7909FF4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2256-0E92-4E14-B756-DBD2A4A6E51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D27-CE47-4248-8202-D7909FF4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8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2256-0E92-4E14-B756-DBD2A4A6E51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D27-CE47-4248-8202-D7909FF4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3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2256-0E92-4E14-B756-DBD2A4A6E51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D27-CE47-4248-8202-D7909FF4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6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2256-0E92-4E14-B756-DBD2A4A6E51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D27-CE47-4248-8202-D7909FF4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3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02256-0E92-4E14-B756-DBD2A4A6E51B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185D27-CE47-4248-8202-D7909FF49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海盗来了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案例分析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“不能说他最高，只能说他很优秀，</a:t>
            </a:r>
            <a:r>
              <a:rPr lang="zh-CN" altLang="en-US" b="1" dirty="0" smtClean="0">
                <a:solidFill>
                  <a:srgbClr val="FF0000"/>
                </a:solidFill>
              </a:rPr>
              <a:t>对社交平台的理解可能是他最大的优势。</a:t>
            </a:r>
            <a:r>
              <a:rPr lang="zh-CN" alt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6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产品设计</a:t>
            </a:r>
            <a:endParaRPr lang="en-US" dirty="0"/>
          </a:p>
        </p:txBody>
      </p:sp>
      <p:sp>
        <p:nvSpPr>
          <p:cNvPr id="27" name="文本占位符 4"/>
          <p:cNvSpPr txBox="1">
            <a:spLocks/>
          </p:cNvSpPr>
          <p:nvPr/>
        </p:nvSpPr>
        <p:spPr>
          <a:xfrm>
            <a:off x="677333" y="2228736"/>
            <a:ext cx="8910011" cy="1247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rgbClr val="FF0000"/>
                </a:solidFill>
              </a:rPr>
              <a:t>移（抄）植（袭）国外或其他平台的爆款游戏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3200" dirty="0" smtClean="0"/>
              <a:t>玩法和模式被验证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改良以适应</a:t>
            </a:r>
            <a:r>
              <a:rPr lang="en-US" altLang="zh-CN" sz="3200" dirty="0" smtClean="0"/>
              <a:t>XX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21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产品设计</a:t>
            </a:r>
            <a:endParaRPr 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399011" y="1607235"/>
            <a:ext cx="5770420" cy="2967537"/>
            <a:chOff x="399011" y="1607235"/>
            <a:chExt cx="5770420" cy="2967537"/>
          </a:xfrm>
        </p:grpSpPr>
        <p:grpSp>
          <p:nvGrpSpPr>
            <p:cNvPr id="17" name="组合 16"/>
            <p:cNvGrpSpPr/>
            <p:nvPr/>
          </p:nvGrpSpPr>
          <p:grpSpPr>
            <a:xfrm>
              <a:off x="399011" y="2302626"/>
              <a:ext cx="5770420" cy="2272146"/>
              <a:chOff x="399011" y="2302626"/>
              <a:chExt cx="5770420" cy="2272146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399011" y="2937164"/>
                <a:ext cx="1496291" cy="919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在微信玩</a:t>
                </a:r>
                <a:r>
                  <a:rPr lang="en-US" altLang="zh-CN" dirty="0" smtClean="0"/>
                  <a:t>XXX</a:t>
                </a:r>
                <a:r>
                  <a:rPr lang="zh-CN" altLang="en-US" dirty="0" smtClean="0"/>
                  <a:t>的用户</a:t>
                </a:r>
                <a:endParaRPr lang="en-US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2524299" y="2937164"/>
                <a:ext cx="1496291" cy="919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用户的社交需求</a:t>
                </a:r>
                <a:endParaRPr lang="en-US" dirty="0"/>
              </a:p>
            </p:txBody>
          </p:sp>
          <p:cxnSp>
            <p:nvCxnSpPr>
              <p:cNvPr id="7" name="直接箭头连接符 6"/>
              <p:cNvCxnSpPr>
                <a:stCxn id="4" idx="3"/>
                <a:endCxn id="5" idx="1"/>
              </p:cNvCxnSpPr>
              <p:nvPr/>
            </p:nvCxnSpPr>
            <p:spPr>
              <a:xfrm>
                <a:off x="1895302" y="3397135"/>
                <a:ext cx="6289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>
                <a:endCxn id="13" idx="1"/>
              </p:cNvCxnSpPr>
              <p:nvPr/>
            </p:nvCxnSpPr>
            <p:spPr>
              <a:xfrm flipV="1">
                <a:off x="4026827" y="2762597"/>
                <a:ext cx="622760" cy="6345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>
                <a:endCxn id="14" idx="1"/>
              </p:cNvCxnSpPr>
              <p:nvPr/>
            </p:nvCxnSpPr>
            <p:spPr>
              <a:xfrm>
                <a:off x="4044143" y="3399906"/>
                <a:ext cx="628997" cy="7148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2"/>
              <p:cNvSpPr/>
              <p:nvPr/>
            </p:nvSpPr>
            <p:spPr>
              <a:xfrm>
                <a:off x="4649587" y="2302626"/>
                <a:ext cx="1496291" cy="919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认识新朋友</a:t>
                </a:r>
                <a:endParaRPr lang="en-US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673140" y="3654830"/>
                <a:ext cx="1496291" cy="919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社交玩法</a:t>
                </a:r>
                <a:endParaRPr lang="en-US" dirty="0"/>
              </a:p>
            </p:txBody>
          </p:sp>
        </p:grpSp>
        <p:cxnSp>
          <p:nvCxnSpPr>
            <p:cNvPr id="19" name="曲线连接符 18"/>
            <p:cNvCxnSpPr>
              <a:stCxn id="13" idx="0"/>
              <a:endCxn id="4" idx="0"/>
            </p:cNvCxnSpPr>
            <p:nvPr/>
          </p:nvCxnSpPr>
          <p:spPr>
            <a:xfrm rot="16200000" flipH="1" flipV="1">
              <a:off x="2955176" y="494607"/>
              <a:ext cx="634538" cy="4250576"/>
            </a:xfrm>
            <a:prstGeom prst="curvedConnector3">
              <a:avLst>
                <a:gd name="adj1" fmla="val -692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2116973" y="1607235"/>
              <a:ext cx="17138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92D050"/>
                  </a:solidFill>
                </a:rPr>
                <a:t>新朋友反过来维系一款产品</a:t>
              </a:r>
              <a:endParaRPr lang="en-US" dirty="0">
                <a:solidFill>
                  <a:srgbClr val="92D050"/>
                </a:solidFill>
              </a:endParaRPr>
            </a:p>
          </p:txBody>
        </p:sp>
      </p:grpSp>
      <p:sp>
        <p:nvSpPr>
          <p:cNvPr id="27" name="文本占位符 4"/>
          <p:cNvSpPr txBox="1">
            <a:spLocks/>
          </p:cNvSpPr>
          <p:nvPr/>
        </p:nvSpPr>
        <p:spPr>
          <a:xfrm>
            <a:off x="677335" y="5581536"/>
            <a:ext cx="8596668" cy="124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</a:rPr>
              <a:t>人们为什么要在微信上玩小游戏（而不是去其他平台）？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社交</a:t>
            </a:r>
            <a:endParaRPr lang="en-US" altLang="zh-CN" dirty="0" smtClean="0"/>
          </a:p>
          <a:p>
            <a:pPr lvl="1"/>
            <a:r>
              <a:rPr lang="en-US" altLang="zh-CN" dirty="0"/>
              <a:t>SIMPLE</a:t>
            </a:r>
            <a:endParaRPr lang="en-US" dirty="0"/>
          </a:p>
        </p:txBody>
      </p:sp>
      <p:sp>
        <p:nvSpPr>
          <p:cNvPr id="28" name="左大括号 27"/>
          <p:cNvSpPr/>
          <p:nvPr/>
        </p:nvSpPr>
        <p:spPr>
          <a:xfrm>
            <a:off x="6169430" y="1930400"/>
            <a:ext cx="444727" cy="16468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左大括号 28"/>
          <p:cNvSpPr/>
          <p:nvPr/>
        </p:nvSpPr>
        <p:spPr>
          <a:xfrm>
            <a:off x="6161817" y="3791065"/>
            <a:ext cx="444727" cy="796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占位符 4"/>
          <p:cNvSpPr txBox="1">
            <a:spLocks/>
          </p:cNvSpPr>
          <p:nvPr/>
        </p:nvSpPr>
        <p:spPr>
          <a:xfrm>
            <a:off x="6240787" y="1814414"/>
            <a:ext cx="3185164" cy="176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 smtClean="0"/>
              <a:t>上传自己的真实地理位置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Disclosure real </a:t>
            </a:r>
            <a:r>
              <a:rPr lang="en-US" altLang="zh-CN" dirty="0" err="1" smtClean="0"/>
              <a:t>Wechat</a:t>
            </a:r>
            <a:r>
              <a:rPr lang="en-US" altLang="zh-CN" dirty="0" smtClean="0"/>
              <a:t> ID</a:t>
            </a:r>
          </a:p>
          <a:p>
            <a:pPr lvl="1"/>
            <a:r>
              <a:rPr lang="zh-CN" altLang="en-US" dirty="0" smtClean="0"/>
              <a:t>各种聊天和交互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飞速添加微信好友！！！</a:t>
            </a:r>
            <a:endParaRPr lang="en-US" dirty="0"/>
          </a:p>
        </p:txBody>
      </p:sp>
      <p:sp>
        <p:nvSpPr>
          <p:cNvPr id="31" name="文本占位符 4"/>
          <p:cNvSpPr txBox="1">
            <a:spLocks/>
          </p:cNvSpPr>
          <p:nvPr/>
        </p:nvSpPr>
        <p:spPr>
          <a:xfrm>
            <a:off x="6266419" y="3828472"/>
            <a:ext cx="2783377" cy="780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分享</a:t>
            </a:r>
            <a:r>
              <a:rPr lang="zh-CN" altLang="en-US" dirty="0" smtClean="0"/>
              <a:t>率</a:t>
            </a:r>
            <a:endParaRPr lang="en-US" altLang="zh-CN" dirty="0" smtClean="0"/>
          </a:p>
          <a:p>
            <a:pPr lvl="1"/>
            <a:r>
              <a:rPr lang="zh-CN" altLang="en-US" dirty="0"/>
              <a:t>分享成功率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产品设计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586049" y="2293850"/>
            <a:ext cx="1496291" cy="919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社交玩法</a:t>
            </a:r>
            <a:endParaRPr lang="en-US" dirty="0"/>
          </a:p>
        </p:txBody>
      </p:sp>
      <p:sp>
        <p:nvSpPr>
          <p:cNvPr id="29" name="左大括号 28"/>
          <p:cNvSpPr/>
          <p:nvPr/>
        </p:nvSpPr>
        <p:spPr>
          <a:xfrm>
            <a:off x="2244436" y="1880869"/>
            <a:ext cx="698256" cy="16658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文本占位符 4"/>
          <p:cNvSpPr txBox="1">
            <a:spLocks/>
          </p:cNvSpPr>
          <p:nvPr/>
        </p:nvSpPr>
        <p:spPr>
          <a:xfrm>
            <a:off x="2512516" y="1737762"/>
            <a:ext cx="2783377" cy="20860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2000" dirty="0"/>
              <a:t>分享</a:t>
            </a:r>
            <a:r>
              <a:rPr lang="zh-CN" altLang="en-US" sz="2000" dirty="0" smtClean="0"/>
              <a:t>率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/>
              <a:t>分享成功率</a:t>
            </a:r>
            <a:endParaRPr lang="en-US" sz="2000" dirty="0"/>
          </a:p>
        </p:txBody>
      </p:sp>
      <p:sp>
        <p:nvSpPr>
          <p:cNvPr id="20" name="左大括号 19"/>
          <p:cNvSpPr/>
          <p:nvPr/>
        </p:nvSpPr>
        <p:spPr>
          <a:xfrm>
            <a:off x="4951053" y="2713816"/>
            <a:ext cx="698256" cy="16658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占位符 4"/>
          <p:cNvSpPr txBox="1">
            <a:spLocks/>
          </p:cNvSpPr>
          <p:nvPr/>
        </p:nvSpPr>
        <p:spPr>
          <a:xfrm>
            <a:off x="5295893" y="2545278"/>
            <a:ext cx="3418616" cy="2086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1800" dirty="0" smtClean="0"/>
              <a:t>提高用户对产品的兴趣</a:t>
            </a:r>
            <a:endParaRPr lang="en-US" altLang="zh-CN" sz="1800" dirty="0" smtClean="0"/>
          </a:p>
          <a:p>
            <a:pPr lvl="2"/>
            <a:r>
              <a:rPr lang="zh-CN" altLang="en-US" sz="1800" dirty="0"/>
              <a:t>宝</a:t>
            </a:r>
            <a:r>
              <a:rPr lang="zh-CN" altLang="en-US" sz="1800" dirty="0" smtClean="0"/>
              <a:t>箱勾引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简单易上手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寓教于乐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不要直接进入新手教学</a:t>
            </a:r>
            <a:endParaRPr lang="en-US" sz="1800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461164" y="1763395"/>
            <a:ext cx="0" cy="33401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4308763" y="1763395"/>
            <a:ext cx="0" cy="33401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4696691" y="3328959"/>
            <a:ext cx="0" cy="33401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4805583" y="3328959"/>
            <a:ext cx="0" cy="33401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占位符 4"/>
          <p:cNvSpPr txBox="1">
            <a:spLocks/>
          </p:cNvSpPr>
          <p:nvPr/>
        </p:nvSpPr>
        <p:spPr>
          <a:xfrm>
            <a:off x="4308763" y="1724507"/>
            <a:ext cx="4270671" cy="433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1800" dirty="0" smtClean="0"/>
              <a:t>不影响游戏平衡的分享奖励</a:t>
            </a:r>
            <a:endParaRPr lang="en-US" sz="1800" dirty="0"/>
          </a:p>
        </p:txBody>
      </p:sp>
      <p:sp>
        <p:nvSpPr>
          <p:cNvPr id="36" name="文本占位符 4"/>
          <p:cNvSpPr txBox="1">
            <a:spLocks/>
          </p:cNvSpPr>
          <p:nvPr/>
        </p:nvSpPr>
        <p:spPr>
          <a:xfrm>
            <a:off x="677335" y="5581536"/>
            <a:ext cx="8596668" cy="124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</a:rPr>
              <a:t>越简单，越轻度的玩法，越容易吸引用户变成你的核心用户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UI </a:t>
            </a:r>
            <a:r>
              <a:rPr lang="zh-CN" altLang="en-US" dirty="0" smtClean="0"/>
              <a:t>简单</a:t>
            </a:r>
            <a:endParaRPr lang="en-US" altLang="zh-CN" dirty="0" smtClean="0"/>
          </a:p>
          <a:p>
            <a:pPr lvl="1"/>
            <a:r>
              <a:rPr lang="zh-CN" altLang="en-US" dirty="0"/>
              <a:t>玩</a:t>
            </a:r>
            <a:r>
              <a:rPr lang="zh-CN" altLang="en-US" dirty="0" smtClean="0"/>
              <a:t>法 简单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产品（数据）设计</a:t>
            </a:r>
            <a:endParaRPr lang="en-US" dirty="0"/>
          </a:p>
        </p:txBody>
      </p:sp>
      <p:sp>
        <p:nvSpPr>
          <p:cNvPr id="36" name="文本占位符 4"/>
          <p:cNvSpPr txBox="1">
            <a:spLocks/>
          </p:cNvSpPr>
          <p:nvPr/>
        </p:nvSpPr>
        <p:spPr>
          <a:xfrm>
            <a:off x="677335" y="1634836"/>
            <a:ext cx="8596668" cy="5193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Players </a:t>
            </a:r>
            <a:r>
              <a:rPr lang="en-US" altLang="zh-CN" b="1" dirty="0" err="1">
                <a:solidFill>
                  <a:srgbClr val="FF0000"/>
                </a:solidFill>
              </a:rPr>
              <a:t>PnC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persistency and compliance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en-US" altLang="zh-CN" b="1" dirty="0">
                <a:solidFill>
                  <a:srgbClr val="FF0000"/>
                </a:solidFill>
              </a:rPr>
              <a:t>analysis</a:t>
            </a:r>
          </a:p>
          <a:p>
            <a:pPr lvl="1"/>
            <a:r>
              <a:rPr lang="zh-CN" altLang="en-US" dirty="0"/>
              <a:t>玩家留存率</a:t>
            </a:r>
            <a:endParaRPr lang="en-US" altLang="zh-CN" dirty="0"/>
          </a:p>
          <a:p>
            <a:pPr lvl="1"/>
            <a:r>
              <a:rPr lang="zh-CN" altLang="en-US" dirty="0"/>
              <a:t>新手玩家</a:t>
            </a:r>
            <a:r>
              <a:rPr lang="en-US" altLang="zh-CN" dirty="0"/>
              <a:t>/</a:t>
            </a:r>
            <a:r>
              <a:rPr lang="zh-CN" altLang="en-US" dirty="0"/>
              <a:t>老玩家在哪一步流失</a:t>
            </a:r>
            <a:endParaRPr lang="en-US" dirty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Source of Business analysis</a:t>
            </a:r>
          </a:p>
          <a:p>
            <a:pPr lvl="1"/>
            <a:r>
              <a:rPr lang="zh-CN" altLang="en-US" dirty="0"/>
              <a:t>新</a:t>
            </a:r>
            <a:r>
              <a:rPr lang="zh-CN" altLang="en-US" dirty="0" smtClean="0"/>
              <a:t>玩家</a:t>
            </a:r>
            <a:endParaRPr lang="en-US" altLang="zh-CN" dirty="0" smtClean="0"/>
          </a:p>
          <a:p>
            <a:pPr lvl="1"/>
            <a:r>
              <a:rPr lang="zh-CN" altLang="en-US" dirty="0"/>
              <a:t>老</a:t>
            </a:r>
            <a:r>
              <a:rPr lang="zh-CN" altLang="en-US" dirty="0" smtClean="0"/>
              <a:t>玩家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流失玩家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回归玩家</a:t>
            </a:r>
            <a:endParaRPr lang="en-US" altLang="zh-CN" dirty="0"/>
          </a:p>
          <a:p>
            <a:pPr lvl="1"/>
            <a:endParaRPr lang="en-US" altLang="zh-CN" b="1" dirty="0" smtClean="0">
              <a:solidFill>
                <a:srgbClr val="FF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9515" y="3664530"/>
            <a:ext cx="11132051" cy="3027215"/>
            <a:chOff x="677334" y="3567548"/>
            <a:chExt cx="11132051" cy="302721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34" y="4737776"/>
              <a:ext cx="6665575" cy="185698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0073" y="3567548"/>
              <a:ext cx="4849312" cy="29856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844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产品运营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586049" y="2293850"/>
            <a:ext cx="1496291" cy="919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迭代（更新）周期短</a:t>
            </a:r>
            <a:endParaRPr lang="en-US" dirty="0"/>
          </a:p>
        </p:txBody>
      </p:sp>
      <p:sp>
        <p:nvSpPr>
          <p:cNvPr id="29" name="左大括号 28"/>
          <p:cNvSpPr/>
          <p:nvPr/>
        </p:nvSpPr>
        <p:spPr>
          <a:xfrm>
            <a:off x="2244436" y="1880869"/>
            <a:ext cx="698256" cy="16658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文本占位符 4"/>
          <p:cNvSpPr txBox="1">
            <a:spLocks/>
          </p:cNvSpPr>
          <p:nvPr/>
        </p:nvSpPr>
        <p:spPr>
          <a:xfrm>
            <a:off x="2512516" y="1737762"/>
            <a:ext cx="3334102" cy="20860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2000" dirty="0" smtClean="0"/>
              <a:t>2-4 weeks </a:t>
            </a:r>
            <a:r>
              <a:rPr lang="zh-CN" altLang="en-US" sz="2000" dirty="0" smtClean="0"/>
              <a:t>迭代一次</a:t>
            </a:r>
            <a:r>
              <a:rPr lang="en-US" altLang="zh-CN" sz="2000" dirty="0" smtClean="0"/>
              <a:t> 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新内容，新玩法</a:t>
            </a:r>
            <a:endParaRPr lang="en-US" altLang="zh-CN" sz="2000" dirty="0" smtClean="0"/>
          </a:p>
          <a:p>
            <a:pPr lvl="1"/>
            <a:endParaRPr lang="en-US" sz="2000" dirty="0"/>
          </a:p>
          <a:p>
            <a:pPr lvl="1"/>
            <a:r>
              <a:rPr lang="zh-CN" altLang="en-US" sz="2000" dirty="0" smtClean="0"/>
              <a:t>逐渐深度</a:t>
            </a:r>
            <a:endParaRPr lang="en-US" sz="2000" dirty="0"/>
          </a:p>
        </p:txBody>
      </p:sp>
      <p:sp>
        <p:nvSpPr>
          <p:cNvPr id="35" name="文本占位符 4"/>
          <p:cNvSpPr txBox="1">
            <a:spLocks/>
          </p:cNvSpPr>
          <p:nvPr/>
        </p:nvSpPr>
        <p:spPr>
          <a:xfrm>
            <a:off x="5188526" y="1724507"/>
            <a:ext cx="4270671" cy="433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1800" dirty="0" smtClean="0"/>
              <a:t>宁可迭代内容是错的，也比什么都不变，等着用户消费已有内容好</a:t>
            </a:r>
            <a:endParaRPr lang="en-US" sz="1800" dirty="0"/>
          </a:p>
        </p:txBody>
      </p:sp>
      <p:sp>
        <p:nvSpPr>
          <p:cNvPr id="36" name="文本占位符 4"/>
          <p:cNvSpPr txBox="1">
            <a:spLocks/>
          </p:cNvSpPr>
          <p:nvPr/>
        </p:nvSpPr>
        <p:spPr>
          <a:xfrm>
            <a:off x="677335" y="5581536"/>
            <a:ext cx="8596668" cy="124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chemeClr val="tx1"/>
                </a:solidFill>
              </a:rPr>
              <a:t>有没有可能设计</a:t>
            </a:r>
            <a:r>
              <a:rPr lang="zh-CN" altLang="en-US" b="1" dirty="0" smtClean="0">
                <a:solidFill>
                  <a:srgbClr val="FF0000"/>
                </a:solidFill>
              </a:rPr>
              <a:t>对于新手是轻度休闲，而对于老玩家有深度可挖的重度游戏？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产品运营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586049" y="2293850"/>
            <a:ext cx="1496291" cy="919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</a:t>
            </a:r>
            <a:r>
              <a:rPr lang="zh-CN" altLang="en-US" dirty="0" smtClean="0"/>
              <a:t>群运营</a:t>
            </a:r>
            <a:endParaRPr lang="en-US" dirty="0"/>
          </a:p>
        </p:txBody>
      </p:sp>
      <p:sp>
        <p:nvSpPr>
          <p:cNvPr id="29" name="左大括号 28"/>
          <p:cNvSpPr/>
          <p:nvPr/>
        </p:nvSpPr>
        <p:spPr>
          <a:xfrm>
            <a:off x="2244436" y="1880869"/>
            <a:ext cx="698256" cy="16658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文本占位符 4"/>
          <p:cNvSpPr txBox="1">
            <a:spLocks/>
          </p:cNvSpPr>
          <p:nvPr/>
        </p:nvSpPr>
        <p:spPr>
          <a:xfrm>
            <a:off x="2512516" y="1737762"/>
            <a:ext cx="3334102" cy="20860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2000" dirty="0" smtClean="0"/>
              <a:t>玩家组群</a:t>
            </a:r>
            <a:r>
              <a:rPr lang="en-US" altLang="zh-CN" sz="2000" dirty="0" smtClean="0"/>
              <a:t> 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社区</a:t>
            </a:r>
            <a:endParaRPr lang="en-US" altLang="zh-CN" sz="2000" dirty="0" smtClean="0"/>
          </a:p>
          <a:p>
            <a:pPr lvl="1"/>
            <a:endParaRPr lang="en-US" sz="2000" dirty="0"/>
          </a:p>
          <a:p>
            <a:pPr lvl="1"/>
            <a:r>
              <a:rPr lang="zh-CN" altLang="en-US" sz="2000" dirty="0" smtClean="0"/>
              <a:t>运营人员深入社区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群</a:t>
            </a:r>
            <a:endParaRPr lang="en-US" sz="20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5789589" y="609600"/>
            <a:ext cx="4251261" cy="3692236"/>
            <a:chOff x="5290821" y="609600"/>
            <a:chExt cx="4251261" cy="3692236"/>
          </a:xfrm>
        </p:grpSpPr>
        <p:sp>
          <p:nvSpPr>
            <p:cNvPr id="3" name="椭圆 2"/>
            <p:cNvSpPr/>
            <p:nvPr/>
          </p:nvSpPr>
          <p:spPr>
            <a:xfrm>
              <a:off x="5458691" y="1309255"/>
              <a:ext cx="1482436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活跃组</a:t>
              </a:r>
              <a:endParaRPr 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597603" y="1737762"/>
              <a:ext cx="1482436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攻略组</a:t>
              </a:r>
              <a:endParaRPr 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6115167" y="2677562"/>
              <a:ext cx="1482436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修仙组</a:t>
              </a:r>
              <a:endParaRPr 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7866152" y="3442855"/>
              <a:ext cx="1482436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重度</a:t>
              </a:r>
              <a:r>
                <a:rPr lang="zh-CN" altLang="en-US" dirty="0" smtClean="0"/>
                <a:t>组</a:t>
              </a:r>
              <a:endParaRPr 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6941127" y="739892"/>
              <a:ext cx="1066800" cy="5263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436294" y="2485491"/>
              <a:ext cx="533400" cy="2313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直接连接符 4"/>
            <p:cNvCxnSpPr>
              <a:stCxn id="3" idx="4"/>
              <a:endCxn id="13" idx="0"/>
            </p:cNvCxnSpPr>
            <p:nvPr/>
          </p:nvCxnSpPr>
          <p:spPr>
            <a:xfrm flipH="1">
              <a:off x="5702994" y="2071255"/>
              <a:ext cx="496915" cy="41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3" idx="6"/>
              <a:endCxn id="12" idx="4"/>
            </p:cNvCxnSpPr>
            <p:nvPr/>
          </p:nvCxnSpPr>
          <p:spPr>
            <a:xfrm flipV="1">
              <a:off x="6941127" y="1266215"/>
              <a:ext cx="533400" cy="424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2" idx="4"/>
              <a:endCxn id="9" idx="0"/>
            </p:cNvCxnSpPr>
            <p:nvPr/>
          </p:nvCxnSpPr>
          <p:spPr>
            <a:xfrm>
              <a:off x="7474527" y="1266215"/>
              <a:ext cx="864294" cy="4715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0" idx="6"/>
              <a:endCxn id="9" idx="4"/>
            </p:cNvCxnSpPr>
            <p:nvPr/>
          </p:nvCxnSpPr>
          <p:spPr>
            <a:xfrm flipV="1">
              <a:off x="7597603" y="2499762"/>
              <a:ext cx="741218" cy="55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1" idx="0"/>
              <a:endCxn id="10" idx="6"/>
            </p:cNvCxnSpPr>
            <p:nvPr/>
          </p:nvCxnSpPr>
          <p:spPr>
            <a:xfrm flipH="1" flipV="1">
              <a:off x="7597603" y="3058562"/>
              <a:ext cx="1009767" cy="384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3" idx="4"/>
              <a:endCxn id="10" idx="0"/>
            </p:cNvCxnSpPr>
            <p:nvPr/>
          </p:nvCxnSpPr>
          <p:spPr>
            <a:xfrm>
              <a:off x="6199909" y="2071255"/>
              <a:ext cx="656476" cy="606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标注 22"/>
            <p:cNvSpPr/>
            <p:nvPr/>
          </p:nvSpPr>
          <p:spPr>
            <a:xfrm>
              <a:off x="5290821" y="609600"/>
              <a:ext cx="4251261" cy="3692236"/>
            </a:xfrm>
            <a:prstGeom prst="wedgeRectCallout">
              <a:avLst>
                <a:gd name="adj1" fmla="val -78516"/>
                <a:gd name="adj2" fmla="val -1442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177534" y="3813523"/>
            <a:ext cx="2951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寻找有号召力的人带领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customized</a:t>
            </a:r>
            <a:r>
              <a:rPr lang="zh-CN" altLang="en-US" sz="1600" dirty="0" smtClean="0"/>
              <a:t>社区活动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c</a:t>
            </a:r>
            <a:r>
              <a:rPr lang="en-US" altLang="zh-CN" sz="1600" dirty="0" smtClean="0"/>
              <a:t>ustomized</a:t>
            </a:r>
            <a:r>
              <a:rPr lang="zh-CN" altLang="en-US" sz="1600" dirty="0" smtClean="0"/>
              <a:t>组群奖励</a:t>
            </a:r>
            <a:endParaRPr 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579122" y="5189456"/>
            <a:ext cx="1496291" cy="919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活动</a:t>
            </a:r>
            <a:endParaRPr lang="en-US" dirty="0"/>
          </a:p>
        </p:txBody>
      </p:sp>
      <p:sp>
        <p:nvSpPr>
          <p:cNvPr id="32" name="文本占位符 4"/>
          <p:cNvSpPr txBox="1">
            <a:spLocks/>
          </p:cNvSpPr>
          <p:nvPr/>
        </p:nvSpPr>
        <p:spPr>
          <a:xfrm>
            <a:off x="2512518" y="5506218"/>
            <a:ext cx="5135191" cy="1095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1800" dirty="0" smtClean="0"/>
              <a:t>把经典的单机小游戏进行社交改造</a:t>
            </a:r>
            <a:endParaRPr lang="en-US" altLang="zh-CN" sz="1800" dirty="0" smtClean="0"/>
          </a:p>
          <a:p>
            <a:pPr lvl="2"/>
            <a:r>
              <a:rPr lang="zh-CN" altLang="en-US" sz="1800" dirty="0"/>
              <a:t>玩</a:t>
            </a:r>
            <a:r>
              <a:rPr lang="zh-CN" altLang="en-US" sz="1800" dirty="0" smtClean="0"/>
              <a:t>法经验证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036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zh-CN" altLang="en-US" dirty="0"/>
              <a:t>流量</a:t>
            </a:r>
            <a:r>
              <a:rPr lang="zh-CN" altLang="en-US" dirty="0" smtClean="0"/>
              <a:t>运营</a:t>
            </a:r>
            <a:endParaRPr lang="en-US" dirty="0"/>
          </a:p>
        </p:txBody>
      </p:sp>
      <p:sp>
        <p:nvSpPr>
          <p:cNvPr id="31" name="文本占位符 4"/>
          <p:cNvSpPr txBox="1">
            <a:spLocks/>
          </p:cNvSpPr>
          <p:nvPr/>
        </p:nvSpPr>
        <p:spPr>
          <a:xfrm>
            <a:off x="171096" y="1805710"/>
            <a:ext cx="4303922" cy="208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2000" dirty="0" smtClean="0"/>
              <a:t>买流量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社交裂变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和其他小游戏交叉推广</a:t>
            </a:r>
            <a:endParaRPr lang="en-US" sz="2000" dirty="0"/>
          </a:p>
          <a:p>
            <a:pPr lvl="1"/>
            <a:r>
              <a:rPr lang="zh-CN" altLang="en-US" sz="2000" dirty="0" smtClean="0"/>
              <a:t>找流量主，群主，公众号</a:t>
            </a:r>
            <a:endParaRPr lang="en-US" sz="2000" dirty="0"/>
          </a:p>
        </p:txBody>
      </p:sp>
      <p:sp>
        <p:nvSpPr>
          <p:cNvPr id="36" name="文本占位符 4"/>
          <p:cNvSpPr txBox="1">
            <a:spLocks/>
          </p:cNvSpPr>
          <p:nvPr/>
        </p:nvSpPr>
        <p:spPr>
          <a:xfrm>
            <a:off x="677335" y="5581536"/>
            <a:ext cx="8596668" cy="124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</a:rPr>
              <a:t>要量更要质量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用户适配性强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370</Words>
  <Application>Microsoft Office PowerPoint</Application>
  <PresentationFormat>宽屏</PresentationFormat>
  <Paragraphs>79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方正姚体</vt:lpstr>
      <vt:lpstr>华文新魏</vt:lpstr>
      <vt:lpstr>Arial</vt:lpstr>
      <vt:lpstr>Trebuchet MS</vt:lpstr>
      <vt:lpstr>Wingdings 3</vt:lpstr>
      <vt:lpstr>平面</vt:lpstr>
      <vt:lpstr>《海盗来了》案例分析</vt:lpstr>
      <vt:lpstr>产品设计</vt:lpstr>
      <vt:lpstr>产品设计</vt:lpstr>
      <vt:lpstr>产品设计</vt:lpstr>
      <vt:lpstr>产品（数据）设计</vt:lpstr>
      <vt:lpstr>产品运营</vt:lpstr>
      <vt:lpstr>产品运营</vt:lpstr>
      <vt:lpstr>流量运营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yudellling2017@gmail.com</dc:creator>
  <cp:lastModifiedBy>yudellling2017@gmail.com</cp:lastModifiedBy>
  <cp:revision>9</cp:revision>
  <dcterms:created xsi:type="dcterms:W3CDTF">2018-07-12T13:04:04Z</dcterms:created>
  <dcterms:modified xsi:type="dcterms:W3CDTF">2018-07-12T14:45:19Z</dcterms:modified>
</cp:coreProperties>
</file>