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43" y="605"/>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25-02-2025</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dirty="0"/>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E254F1-4415-47BF-9E91-C5D4B9A33350}" type="slidenum">
              <a:rPr lang="en-IN" smtClean="0"/>
              <a:t>7</a:t>
            </a:fld>
            <a:endParaRPr lang="en-IN" dirty="0"/>
          </a:p>
        </p:txBody>
      </p:sp>
    </p:spTree>
    <p:extLst>
      <p:ext uri="{BB962C8B-B14F-4D97-AF65-F5344CB8AC3E}">
        <p14:creationId xmlns:p14="http://schemas.microsoft.com/office/powerpoint/2010/main" val="3892259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2/25/2025</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2/25/2025</a:t>
            </a:fld>
            <a:endParaRPr lang="en-US" dirty="0"/>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2/25/2025</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EB397-C210-F2A7-FAA8-3FB2B4002FF3}"/>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2A181D66-876C-8C65-9B75-1B3C2BEDFCEC}"/>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C0758F-970D-0841-7D84-BC10D143DA06}"/>
              </a:ext>
            </a:extLst>
          </p:cNvPr>
          <p:cNvSpPr>
            <a:spLocks noGrp="1"/>
          </p:cNvSpPr>
          <p:nvPr>
            <p:ph type="dt" sz="half" idx="10"/>
          </p:nvPr>
        </p:nvSpPr>
        <p:spPr/>
        <p:txBody>
          <a:bodyPr/>
          <a:lstStyle/>
          <a:p>
            <a:fld id="{ED291B17-9318-49DB-B28B-6E5994AE9581}" type="datetime1">
              <a:rPr lang="en-US" smtClean="0"/>
              <a:t>2/25/2025</a:t>
            </a:fld>
            <a:endParaRPr lang="en-US" dirty="0"/>
          </a:p>
        </p:txBody>
      </p:sp>
      <p:sp>
        <p:nvSpPr>
          <p:cNvPr id="5" name="Slide Number Placeholder 4">
            <a:extLst>
              <a:ext uri="{FF2B5EF4-FFF2-40B4-BE49-F238E27FC236}">
                <a16:creationId xmlns:a16="http://schemas.microsoft.com/office/drawing/2014/main" id="{75B2D8C8-8C8C-4B9A-5DB2-893D2182D1FB}"/>
              </a:ext>
            </a:extLst>
          </p:cNvPr>
          <p:cNvSpPr>
            <a:spLocks noGrp="1"/>
          </p:cNvSpPr>
          <p:nvPr>
            <p:ph type="sldNum" sz="quarter" idx="11"/>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41654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2/25/2025</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2/25/2025</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2/25/2025</a:t>
            </a:fld>
            <a:endParaRPr lang="en-US" dirty="0"/>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2/25/2025</a:t>
            </a:fld>
            <a:endParaRPr lang="en-US" dirty="0"/>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2/25/2025</a:t>
            </a:fld>
            <a:endParaRPr lang="en-US" dirty="0"/>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2/25/2025</a:t>
            </a:fld>
            <a:endParaRPr lang="en-US" dirty="0"/>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2/25/2025</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2/25/2025</a:t>
            </a:fld>
            <a:endParaRPr lang="en-US" dirty="0"/>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2/25/2025</a:t>
            </a:fld>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4"/>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 id="2147483763" r:id="rId12"/>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Newbie-amitian/EDUNET-Steganography_Project.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pic>
        <p:nvPicPr>
          <p:cNvPr id="5" name="Picture 4">
            <a:extLst>
              <a:ext uri="{FF2B5EF4-FFF2-40B4-BE49-F238E27FC236}">
                <a16:creationId xmlns:a16="http://schemas.microsoft.com/office/drawing/2014/main" id="{9B8AA369-2F4B-1133-2639-8A76C09F246E}"/>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saturation sat="400000"/>
                    </a14:imgEffect>
                  </a14:imgLayer>
                </a14:imgProps>
              </a:ext>
            </a:extLst>
          </a:blip>
          <a:stretch>
            <a:fillRect/>
          </a:stretch>
        </p:blipFill>
        <p:spPr>
          <a:xfrm>
            <a:off x="2297965" y="4756902"/>
            <a:ext cx="8943607" cy="1450974"/>
          </a:xfrm>
          <a:prstGeom prst="rect">
            <a:avLst/>
          </a:prstGeom>
        </p:spPr>
      </p:pic>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
        <p:nvSpPr>
          <p:cNvPr id="2" name="TextBox 1">
            <a:extLst>
              <a:ext uri="{FF2B5EF4-FFF2-40B4-BE49-F238E27FC236}">
                <a16:creationId xmlns:a16="http://schemas.microsoft.com/office/drawing/2014/main" id="{EB3DEAFA-08EE-21DF-EE93-02AC313AD83A}"/>
              </a:ext>
            </a:extLst>
          </p:cNvPr>
          <p:cNvSpPr txBox="1"/>
          <p:nvPr/>
        </p:nvSpPr>
        <p:spPr>
          <a:xfrm>
            <a:off x="535670" y="1542595"/>
            <a:ext cx="10938572" cy="3170099"/>
          </a:xfrm>
          <a:prstGeom prst="rect">
            <a:avLst/>
          </a:prstGeom>
          <a:noFill/>
        </p:spPr>
        <p:txBody>
          <a:bodyPr vert="horz" wrap="square" rtlCol="0">
            <a:spAutoFit/>
          </a:bodyPr>
          <a:lstStyle/>
          <a:p>
            <a:pPr marL="342900" indent="-342900">
              <a:buClr>
                <a:schemeClr val="accent1"/>
              </a:buClr>
              <a:buSzPct val="92000"/>
              <a:buFont typeface="Wingdings 2" panose="05020102010507070707" pitchFamily="18" charset="2"/>
              <a:buChar char=""/>
            </a:pPr>
            <a:r>
              <a:rPr lang="en-US" sz="2000" b="1" u="sng" dirty="0">
                <a:latin typeface="Arial" panose="020B0604020202020204" pitchFamily="34" charset="0"/>
                <a:cs typeface="Arial" panose="020B0604020202020204" pitchFamily="34" charset="0"/>
              </a:rPr>
              <a:t>1. Executable Conversion</a:t>
            </a:r>
            <a:r>
              <a:rPr lang="en-US" sz="2000" b="1" dirty="0">
                <a:latin typeface="Arial" panose="020B0604020202020204" pitchFamily="34" charset="0"/>
                <a:cs typeface="Arial" panose="020B0604020202020204" pitchFamily="34" charset="0"/>
              </a:rPr>
              <a:t> – </a:t>
            </a:r>
            <a:r>
              <a:rPr lang="en-US" sz="2000" dirty="0">
                <a:latin typeface="Arial" panose="020B0604020202020204" pitchFamily="34" charset="0"/>
                <a:cs typeface="Arial" panose="020B0604020202020204" pitchFamily="34" charset="0"/>
              </a:rPr>
              <a:t>Transforming the project into a standalone executable (.exe) for easier distribution and usage.</a:t>
            </a:r>
            <a:endParaRPr lang="en-US" sz="2000" b="1" dirty="0">
              <a:latin typeface="Arial" panose="020B0604020202020204" pitchFamily="34" charset="0"/>
              <a:cs typeface="Arial" panose="020B0604020202020204" pitchFamily="34" charset="0"/>
            </a:endParaRPr>
          </a:p>
          <a:p>
            <a:pPr marL="342900" indent="-342900">
              <a:buClr>
                <a:schemeClr val="accent1"/>
              </a:buClr>
              <a:buSzPct val="92000"/>
              <a:buFont typeface="Wingdings 2" panose="05020102010507070707" pitchFamily="18" charset="2"/>
              <a:buChar char=""/>
            </a:pPr>
            <a:r>
              <a:rPr lang="en-US" sz="2000" b="1" u="sng" dirty="0">
                <a:latin typeface="Arial" panose="020B0604020202020204" pitchFamily="34" charset="0"/>
                <a:cs typeface="Arial" panose="020B0604020202020204" pitchFamily="34" charset="0"/>
              </a:rPr>
              <a:t>2. Cross-Platform Compatibility</a:t>
            </a:r>
            <a:r>
              <a:rPr lang="en-US" sz="2000" b="1" dirty="0">
                <a:latin typeface="Arial" panose="020B0604020202020204" pitchFamily="34" charset="0"/>
                <a:cs typeface="Arial" panose="020B0604020202020204" pitchFamily="34" charset="0"/>
              </a:rPr>
              <a:t> – </a:t>
            </a:r>
            <a:r>
              <a:rPr lang="en-US" sz="2000" dirty="0">
                <a:latin typeface="Arial" panose="020B0604020202020204" pitchFamily="34" charset="0"/>
                <a:cs typeface="Arial" panose="020B0604020202020204" pitchFamily="34" charset="0"/>
              </a:rPr>
              <a:t>Modifying the code to ensure seamless operation across various operating systems.</a:t>
            </a:r>
            <a:endParaRPr lang="en-US" sz="2000" b="1" dirty="0">
              <a:latin typeface="Arial" panose="020B0604020202020204" pitchFamily="34" charset="0"/>
              <a:cs typeface="Arial" panose="020B0604020202020204" pitchFamily="34" charset="0"/>
            </a:endParaRPr>
          </a:p>
          <a:p>
            <a:pPr marL="342900" indent="-342900">
              <a:buClr>
                <a:schemeClr val="accent1"/>
              </a:buClr>
              <a:buSzPct val="92000"/>
              <a:buFont typeface="Wingdings 2" panose="05020102010507070707" pitchFamily="18" charset="2"/>
              <a:buChar char=""/>
            </a:pPr>
            <a:r>
              <a:rPr lang="en-US" sz="2000" b="1" u="sng" dirty="0">
                <a:latin typeface="Arial" panose="020B0604020202020204" pitchFamily="34" charset="0"/>
                <a:cs typeface="Arial" panose="020B0604020202020204" pitchFamily="34" charset="0"/>
              </a:rPr>
              <a:t>3. Enhanced File Support</a:t>
            </a:r>
            <a:r>
              <a:rPr lang="en-US" sz="2000" b="1" dirty="0">
                <a:latin typeface="Arial" panose="020B0604020202020204" pitchFamily="34" charset="0"/>
                <a:cs typeface="Arial" panose="020B0604020202020204" pitchFamily="34" charset="0"/>
              </a:rPr>
              <a:t> – </a:t>
            </a:r>
            <a:r>
              <a:rPr lang="en-US" sz="2000" dirty="0">
                <a:latin typeface="Arial" panose="020B0604020202020204" pitchFamily="34" charset="0"/>
                <a:cs typeface="Arial" panose="020B0604020202020204" pitchFamily="34" charset="0"/>
              </a:rPr>
              <a:t>Expanding functionality to allow hiding all types of files behind images.</a:t>
            </a:r>
            <a:endParaRPr lang="en-US" sz="2000" b="1" dirty="0">
              <a:latin typeface="Arial" panose="020B0604020202020204" pitchFamily="34" charset="0"/>
              <a:cs typeface="Arial" panose="020B0604020202020204" pitchFamily="34" charset="0"/>
            </a:endParaRPr>
          </a:p>
          <a:p>
            <a:pPr marL="342900" indent="-342900">
              <a:buClr>
                <a:schemeClr val="accent1"/>
              </a:buClr>
              <a:buSzPct val="92000"/>
              <a:buFont typeface="Wingdings 2" panose="05020102010507070707" pitchFamily="18" charset="2"/>
              <a:buChar char=""/>
            </a:pPr>
            <a:r>
              <a:rPr lang="en-US" sz="2000" b="1" u="sng" dirty="0">
                <a:latin typeface="Arial" panose="020B0604020202020204" pitchFamily="34" charset="0"/>
                <a:cs typeface="Arial" panose="020B0604020202020204" pitchFamily="34" charset="0"/>
              </a:rPr>
              <a:t>4. Integration of Hashing Algorithms</a:t>
            </a:r>
            <a:r>
              <a:rPr lang="en-US" sz="2000" b="1" dirty="0">
                <a:latin typeface="Arial" panose="020B0604020202020204" pitchFamily="34" charset="0"/>
                <a:cs typeface="Arial" panose="020B0604020202020204" pitchFamily="34" charset="0"/>
              </a:rPr>
              <a:t> – </a:t>
            </a:r>
            <a:r>
              <a:rPr lang="en-US" sz="2000" dirty="0">
                <a:latin typeface="Arial" panose="020B0604020202020204" pitchFamily="34" charset="0"/>
                <a:cs typeface="Arial" panose="020B0604020202020204" pitchFamily="34" charset="0"/>
              </a:rPr>
              <a:t>Implementing various hashing methods for improved integrity and security.</a:t>
            </a:r>
            <a:endParaRPr lang="en-US" sz="2000" b="1" dirty="0">
              <a:latin typeface="Arial" panose="020B0604020202020204" pitchFamily="34" charset="0"/>
              <a:cs typeface="Arial" panose="020B0604020202020204" pitchFamily="34" charset="0"/>
            </a:endParaRPr>
          </a:p>
          <a:p>
            <a:pPr marL="342900" indent="-342900">
              <a:buClr>
                <a:schemeClr val="accent1"/>
              </a:buClr>
              <a:buSzPct val="92000"/>
              <a:buFont typeface="Wingdings 2" panose="05020102010507070707" pitchFamily="18" charset="2"/>
              <a:buChar char=""/>
            </a:pPr>
            <a:r>
              <a:rPr lang="en-US" sz="2000" b="1" u="sng" dirty="0">
                <a:latin typeface="Arial" panose="020B0604020202020204" pitchFamily="34" charset="0"/>
                <a:cs typeface="Arial" panose="020B0604020202020204" pitchFamily="34" charset="0"/>
              </a:rPr>
              <a:t>5. Automatic Image Restoration</a:t>
            </a:r>
            <a:r>
              <a:rPr lang="en-US" sz="2000" b="1" dirty="0">
                <a:latin typeface="Arial" panose="020B0604020202020204" pitchFamily="34" charset="0"/>
                <a:cs typeface="Arial" panose="020B0604020202020204" pitchFamily="34" charset="0"/>
              </a:rPr>
              <a:t> – </a:t>
            </a:r>
            <a:r>
              <a:rPr lang="en-US" sz="2000" dirty="0">
                <a:latin typeface="Arial" panose="020B0604020202020204" pitchFamily="34" charset="0"/>
                <a:cs typeface="Arial" panose="020B0604020202020204" pitchFamily="34" charset="0"/>
              </a:rPr>
              <a:t>Enabling automatic reversion of image pixels to their original state after decryption.</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1435508"/>
            <a:ext cx="11029615" cy="2231924"/>
          </a:xfrm>
        </p:spPr>
        <p:txBody>
          <a:bodyPr>
            <a:normAutofit/>
          </a:bodyPr>
          <a:lstStyle/>
          <a:p>
            <a:pPr marL="0" indent="0">
              <a:buNone/>
            </a:pPr>
            <a:r>
              <a:rPr lang="en-IN" sz="2000" b="1" dirty="0">
                <a:solidFill>
                  <a:srgbClr val="0F0F0F"/>
                </a:solidFill>
                <a:latin typeface="Arial" panose="020B0604020202020204" pitchFamily="34" charset="0"/>
                <a:ea typeface="+mn-lt"/>
                <a:cs typeface="Arial" panose="020B0604020202020204" pitchFamily="34" charset="0"/>
              </a:rPr>
              <a:t>Now-a-days, with increasing need for secure communication; the traditional methods are not often sufficient to protect the sensitive-confidential data from unauthorized access. Here, steganography comes into picture, solving the problem by enhancing security by enabling the user to hide information within images, adding up to a level of security. Thus, the project aims to develop an improved steganography tool with multiple encryption methods for enhanced security and usability. </a:t>
            </a:r>
            <a:endParaRPr lang="en-IN" sz="11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36813" y="702156"/>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graphicFrame>
        <p:nvGraphicFramePr>
          <p:cNvPr id="3" name="Table 2">
            <a:extLst>
              <a:ext uri="{FF2B5EF4-FFF2-40B4-BE49-F238E27FC236}">
                <a16:creationId xmlns:a16="http://schemas.microsoft.com/office/drawing/2014/main" id="{4E017132-893F-D7DE-A8CD-C2775EF18E52}"/>
              </a:ext>
            </a:extLst>
          </p:cNvPr>
          <p:cNvGraphicFramePr>
            <a:graphicFrameLocks noGrp="1"/>
          </p:cNvGraphicFramePr>
          <p:nvPr>
            <p:extLst>
              <p:ext uri="{D42A27DB-BD31-4B8C-83A1-F6EECF244321}">
                <p14:modId xmlns:p14="http://schemas.microsoft.com/office/powerpoint/2010/main" val="2215948618"/>
              </p:ext>
            </p:extLst>
          </p:nvPr>
        </p:nvGraphicFramePr>
        <p:xfrm>
          <a:off x="581192" y="1232452"/>
          <a:ext cx="11338092" cy="4758161"/>
        </p:xfrm>
        <a:graphic>
          <a:graphicData uri="http://schemas.openxmlformats.org/drawingml/2006/table">
            <a:tbl>
              <a:tblPr firstRow="1" bandRow="1">
                <a:tableStyleId>{5C22544A-7EE6-4342-B048-85BDC9FD1C3A}</a:tableStyleId>
              </a:tblPr>
              <a:tblGrid>
                <a:gridCol w="5669046">
                  <a:extLst>
                    <a:ext uri="{9D8B030D-6E8A-4147-A177-3AD203B41FA5}">
                      <a16:colId xmlns:a16="http://schemas.microsoft.com/office/drawing/2014/main" val="2246451393"/>
                    </a:ext>
                  </a:extLst>
                </a:gridCol>
                <a:gridCol w="5669046">
                  <a:extLst>
                    <a:ext uri="{9D8B030D-6E8A-4147-A177-3AD203B41FA5}">
                      <a16:colId xmlns:a16="http://schemas.microsoft.com/office/drawing/2014/main" val="2705301922"/>
                    </a:ext>
                  </a:extLst>
                </a:gridCol>
              </a:tblGrid>
              <a:tr h="338784">
                <a:tc>
                  <a:txBody>
                    <a:bodyPr/>
                    <a:lstStyle/>
                    <a:p>
                      <a:r>
                        <a:rPr lang="en-US" sz="1600" dirty="0">
                          <a:latin typeface="Arial" panose="020B0604020202020204" pitchFamily="34" charset="0"/>
                          <a:cs typeface="Arial" panose="020B0604020202020204" pitchFamily="34" charset="0"/>
                        </a:rPr>
                        <a:t>Technology/Library</a:t>
                      </a:r>
                    </a:p>
                  </a:txBody>
                  <a:tcPr/>
                </a:tc>
                <a:tc>
                  <a:txBody>
                    <a:bodyPr/>
                    <a:lstStyle/>
                    <a:p>
                      <a:r>
                        <a:rPr lang="en-US" sz="1600" dirty="0">
                          <a:latin typeface="Arial" panose="020B0604020202020204" pitchFamily="34" charset="0"/>
                          <a:cs typeface="Arial" panose="020B0604020202020204" pitchFamily="34" charset="0"/>
                        </a:rPr>
                        <a:t>Purpose/Usage in Project</a:t>
                      </a:r>
                    </a:p>
                  </a:txBody>
                  <a:tcPr/>
                </a:tc>
                <a:extLst>
                  <a:ext uri="{0D108BD9-81ED-4DB2-BD59-A6C34878D82A}">
                    <a16:rowId xmlns:a16="http://schemas.microsoft.com/office/drawing/2014/main" val="1016897406"/>
                  </a:ext>
                </a:extLst>
              </a:tr>
              <a:tr h="338784">
                <a:tc>
                  <a:txBody>
                    <a:bodyPr/>
                    <a:lstStyle/>
                    <a:p>
                      <a:r>
                        <a:rPr lang="en-US" sz="1600" b="1" dirty="0">
                          <a:latin typeface="Arial" panose="020B0604020202020204" pitchFamily="34" charset="0"/>
                          <a:cs typeface="Arial" panose="020B0604020202020204" pitchFamily="34" charset="0"/>
                        </a:rPr>
                        <a:t>Python</a:t>
                      </a:r>
                    </a:p>
                  </a:txBody>
                  <a:tcPr/>
                </a:tc>
                <a:tc>
                  <a:txBody>
                    <a:bodyPr/>
                    <a:lstStyle/>
                    <a:p>
                      <a:r>
                        <a:rPr lang="en-US" sz="1600" dirty="0">
                          <a:latin typeface="Arial" panose="020B0604020202020204" pitchFamily="34" charset="0"/>
                          <a:cs typeface="Arial" panose="020B0604020202020204" pitchFamily="34" charset="0"/>
                        </a:rPr>
                        <a:t>Core programming language used for steganography.</a:t>
                      </a:r>
                    </a:p>
                  </a:txBody>
                  <a:tcPr/>
                </a:tc>
                <a:extLst>
                  <a:ext uri="{0D108BD9-81ED-4DB2-BD59-A6C34878D82A}">
                    <a16:rowId xmlns:a16="http://schemas.microsoft.com/office/drawing/2014/main" val="2778300988"/>
                  </a:ext>
                </a:extLst>
              </a:tr>
              <a:tr h="351917">
                <a:tc>
                  <a:txBody>
                    <a:bodyPr/>
                    <a:lstStyle/>
                    <a:p>
                      <a:r>
                        <a:rPr lang="en-US" sz="1600" b="1" dirty="0">
                          <a:latin typeface="Arial" panose="020B0604020202020204" pitchFamily="34" charset="0"/>
                          <a:cs typeface="Arial" panose="020B0604020202020204" pitchFamily="34" charset="0"/>
                        </a:rPr>
                        <a:t>PyQt6</a:t>
                      </a:r>
                    </a:p>
                  </a:txBody>
                  <a:tcPr/>
                </a:tc>
                <a:tc>
                  <a:txBody>
                    <a:bodyPr/>
                    <a:lstStyle/>
                    <a:p>
                      <a:r>
                        <a:rPr lang="en-US" sz="1600" dirty="0">
                          <a:latin typeface="Arial" panose="020B0604020202020204" pitchFamily="34" charset="0"/>
                          <a:cs typeface="Arial" panose="020B0604020202020204" pitchFamily="34" charset="0"/>
                        </a:rPr>
                        <a:t>GUI framework for encryption and decryption interface.</a:t>
                      </a:r>
                    </a:p>
                  </a:txBody>
                  <a:tcPr/>
                </a:tc>
                <a:extLst>
                  <a:ext uri="{0D108BD9-81ED-4DB2-BD59-A6C34878D82A}">
                    <a16:rowId xmlns:a16="http://schemas.microsoft.com/office/drawing/2014/main" val="2496915621"/>
                  </a:ext>
                </a:extLst>
              </a:tr>
              <a:tr h="338784">
                <a:tc>
                  <a:txBody>
                    <a:bodyPr/>
                    <a:lstStyle/>
                    <a:p>
                      <a:r>
                        <a:rPr lang="en-US" sz="1600" b="1" dirty="0">
                          <a:latin typeface="Arial" panose="020B0604020202020204" pitchFamily="34" charset="0"/>
                          <a:cs typeface="Arial" panose="020B0604020202020204" pitchFamily="34" charset="0"/>
                        </a:rPr>
                        <a:t>PIL (Pillow)</a:t>
                      </a:r>
                    </a:p>
                  </a:txBody>
                  <a:tcPr/>
                </a:tc>
                <a:tc>
                  <a:txBody>
                    <a:bodyPr/>
                    <a:lstStyle/>
                    <a:p>
                      <a:r>
                        <a:rPr lang="en-US" sz="1600" dirty="0">
                          <a:latin typeface="Arial" panose="020B0604020202020204" pitchFamily="34" charset="0"/>
                          <a:cs typeface="Arial" panose="020B0604020202020204" pitchFamily="34" charset="0"/>
                        </a:rPr>
                        <a:t>Handles image processing and modification.</a:t>
                      </a:r>
                    </a:p>
                  </a:txBody>
                  <a:tcPr/>
                </a:tc>
                <a:extLst>
                  <a:ext uri="{0D108BD9-81ED-4DB2-BD59-A6C34878D82A}">
                    <a16:rowId xmlns:a16="http://schemas.microsoft.com/office/drawing/2014/main" val="1047311409"/>
                  </a:ext>
                </a:extLst>
              </a:tr>
              <a:tr h="338784">
                <a:tc>
                  <a:txBody>
                    <a:bodyPr/>
                    <a:lstStyle/>
                    <a:p>
                      <a:r>
                        <a:rPr lang="en-US" sz="1600" b="1" dirty="0">
                          <a:latin typeface="Arial" panose="020B0604020202020204" pitchFamily="34" charset="0"/>
                          <a:cs typeface="Arial" panose="020B0604020202020204" pitchFamily="34" charset="0"/>
                        </a:rPr>
                        <a:t>Crypto (PyCryptodome)</a:t>
                      </a:r>
                    </a:p>
                  </a:txBody>
                  <a:tcPr/>
                </a:tc>
                <a:tc>
                  <a:txBody>
                    <a:bodyPr/>
                    <a:lstStyle/>
                    <a:p>
                      <a:r>
                        <a:rPr lang="en-US" sz="1600" dirty="0">
                          <a:latin typeface="Arial" panose="020B0604020202020204" pitchFamily="34" charset="0"/>
                          <a:cs typeface="Arial" panose="020B0604020202020204" pitchFamily="34" charset="0"/>
                        </a:rPr>
                        <a:t>Encryption library for AES, ChaCha20, and RSA.</a:t>
                      </a:r>
                    </a:p>
                  </a:txBody>
                  <a:tcPr/>
                </a:tc>
                <a:extLst>
                  <a:ext uri="{0D108BD9-81ED-4DB2-BD59-A6C34878D82A}">
                    <a16:rowId xmlns:a16="http://schemas.microsoft.com/office/drawing/2014/main" val="2670751156"/>
                  </a:ext>
                </a:extLst>
              </a:tr>
              <a:tr h="338784">
                <a:tc>
                  <a:txBody>
                    <a:bodyPr/>
                    <a:lstStyle/>
                    <a:p>
                      <a:r>
                        <a:rPr lang="en-US" sz="1600" b="1" dirty="0">
                          <a:latin typeface="Arial" panose="020B0604020202020204" pitchFamily="34" charset="0"/>
                          <a:cs typeface="Arial" panose="020B0604020202020204" pitchFamily="34" charset="0"/>
                        </a:rPr>
                        <a:t>AES</a:t>
                      </a:r>
                    </a:p>
                  </a:txBody>
                  <a:tcPr/>
                </a:tc>
                <a:tc>
                  <a:txBody>
                    <a:bodyPr/>
                    <a:lstStyle/>
                    <a:p>
                      <a:r>
                        <a:rPr lang="en-US" sz="1600" dirty="0">
                          <a:latin typeface="Arial" panose="020B0604020202020204" pitchFamily="34" charset="0"/>
                          <a:cs typeface="Arial" panose="020B0604020202020204" pitchFamily="34" charset="0"/>
                        </a:rPr>
                        <a:t>Encrypts messages securely using AES-GCM mode.</a:t>
                      </a:r>
                    </a:p>
                  </a:txBody>
                  <a:tcPr/>
                </a:tc>
                <a:extLst>
                  <a:ext uri="{0D108BD9-81ED-4DB2-BD59-A6C34878D82A}">
                    <a16:rowId xmlns:a16="http://schemas.microsoft.com/office/drawing/2014/main" val="366493187"/>
                  </a:ext>
                </a:extLst>
              </a:tr>
              <a:tr h="338784">
                <a:tc>
                  <a:txBody>
                    <a:bodyPr/>
                    <a:lstStyle/>
                    <a:p>
                      <a:r>
                        <a:rPr lang="en-US" sz="1600" b="1" dirty="0">
                          <a:latin typeface="Arial" panose="020B0604020202020204" pitchFamily="34" charset="0"/>
                          <a:cs typeface="Arial" panose="020B0604020202020204" pitchFamily="34" charset="0"/>
                        </a:rPr>
                        <a:t>ChaCha20</a:t>
                      </a:r>
                    </a:p>
                  </a:txBody>
                  <a:tcPr/>
                </a:tc>
                <a:tc>
                  <a:txBody>
                    <a:bodyPr/>
                    <a:lstStyle/>
                    <a:p>
                      <a:r>
                        <a:rPr lang="en-US" sz="1600" dirty="0">
                          <a:latin typeface="Arial" panose="020B0604020202020204" pitchFamily="34" charset="0"/>
                          <a:cs typeface="Arial" panose="020B0604020202020204" pitchFamily="34" charset="0"/>
                        </a:rPr>
                        <a:t>A fast and secure stream cipher for encryption.</a:t>
                      </a:r>
                    </a:p>
                  </a:txBody>
                  <a:tcPr/>
                </a:tc>
                <a:extLst>
                  <a:ext uri="{0D108BD9-81ED-4DB2-BD59-A6C34878D82A}">
                    <a16:rowId xmlns:a16="http://schemas.microsoft.com/office/drawing/2014/main" val="4252722975"/>
                  </a:ext>
                </a:extLst>
              </a:tr>
              <a:tr h="338784">
                <a:tc>
                  <a:txBody>
                    <a:bodyPr/>
                    <a:lstStyle/>
                    <a:p>
                      <a:r>
                        <a:rPr lang="en-US" sz="1600" b="1" dirty="0">
                          <a:latin typeface="Arial" panose="020B0604020202020204" pitchFamily="34" charset="0"/>
                          <a:cs typeface="Arial" panose="020B0604020202020204" pitchFamily="34" charset="0"/>
                        </a:rPr>
                        <a:t>RSA</a:t>
                      </a:r>
                    </a:p>
                  </a:txBody>
                  <a:tcPr/>
                </a:tc>
                <a:tc>
                  <a:txBody>
                    <a:bodyPr/>
                    <a:lstStyle/>
                    <a:p>
                      <a:r>
                        <a:rPr lang="en-US" sz="1600" dirty="0">
                          <a:latin typeface="Arial" panose="020B0604020202020204" pitchFamily="34" charset="0"/>
                          <a:cs typeface="Arial" panose="020B0604020202020204" pitchFamily="34" charset="0"/>
                        </a:rPr>
                        <a:t>Used in AES+ECC for key security.</a:t>
                      </a:r>
                    </a:p>
                  </a:txBody>
                  <a:tcPr/>
                </a:tc>
                <a:extLst>
                  <a:ext uri="{0D108BD9-81ED-4DB2-BD59-A6C34878D82A}">
                    <a16:rowId xmlns:a16="http://schemas.microsoft.com/office/drawing/2014/main" val="2446662036"/>
                  </a:ext>
                </a:extLst>
              </a:tr>
              <a:tr h="338784">
                <a:tc>
                  <a:txBody>
                    <a:bodyPr/>
                    <a:lstStyle/>
                    <a:p>
                      <a:r>
                        <a:rPr lang="en-US" sz="1600" b="1" dirty="0">
                          <a:latin typeface="Arial" panose="020B0604020202020204" pitchFamily="34" charset="0"/>
                          <a:cs typeface="Arial" panose="020B0604020202020204" pitchFamily="34" charset="0"/>
                        </a:rPr>
                        <a:t>PKCS1_OAEP</a:t>
                      </a:r>
                    </a:p>
                  </a:txBody>
                  <a:tcPr/>
                </a:tc>
                <a:tc>
                  <a:txBody>
                    <a:bodyPr/>
                    <a:lstStyle/>
                    <a:p>
                      <a:r>
                        <a:rPr lang="en-US" sz="1600" dirty="0">
                          <a:latin typeface="Arial" panose="020B0604020202020204" pitchFamily="34" charset="0"/>
                          <a:cs typeface="Arial" panose="020B0604020202020204" pitchFamily="34" charset="0"/>
                        </a:rPr>
                        <a:t>Used in hybrid encryption for AES key security.</a:t>
                      </a:r>
                    </a:p>
                  </a:txBody>
                  <a:tcPr/>
                </a:tc>
                <a:extLst>
                  <a:ext uri="{0D108BD9-81ED-4DB2-BD59-A6C34878D82A}">
                    <a16:rowId xmlns:a16="http://schemas.microsoft.com/office/drawing/2014/main" val="3184526942"/>
                  </a:ext>
                </a:extLst>
              </a:tr>
              <a:tr h="338784">
                <a:tc>
                  <a:txBody>
                    <a:bodyPr/>
                    <a:lstStyle/>
                    <a:p>
                      <a:r>
                        <a:rPr lang="en-US" sz="1600" b="1" dirty="0">
                          <a:latin typeface="Arial" panose="020B0604020202020204" pitchFamily="34" charset="0"/>
                          <a:cs typeface="Arial" panose="020B0604020202020204" pitchFamily="34" charset="0"/>
                        </a:rPr>
                        <a:t>Hashlib</a:t>
                      </a:r>
                    </a:p>
                  </a:txBody>
                  <a:tcPr/>
                </a:tc>
                <a:tc>
                  <a:txBody>
                    <a:bodyPr/>
                    <a:lstStyle/>
                    <a:p>
                      <a:r>
                        <a:rPr lang="en-US" sz="1600" dirty="0">
                          <a:latin typeface="Arial" panose="020B0604020202020204" pitchFamily="34" charset="0"/>
                          <a:cs typeface="Arial" panose="020B0604020202020204" pitchFamily="34" charset="0"/>
                        </a:rPr>
                        <a:t>Creates cryptographic hashes for password security.</a:t>
                      </a:r>
                    </a:p>
                  </a:txBody>
                  <a:tcPr/>
                </a:tc>
                <a:extLst>
                  <a:ext uri="{0D108BD9-81ED-4DB2-BD59-A6C34878D82A}">
                    <a16:rowId xmlns:a16="http://schemas.microsoft.com/office/drawing/2014/main" val="799266542"/>
                  </a:ext>
                </a:extLst>
              </a:tr>
              <a:tr h="339628">
                <a:tc>
                  <a:txBody>
                    <a:bodyPr/>
                    <a:lstStyle/>
                    <a:p>
                      <a:r>
                        <a:rPr lang="en-US" sz="1600" b="1" dirty="0">
                          <a:latin typeface="Arial" panose="020B0604020202020204" pitchFamily="34" charset="0"/>
                          <a:cs typeface="Arial" panose="020B0604020202020204" pitchFamily="34" charset="0"/>
                        </a:rPr>
                        <a:t>sys</a:t>
                      </a:r>
                    </a:p>
                  </a:txBody>
                  <a:tcPr/>
                </a:tc>
                <a:tc>
                  <a:txBody>
                    <a:bodyPr/>
                    <a:lstStyle/>
                    <a:p>
                      <a:r>
                        <a:rPr lang="en-US" sz="1600" dirty="0">
                          <a:latin typeface="Arial" panose="020B0604020202020204" pitchFamily="34" charset="0"/>
                          <a:cs typeface="Arial" panose="020B0604020202020204" pitchFamily="34" charset="0"/>
                        </a:rPr>
                        <a:t>Handles system operations like exiting the application.</a:t>
                      </a:r>
                    </a:p>
                  </a:txBody>
                  <a:tcPr/>
                </a:tc>
                <a:extLst>
                  <a:ext uri="{0D108BD9-81ED-4DB2-BD59-A6C34878D82A}">
                    <a16:rowId xmlns:a16="http://schemas.microsoft.com/office/drawing/2014/main" val="110593271"/>
                  </a:ext>
                </a:extLst>
              </a:tr>
              <a:tr h="339992">
                <a:tc>
                  <a:txBody>
                    <a:bodyPr/>
                    <a:lstStyle/>
                    <a:p>
                      <a:r>
                        <a:rPr lang="en-US" sz="1600" b="1" dirty="0">
                          <a:latin typeface="Arial" panose="020B0604020202020204" pitchFamily="34" charset="0"/>
                          <a:cs typeface="Arial" panose="020B0604020202020204" pitchFamily="34" charset="0"/>
                        </a:rPr>
                        <a:t>QApplication, QWidget, QPushButton, QFileDialog, etc.</a:t>
                      </a:r>
                    </a:p>
                  </a:txBody>
                  <a:tcPr/>
                </a:tc>
                <a:tc>
                  <a:txBody>
                    <a:bodyPr/>
                    <a:lstStyle/>
                    <a:p>
                      <a:r>
                        <a:rPr lang="en-US" sz="1600" dirty="0">
                          <a:latin typeface="Arial" panose="020B0604020202020204" pitchFamily="34" charset="0"/>
                          <a:cs typeface="Arial" panose="020B0604020202020204" pitchFamily="34" charset="0"/>
                        </a:rPr>
                        <a:t>GUI elements for user interaction.</a:t>
                      </a:r>
                    </a:p>
                  </a:txBody>
                  <a:tcPr/>
                </a:tc>
                <a:extLst>
                  <a:ext uri="{0D108BD9-81ED-4DB2-BD59-A6C34878D82A}">
                    <a16:rowId xmlns:a16="http://schemas.microsoft.com/office/drawing/2014/main" val="4042792588"/>
                  </a:ext>
                </a:extLst>
              </a:tr>
              <a:tr h="338784">
                <a:tc>
                  <a:txBody>
                    <a:bodyPr/>
                    <a:lstStyle/>
                    <a:p>
                      <a:r>
                        <a:rPr lang="en-US" sz="1600" b="1" dirty="0">
                          <a:latin typeface="Arial" panose="020B0604020202020204" pitchFamily="34" charset="0"/>
                          <a:cs typeface="Arial" panose="020B0604020202020204" pitchFamily="34" charset="0"/>
                        </a:rPr>
                        <a:t>QPixmap</a:t>
                      </a:r>
                    </a:p>
                  </a:txBody>
                  <a:tcPr/>
                </a:tc>
                <a:tc>
                  <a:txBody>
                    <a:bodyPr/>
                    <a:lstStyle/>
                    <a:p>
                      <a:r>
                        <a:rPr lang="en-US" sz="1600" dirty="0">
                          <a:latin typeface="Arial" panose="020B0604020202020204" pitchFamily="34" charset="0"/>
                          <a:cs typeface="Arial" panose="020B0604020202020204" pitchFamily="34" charset="0"/>
                        </a:rPr>
                        <a:t>Handles image display in the GUI.</a:t>
                      </a:r>
                    </a:p>
                  </a:txBody>
                  <a:tcPr/>
                </a:tc>
                <a:extLst>
                  <a:ext uri="{0D108BD9-81ED-4DB2-BD59-A6C34878D82A}">
                    <a16:rowId xmlns:a16="http://schemas.microsoft.com/office/drawing/2014/main" val="2608367500"/>
                  </a:ext>
                </a:extLst>
              </a:tr>
              <a:tr h="338784">
                <a:tc>
                  <a:txBody>
                    <a:bodyPr/>
                    <a:lstStyle/>
                    <a:p>
                      <a:r>
                        <a:rPr lang="en-US" sz="1600" b="1" dirty="0">
                          <a:latin typeface="Arial" panose="020B0604020202020204" pitchFamily="34" charset="0"/>
                          <a:cs typeface="Arial" panose="020B0604020202020204" pitchFamily="34" charset="0"/>
                        </a:rPr>
                        <a:t>Qt</a:t>
                      </a:r>
                    </a:p>
                  </a:txBody>
                  <a:tcPr/>
                </a:tc>
                <a:tc>
                  <a:txBody>
                    <a:bodyPr/>
                    <a:lstStyle/>
                    <a:p>
                      <a:r>
                        <a:rPr lang="en-US" sz="1600" dirty="0">
                          <a:latin typeface="Arial" panose="020B0604020202020204" pitchFamily="34" charset="0"/>
                          <a:cs typeface="Arial" panose="020B0604020202020204" pitchFamily="34" charset="0"/>
                        </a:rPr>
                        <a:t>Provides additional GUI functionalities.</a:t>
                      </a:r>
                    </a:p>
                  </a:txBody>
                  <a:tcPr/>
                </a:tc>
                <a:extLst>
                  <a:ext uri="{0D108BD9-81ED-4DB2-BD59-A6C34878D82A}">
                    <a16:rowId xmlns:a16="http://schemas.microsoft.com/office/drawing/2014/main" val="322926620"/>
                  </a:ext>
                </a:extLst>
              </a:tr>
            </a:tbl>
          </a:graphicData>
        </a:graphic>
      </p:graphicFrame>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6" name="TextBox 5">
            <a:extLst>
              <a:ext uri="{FF2B5EF4-FFF2-40B4-BE49-F238E27FC236}">
                <a16:creationId xmlns:a16="http://schemas.microsoft.com/office/drawing/2014/main" id="{D0789101-8801-190C-360A-BC64BBE21711}"/>
              </a:ext>
            </a:extLst>
          </p:cNvPr>
          <p:cNvSpPr txBox="1"/>
          <p:nvPr/>
        </p:nvSpPr>
        <p:spPr>
          <a:xfrm>
            <a:off x="635000" y="1270000"/>
            <a:ext cx="11029616" cy="4401205"/>
          </a:xfrm>
          <a:prstGeom prst="rect">
            <a:avLst/>
          </a:prstGeom>
          <a:noFill/>
        </p:spPr>
        <p:txBody>
          <a:bodyPr vert="horz" wrap="square" rtlCol="0">
            <a:spAutoFit/>
          </a:bodyPr>
          <a:lstStyle/>
          <a:p>
            <a:pPr marL="342900" indent="-342900">
              <a:buClr>
                <a:srgbClr val="00B0F0"/>
              </a:buClr>
              <a:buSzPct val="92000"/>
              <a:buFont typeface="Wingdings 2" panose="05020102010507070707" pitchFamily="18" charset="2"/>
              <a:buChar char=""/>
            </a:pPr>
            <a:endParaRPr lang="en-US" sz="2000" b="1" dirty="0">
              <a:latin typeface="Arial" panose="020B0604020202020204" pitchFamily="34" charset="0"/>
              <a:cs typeface="Arial" panose="020B0604020202020204" pitchFamily="34" charset="0"/>
            </a:endParaRPr>
          </a:p>
          <a:p>
            <a:pPr marL="342900" indent="-342900">
              <a:buClr>
                <a:srgbClr val="00B0F0"/>
              </a:buClr>
              <a:buSzPct val="92000"/>
              <a:buFont typeface="Wingdings 2" panose="05020102010507070707" pitchFamily="18" charset="2"/>
              <a:buChar char=""/>
            </a:pPr>
            <a:r>
              <a:rPr lang="en-US" sz="2000" b="1" u="sng" dirty="0">
                <a:latin typeface="Arial" panose="020B0604020202020204" pitchFamily="34" charset="0"/>
                <a:cs typeface="Arial" panose="020B0604020202020204" pitchFamily="34" charset="0"/>
              </a:rPr>
              <a:t>1. GUI Implementation</a:t>
            </a:r>
            <a:r>
              <a:rPr lang="en-US" sz="2000" b="1" dirty="0">
                <a:latin typeface="Arial" panose="020B0604020202020204" pitchFamily="34" charset="0"/>
                <a:cs typeface="Arial" panose="020B0604020202020204" pitchFamily="34" charset="0"/>
              </a:rPr>
              <a:t> – </a:t>
            </a:r>
            <a:r>
              <a:rPr lang="en-US" sz="2000" dirty="0">
                <a:latin typeface="Arial" panose="020B0604020202020204" pitchFamily="34" charset="0"/>
                <a:cs typeface="Arial" panose="020B0604020202020204" pitchFamily="34" charset="0"/>
              </a:rPr>
              <a:t>Replaced the command-line interface with a </a:t>
            </a:r>
            <a:r>
              <a:rPr lang="en-US" sz="2000" dirty="0" err="1">
                <a:latin typeface="Arial" panose="020B0604020202020204" pitchFamily="34" charset="0"/>
                <a:cs typeface="Arial" panose="020B0604020202020204" pitchFamily="34" charset="0"/>
              </a:rPr>
              <a:t>PyQt</a:t>
            </a:r>
            <a:r>
              <a:rPr lang="en-US" sz="2000" dirty="0">
                <a:latin typeface="Arial" panose="020B0604020202020204" pitchFamily="34" charset="0"/>
                <a:cs typeface="Arial" panose="020B0604020202020204" pitchFamily="34" charset="0"/>
              </a:rPr>
              <a:t>-based GUI for a user-friendly experience.</a:t>
            </a:r>
          </a:p>
          <a:p>
            <a:pPr marL="342900" indent="-342900">
              <a:buClr>
                <a:srgbClr val="00B0F0"/>
              </a:buClr>
              <a:buSzPct val="92000"/>
              <a:buFont typeface="Wingdings 2" panose="05020102010507070707" pitchFamily="18" charset="2"/>
              <a:buChar char=""/>
            </a:pPr>
            <a:r>
              <a:rPr lang="en-US" sz="2000" b="1" u="sng" dirty="0">
                <a:latin typeface="Arial" panose="020B0604020202020204" pitchFamily="34" charset="0"/>
                <a:cs typeface="Arial" panose="020B0604020202020204" pitchFamily="34" charset="0"/>
              </a:rPr>
              <a:t>2. Multiple Encryption Methods</a:t>
            </a:r>
            <a:r>
              <a:rPr lang="en-US" sz="2000" b="1" dirty="0">
                <a:latin typeface="Arial" panose="020B0604020202020204" pitchFamily="34" charset="0"/>
                <a:cs typeface="Arial" panose="020B0604020202020204" pitchFamily="34" charset="0"/>
              </a:rPr>
              <a:t> – </a:t>
            </a:r>
            <a:r>
              <a:rPr lang="en-US" sz="2000" dirty="0">
                <a:latin typeface="Arial" panose="020B0604020202020204" pitchFamily="34" charset="0"/>
                <a:cs typeface="Arial" panose="020B0604020202020204" pitchFamily="34" charset="0"/>
              </a:rPr>
              <a:t>Added support for XOR, AES, ChaCha20, and AES+ECC encryption, significantly improving security.</a:t>
            </a:r>
          </a:p>
          <a:p>
            <a:pPr marL="342900" indent="-342900">
              <a:buClr>
                <a:srgbClr val="00B0F0"/>
              </a:buClr>
              <a:buSzPct val="92000"/>
              <a:buFont typeface="Wingdings 2" panose="05020102010507070707" pitchFamily="18" charset="2"/>
              <a:buChar char=""/>
            </a:pPr>
            <a:r>
              <a:rPr lang="en-US" sz="2000" b="1" u="sng" dirty="0">
                <a:latin typeface="Arial" panose="020B0604020202020204" pitchFamily="34" charset="0"/>
                <a:cs typeface="Arial" panose="020B0604020202020204" pitchFamily="34" charset="0"/>
              </a:rPr>
              <a:t>3. Hybrid Encryption (AES+ECC)</a:t>
            </a:r>
            <a:r>
              <a:rPr lang="en-US" sz="2000" b="1" dirty="0">
                <a:latin typeface="Arial" panose="020B0604020202020204" pitchFamily="34" charset="0"/>
                <a:cs typeface="Arial" panose="020B0604020202020204" pitchFamily="34" charset="0"/>
              </a:rPr>
              <a:t> – </a:t>
            </a:r>
            <a:r>
              <a:rPr lang="en-US" sz="2000" dirty="0">
                <a:latin typeface="Arial" panose="020B0604020202020204" pitchFamily="34" charset="0"/>
                <a:cs typeface="Arial" panose="020B0604020202020204" pitchFamily="34" charset="0"/>
              </a:rPr>
              <a:t>Introduced AES+ECC encryption for enhanced security, combining symmetric and asymmetric encryption.</a:t>
            </a:r>
          </a:p>
          <a:p>
            <a:pPr marL="342900" indent="-342900">
              <a:buClr>
                <a:srgbClr val="00B0F0"/>
              </a:buClr>
              <a:buSzPct val="92000"/>
              <a:buFont typeface="Wingdings 2" panose="05020102010507070707" pitchFamily="18" charset="2"/>
              <a:buChar char=""/>
            </a:pPr>
            <a:r>
              <a:rPr lang="en-US" sz="2000" b="1" u="sng" dirty="0">
                <a:latin typeface="Arial" panose="020B0604020202020204" pitchFamily="34" charset="0"/>
                <a:cs typeface="Arial" panose="020B0604020202020204" pitchFamily="34" charset="0"/>
              </a:rPr>
              <a:t>4. Separation of Encryption and Decryption</a:t>
            </a:r>
            <a:r>
              <a:rPr lang="en-US" sz="2000" b="1" dirty="0">
                <a:latin typeface="Arial" panose="020B0604020202020204" pitchFamily="34" charset="0"/>
                <a:cs typeface="Arial" panose="020B0604020202020204" pitchFamily="34" charset="0"/>
              </a:rPr>
              <a:t> – </a:t>
            </a:r>
            <a:r>
              <a:rPr lang="en-US" sz="2000" dirty="0">
                <a:latin typeface="Arial" panose="020B0604020202020204" pitchFamily="34" charset="0"/>
                <a:cs typeface="Arial" panose="020B0604020202020204" pitchFamily="34" charset="0"/>
              </a:rPr>
              <a:t>Structured the project into separate encryption and decryption scripts for better maintainability.</a:t>
            </a:r>
          </a:p>
          <a:p>
            <a:pPr marL="342900" indent="-342900">
              <a:buClr>
                <a:srgbClr val="00B0F0"/>
              </a:buClr>
              <a:buSzPct val="92000"/>
              <a:buFont typeface="Wingdings 2" panose="05020102010507070707" pitchFamily="18" charset="2"/>
              <a:buChar char=""/>
            </a:pPr>
            <a:r>
              <a:rPr lang="en-US" sz="2000" b="1" u="sng" dirty="0">
                <a:latin typeface="Arial" panose="020B0604020202020204" pitchFamily="34" charset="0"/>
                <a:cs typeface="Arial" panose="020B0604020202020204" pitchFamily="34" charset="0"/>
              </a:rPr>
              <a:t>5. Support for Text and Files (Planned Enhancement)</a:t>
            </a:r>
            <a:r>
              <a:rPr lang="en-US" sz="2000" b="1" dirty="0">
                <a:latin typeface="Arial" panose="020B0604020202020204" pitchFamily="34" charset="0"/>
                <a:cs typeface="Arial" panose="020B0604020202020204" pitchFamily="34" charset="0"/>
              </a:rPr>
              <a:t> – </a:t>
            </a:r>
            <a:r>
              <a:rPr lang="en-US" sz="2000" dirty="0">
                <a:latin typeface="Arial" panose="020B0604020202020204" pitchFamily="34" charset="0"/>
                <a:cs typeface="Arial" panose="020B0604020202020204" pitchFamily="34" charset="0"/>
              </a:rPr>
              <a:t>Designed the encryption GUI to allow selection between text and file encryption.</a:t>
            </a:r>
          </a:p>
          <a:p>
            <a:pPr marL="342900" indent="-342900">
              <a:buClr>
                <a:srgbClr val="00B0F0"/>
              </a:buClr>
              <a:buSzPct val="92000"/>
              <a:buFont typeface="Wingdings 2" panose="05020102010507070707" pitchFamily="18" charset="2"/>
              <a:buChar char=""/>
            </a:pPr>
            <a:r>
              <a:rPr lang="en-US" sz="2000" b="1" u="sng" dirty="0">
                <a:latin typeface="Arial" panose="020B0604020202020204" pitchFamily="34" charset="0"/>
                <a:cs typeface="Arial" panose="020B0604020202020204" pitchFamily="34" charset="0"/>
              </a:rPr>
              <a:t>6. Password-Based and Key-Based Encryption </a:t>
            </a:r>
            <a:r>
              <a:rPr lang="en-US" sz="2000" b="1"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Supports both password-based encryption (XOR, AES, ChaCha20) and key-based encryption (AES+ECC), providing more flexibility.</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6" name="Text Placeholder 2">
            <a:extLst>
              <a:ext uri="{FF2B5EF4-FFF2-40B4-BE49-F238E27FC236}">
                <a16:creationId xmlns:a16="http://schemas.microsoft.com/office/drawing/2014/main" id="{95618614-9EC7-6B10-AE5F-36B5033856E4}"/>
              </a:ext>
            </a:extLst>
          </p:cNvPr>
          <p:cNvSpPr txBox="1">
            <a:spLocks/>
          </p:cNvSpPr>
          <p:nvPr/>
        </p:nvSpPr>
        <p:spPr>
          <a:xfrm>
            <a:off x="581192" y="702156"/>
            <a:ext cx="11029616" cy="4572852"/>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000" b="1" dirty="0">
                <a:latin typeface="Arial" panose="020B0604020202020204" pitchFamily="34" charset="0"/>
                <a:cs typeface="Arial" panose="020B0604020202020204" pitchFamily="34" charset="0"/>
              </a:rPr>
              <a:t>1. General Users (Privacy Advocates)</a:t>
            </a:r>
          </a:p>
          <a:p>
            <a:r>
              <a:rPr lang="en-US" sz="2000" b="1" dirty="0">
                <a:latin typeface="Arial" panose="020B0604020202020204" pitchFamily="34" charset="0"/>
                <a:cs typeface="Arial" panose="020B0604020202020204" pitchFamily="34" charset="0"/>
              </a:rPr>
              <a:t>2. Cryptography Enthusiasts &amp; Researchers</a:t>
            </a:r>
          </a:p>
          <a:p>
            <a:r>
              <a:rPr lang="en-US" sz="2000" b="1" dirty="0">
                <a:latin typeface="Arial" panose="020B0604020202020204" pitchFamily="34" charset="0"/>
                <a:cs typeface="Arial" panose="020B0604020202020204" pitchFamily="34" charset="0"/>
              </a:rPr>
              <a:t>3. Multi-National Corporations (MNCs)</a:t>
            </a:r>
          </a:p>
          <a:p>
            <a:r>
              <a:rPr lang="en-US" sz="2000" b="1" dirty="0">
                <a:latin typeface="Arial" panose="020B0604020202020204" pitchFamily="34" charset="0"/>
                <a:cs typeface="Arial" panose="020B0604020202020204" pitchFamily="34" charset="0"/>
              </a:rPr>
              <a:t>4. Journalists &amp; Whistleblowers</a:t>
            </a:r>
          </a:p>
          <a:p>
            <a:r>
              <a:rPr lang="en-US" sz="2000" b="1" dirty="0">
                <a:latin typeface="Arial" panose="020B0604020202020204" pitchFamily="34" charset="0"/>
                <a:cs typeface="Arial" panose="020B0604020202020204" pitchFamily="34" charset="0"/>
              </a:rPr>
              <a:t>5. Law Enforcement</a:t>
            </a:r>
          </a:p>
          <a:p>
            <a:r>
              <a:rPr lang="en-US" sz="2000" b="1" dirty="0">
                <a:latin typeface="Arial" panose="020B0604020202020204" pitchFamily="34" charset="0"/>
                <a:cs typeface="Arial" panose="020B0604020202020204" pitchFamily="34" charset="0"/>
              </a:rPr>
              <a:t>6. Government Agencies</a:t>
            </a:r>
          </a:p>
          <a:p>
            <a:r>
              <a:rPr lang="en-US" sz="2000" b="1" dirty="0">
                <a:latin typeface="Arial" panose="020B0604020202020204" pitchFamily="34" charset="0"/>
                <a:cs typeface="Arial" panose="020B0604020202020204" pitchFamily="34" charset="0"/>
              </a:rPr>
              <a:t>7. Military &amp; Defense Organizations</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grpSp>
        <p:nvGrpSpPr>
          <p:cNvPr id="24" name="Group 23">
            <a:extLst>
              <a:ext uri="{FF2B5EF4-FFF2-40B4-BE49-F238E27FC236}">
                <a16:creationId xmlns:a16="http://schemas.microsoft.com/office/drawing/2014/main" id="{1CB38F18-8D49-9D24-8963-3ECC60233A7E}"/>
              </a:ext>
            </a:extLst>
          </p:cNvPr>
          <p:cNvGrpSpPr/>
          <p:nvPr/>
        </p:nvGrpSpPr>
        <p:grpSpPr>
          <a:xfrm>
            <a:off x="4283000" y="1283649"/>
            <a:ext cx="3520013" cy="4872195"/>
            <a:chOff x="1805041" y="-902618"/>
            <a:chExt cx="4755253" cy="7136478"/>
          </a:xfrm>
        </p:grpSpPr>
        <p:pic>
          <p:nvPicPr>
            <p:cNvPr id="10" name="Picture 9">
              <a:extLst>
                <a:ext uri="{FF2B5EF4-FFF2-40B4-BE49-F238E27FC236}">
                  <a16:creationId xmlns:a16="http://schemas.microsoft.com/office/drawing/2014/main" id="{8A1556BF-AFBD-E042-89CC-4059ADFC276B}"/>
                </a:ext>
              </a:extLst>
            </p:cNvPr>
            <p:cNvPicPr>
              <a:picLocks noChangeAspect="1"/>
            </p:cNvPicPr>
            <p:nvPr/>
          </p:nvPicPr>
          <p:blipFill>
            <a:blip r:embed="rId3"/>
            <a:srcRect r="23996"/>
            <a:stretch/>
          </p:blipFill>
          <p:spPr>
            <a:xfrm>
              <a:off x="1805041" y="-902618"/>
              <a:ext cx="4755253" cy="6767146"/>
            </a:xfrm>
            <a:prstGeom prst="rect">
              <a:avLst/>
            </a:prstGeom>
          </p:spPr>
        </p:pic>
        <p:pic>
          <p:nvPicPr>
            <p:cNvPr id="23" name="Picture 22">
              <a:extLst>
                <a:ext uri="{FF2B5EF4-FFF2-40B4-BE49-F238E27FC236}">
                  <a16:creationId xmlns:a16="http://schemas.microsoft.com/office/drawing/2014/main" id="{46E271E7-F303-2B4F-A599-E545ABC4F5CF}"/>
                </a:ext>
              </a:extLst>
            </p:cNvPr>
            <p:cNvPicPr>
              <a:picLocks noChangeAspect="1"/>
            </p:cNvPicPr>
            <p:nvPr/>
          </p:nvPicPr>
          <p:blipFill>
            <a:blip r:embed="rId4"/>
            <a:srcRect r="10829" b="24982"/>
            <a:stretch/>
          </p:blipFill>
          <p:spPr>
            <a:xfrm>
              <a:off x="1805041" y="5863413"/>
              <a:ext cx="4755253" cy="370447"/>
            </a:xfrm>
            <a:prstGeom prst="rect">
              <a:avLst/>
            </a:prstGeom>
          </p:spPr>
        </p:pic>
      </p:grpSp>
      <p:grpSp>
        <p:nvGrpSpPr>
          <p:cNvPr id="26" name="Group 25">
            <a:extLst>
              <a:ext uri="{FF2B5EF4-FFF2-40B4-BE49-F238E27FC236}">
                <a16:creationId xmlns:a16="http://schemas.microsoft.com/office/drawing/2014/main" id="{A8EEE675-431A-94CF-98D2-01D28844B0D5}"/>
              </a:ext>
            </a:extLst>
          </p:cNvPr>
          <p:cNvGrpSpPr/>
          <p:nvPr/>
        </p:nvGrpSpPr>
        <p:grpSpPr>
          <a:xfrm>
            <a:off x="145513" y="1283649"/>
            <a:ext cx="3890383" cy="4978255"/>
            <a:chOff x="7121294" y="-996816"/>
            <a:chExt cx="4754880" cy="7390352"/>
          </a:xfrm>
        </p:grpSpPr>
        <p:pic>
          <p:nvPicPr>
            <p:cNvPr id="8" name="Picture 7">
              <a:extLst>
                <a:ext uri="{FF2B5EF4-FFF2-40B4-BE49-F238E27FC236}">
                  <a16:creationId xmlns:a16="http://schemas.microsoft.com/office/drawing/2014/main" id="{CE27F4DC-3465-B100-7113-C934ADB84699}"/>
                </a:ext>
              </a:extLst>
            </p:cNvPr>
            <p:cNvPicPr>
              <a:picLocks noChangeAspect="1"/>
            </p:cNvPicPr>
            <p:nvPr/>
          </p:nvPicPr>
          <p:blipFill>
            <a:blip r:embed="rId5"/>
            <a:stretch>
              <a:fillRect/>
            </a:stretch>
          </p:blipFill>
          <p:spPr>
            <a:xfrm>
              <a:off x="7258072" y="-996816"/>
              <a:ext cx="4481323" cy="6858000"/>
            </a:xfrm>
            <a:prstGeom prst="rect">
              <a:avLst/>
            </a:prstGeom>
          </p:spPr>
        </p:pic>
        <p:pic>
          <p:nvPicPr>
            <p:cNvPr id="25" name="Picture 24">
              <a:extLst>
                <a:ext uri="{FF2B5EF4-FFF2-40B4-BE49-F238E27FC236}">
                  <a16:creationId xmlns:a16="http://schemas.microsoft.com/office/drawing/2014/main" id="{7FEEB9DD-DEAA-F91F-60BC-99191F3A9732}"/>
                </a:ext>
              </a:extLst>
            </p:cNvPr>
            <p:cNvPicPr>
              <a:picLocks noChangeAspect="1"/>
            </p:cNvPicPr>
            <p:nvPr/>
          </p:nvPicPr>
          <p:blipFill>
            <a:blip r:embed="rId6"/>
            <a:stretch>
              <a:fillRect/>
            </a:stretch>
          </p:blipFill>
          <p:spPr>
            <a:xfrm>
              <a:off x="7121294" y="5861183"/>
              <a:ext cx="4754880" cy="532353"/>
            </a:xfrm>
            <a:prstGeom prst="rect">
              <a:avLst/>
            </a:prstGeom>
          </p:spPr>
        </p:pic>
      </p:grpSp>
      <p:grpSp>
        <p:nvGrpSpPr>
          <p:cNvPr id="29" name="Group 28">
            <a:extLst>
              <a:ext uri="{FF2B5EF4-FFF2-40B4-BE49-F238E27FC236}">
                <a16:creationId xmlns:a16="http://schemas.microsoft.com/office/drawing/2014/main" id="{7ABFBEC7-F81A-893D-843D-CD26FB9BC32D}"/>
              </a:ext>
            </a:extLst>
          </p:cNvPr>
          <p:cNvGrpSpPr/>
          <p:nvPr/>
        </p:nvGrpSpPr>
        <p:grpSpPr>
          <a:xfrm>
            <a:off x="8144944" y="1825650"/>
            <a:ext cx="3751690" cy="3820252"/>
            <a:chOff x="8101851" y="1568256"/>
            <a:chExt cx="3751690" cy="3820252"/>
          </a:xfrm>
        </p:grpSpPr>
        <p:grpSp>
          <p:nvGrpSpPr>
            <p:cNvPr id="11" name="Group 10">
              <a:extLst>
                <a:ext uri="{FF2B5EF4-FFF2-40B4-BE49-F238E27FC236}">
                  <a16:creationId xmlns:a16="http://schemas.microsoft.com/office/drawing/2014/main" id="{90DCC017-C847-0C7D-C6CE-B2286B7951DB}"/>
                </a:ext>
              </a:extLst>
            </p:cNvPr>
            <p:cNvGrpSpPr/>
            <p:nvPr/>
          </p:nvGrpSpPr>
          <p:grpSpPr>
            <a:xfrm>
              <a:off x="8101851" y="1568256"/>
              <a:ext cx="3751690" cy="3220804"/>
              <a:chOff x="1708606" y="872268"/>
              <a:chExt cx="5653316" cy="5121084"/>
            </a:xfrm>
            <a:solidFill>
              <a:schemeClr val="accent2"/>
            </a:solidFill>
          </p:grpSpPr>
          <p:pic>
            <p:nvPicPr>
              <p:cNvPr id="12" name="Picture 11">
                <a:extLst>
                  <a:ext uri="{FF2B5EF4-FFF2-40B4-BE49-F238E27FC236}">
                    <a16:creationId xmlns:a16="http://schemas.microsoft.com/office/drawing/2014/main" id="{FE1A71D9-773D-FFF3-589A-2A4FE175404F}"/>
                  </a:ext>
                </a:extLst>
              </p:cNvPr>
              <p:cNvPicPr>
                <a:picLocks noChangeAspect="1"/>
              </p:cNvPicPr>
              <p:nvPr/>
            </p:nvPicPr>
            <p:blipFill>
              <a:blip r:embed="rId7"/>
              <a:stretch>
                <a:fillRect/>
              </a:stretch>
            </p:blipFill>
            <p:spPr>
              <a:xfrm>
                <a:off x="1708606" y="872268"/>
                <a:ext cx="2758679" cy="5121084"/>
              </a:xfrm>
              <a:prstGeom prst="rect">
                <a:avLst/>
              </a:prstGeom>
              <a:grpFill/>
              <a:ln>
                <a:solidFill>
                  <a:schemeClr val="accent1"/>
                </a:solidFill>
              </a:ln>
            </p:spPr>
          </p:pic>
          <p:pic>
            <p:nvPicPr>
              <p:cNvPr id="13" name="Picture 12">
                <a:extLst>
                  <a:ext uri="{FF2B5EF4-FFF2-40B4-BE49-F238E27FC236}">
                    <a16:creationId xmlns:a16="http://schemas.microsoft.com/office/drawing/2014/main" id="{EE621751-CD78-CCBB-BAC0-DCB4E01BE0B4}"/>
                  </a:ext>
                </a:extLst>
              </p:cNvPr>
              <p:cNvPicPr>
                <a:picLocks noChangeAspect="1"/>
              </p:cNvPicPr>
              <p:nvPr/>
            </p:nvPicPr>
            <p:blipFill>
              <a:blip r:embed="rId8"/>
              <a:stretch>
                <a:fillRect/>
              </a:stretch>
            </p:blipFill>
            <p:spPr>
              <a:xfrm>
                <a:off x="4595622" y="872268"/>
                <a:ext cx="2766300" cy="5121084"/>
              </a:xfrm>
              <a:prstGeom prst="rect">
                <a:avLst/>
              </a:prstGeom>
              <a:grpFill/>
              <a:ln>
                <a:solidFill>
                  <a:schemeClr val="accent1"/>
                </a:solidFill>
              </a:ln>
            </p:spPr>
          </p:pic>
        </p:grpSp>
        <p:pic>
          <p:nvPicPr>
            <p:cNvPr id="28" name="Picture 27">
              <a:extLst>
                <a:ext uri="{FF2B5EF4-FFF2-40B4-BE49-F238E27FC236}">
                  <a16:creationId xmlns:a16="http://schemas.microsoft.com/office/drawing/2014/main" id="{40172F67-E17F-69B3-DAB0-30EE5F5A9A8A}"/>
                </a:ext>
              </a:extLst>
            </p:cNvPr>
            <p:cNvPicPr>
              <a:picLocks noChangeAspect="1"/>
            </p:cNvPicPr>
            <p:nvPr/>
          </p:nvPicPr>
          <p:blipFill>
            <a:blip r:embed="rId9"/>
            <a:stretch>
              <a:fillRect/>
            </a:stretch>
          </p:blipFill>
          <p:spPr>
            <a:xfrm>
              <a:off x="8101851" y="4808630"/>
              <a:ext cx="3366633" cy="579878"/>
            </a:xfrm>
            <a:prstGeom prst="rect">
              <a:avLst/>
            </a:prstGeom>
          </p:spPr>
        </p:pic>
      </p:grp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Rectangle 1">
            <a:extLst>
              <a:ext uri="{FF2B5EF4-FFF2-40B4-BE49-F238E27FC236}">
                <a16:creationId xmlns:a16="http://schemas.microsoft.com/office/drawing/2014/main" id="{4E3CEA88-13FC-BA3F-0099-B92CF2EF04A3}"/>
              </a:ext>
            </a:extLst>
          </p:cNvPr>
          <p:cNvSpPr>
            <a:spLocks noChangeArrowheads="1"/>
          </p:cNvSpPr>
          <p:nvPr/>
        </p:nvSpPr>
        <p:spPr bwMode="auto">
          <a:xfrm>
            <a:off x="581192" y="1232452"/>
            <a:ext cx="11421978"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effectLst/>
                <a:latin typeface="Arial" panose="020B0604020202020204" pitchFamily="34" charset="0"/>
              </a:rPr>
              <a:t>This project demonstrates a robust approach to secure data hiding using steganography, integrating multiple encryption techniques for enhanced protection. By combining an intuitive GUI with advanced cryptographic methods, it ensures both usability and security. The modular design allows flexibility for future improvements, making it a valuable tool for individuals and organizations requiring confidential communication. With planned enhancements like expanded file support and cross-platform compatibility, the project has the potential to evolve into a comprehensive steganographic solution.</a:t>
            </a: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7" name="TextBox 6">
            <a:extLst>
              <a:ext uri="{FF2B5EF4-FFF2-40B4-BE49-F238E27FC236}">
                <a16:creationId xmlns:a16="http://schemas.microsoft.com/office/drawing/2014/main" id="{A565EC73-34A3-B3EF-7885-EF1B1F0252DD}"/>
              </a:ext>
            </a:extLst>
          </p:cNvPr>
          <p:cNvSpPr txBox="1"/>
          <p:nvPr/>
        </p:nvSpPr>
        <p:spPr>
          <a:xfrm>
            <a:off x="581192" y="1719882"/>
            <a:ext cx="10487862" cy="461665"/>
          </a:xfrm>
          <a:prstGeom prst="rect">
            <a:avLst/>
          </a:prstGeom>
          <a:noFill/>
        </p:spPr>
        <p:txBody>
          <a:bodyPr wrap="square">
            <a:spAutoFit/>
          </a:bodyPr>
          <a:lstStyle/>
          <a:p>
            <a:r>
              <a:rPr lang="en-US" sz="2400" b="1" dirty="0">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https://github.com/Newbie-amitian/EDUNET-Steganography_Project.git</a:t>
            </a:r>
            <a:endParaRPr lang="en-US"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779</TotalTime>
  <Words>631</Words>
  <Application>Microsoft Office PowerPoint</Application>
  <PresentationFormat>Widescreen</PresentationFormat>
  <Paragraphs>73</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Devpal Singh</cp:lastModifiedBy>
  <cp:revision>35</cp:revision>
  <dcterms:created xsi:type="dcterms:W3CDTF">2021-05-26T16:50:10Z</dcterms:created>
  <dcterms:modified xsi:type="dcterms:W3CDTF">2025-02-25T12:30:38Z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