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2" r:id="rId11"/>
    <p:sldId id="271" r:id="rId12"/>
    <p:sldId id="267" r:id="rId13"/>
    <p:sldId id="268" r:id="rId14"/>
    <p:sldId id="263" r:id="rId15"/>
  </p:sldIdLst>
  <p:sldSz cx="9144000" cy="5143500" type="screen16x9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>
        <p:scale>
          <a:sx n="130" d="100"/>
          <a:sy n="130" d="100"/>
        </p:scale>
        <p:origin x="-1098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pPr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514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411510"/>
            <a:ext cx="8064896" cy="2052228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2463738"/>
            <a:ext cx="8064896" cy="75608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3219822"/>
            <a:ext cx="8064896" cy="488855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514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411510"/>
            <a:ext cx="8064896" cy="2052228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514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411510"/>
            <a:ext cx="8064896" cy="2052228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2463738"/>
            <a:ext cx="8064896" cy="75608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3219822"/>
            <a:ext cx="8064896" cy="488855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683568" y="532284"/>
            <a:ext cx="7776864" cy="1823442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body" idx="1"/>
          </p:nvPr>
        </p:nvSpPr>
        <p:spPr>
          <a:xfrm>
            <a:off x="683568" y="2581126"/>
            <a:ext cx="7776864" cy="47982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type="body" sz="quarter" idx="3"/>
          </p:nvPr>
        </p:nvSpPr>
        <p:spPr>
          <a:xfrm>
            <a:off x="683569" y="3327835"/>
            <a:ext cx="7776863" cy="27003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5146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411510"/>
            <a:ext cx="8064896" cy="2052228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683568" y="532284"/>
            <a:ext cx="7632848" cy="176943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457200" y="347979"/>
            <a:ext cx="8229600" cy="864096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bilm/11008516604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0"/>
            <a:ext cx="9144000" cy="514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slide1_shape2"/>
          <p:cNvSpPr/>
          <p:nvPr/>
        </p:nvSpPr>
        <p:spPr>
          <a:xfrm>
            <a:off x="539552" y="411510"/>
            <a:ext cx="8064896" cy="2052228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>
            <a:spLocks noGrp="1"/>
          </p:cNvSpPr>
          <p:nvPr>
            <p:ph type="ctrTitle"/>
          </p:nvPr>
        </p:nvSpPr>
        <p:spPr>
          <a:xfrm>
            <a:off x="755576" y="573528"/>
            <a:ext cx="7128792" cy="110251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97000"/>
              </a:lnSpc>
              <a:buNone/>
            </a:pPr>
            <a:r>
              <a:rPr lang="ko-KR" altLang="ko-KR" sz="4800" b="0" spc="-150" dirty="0">
                <a:solidFill>
                  <a:schemeClr val="bg1">
                    <a:alpha val="10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Tessellation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07873682123281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4" name="nppt_15078736821232813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975" b="1" dirty="0" err="1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Shader</a:t>
            </a:r>
            <a:r>
              <a:rPr altLang="ko-KR" sz="2975" b="1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 Code</a:t>
            </a:r>
          </a:p>
        </p:txBody>
      </p:sp>
      <p:pic>
        <p:nvPicPr>
          <p:cNvPr id="5" name="nppt_15078736821232814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6" name="nppt_15078736821232815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nppt_15078736821232819"/>
          <p:cNvSpPr/>
          <p:nvPr/>
        </p:nvSpPr>
        <p:spPr>
          <a:xfrm>
            <a:off x="467545" y="1955933"/>
            <a:ext cx="824696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struct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DS_OUT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{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float4 Pos  : SV_POSITION;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};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[domain("tri")]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DS_OUT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DS_Main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ConstantHS_Out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Input, 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float3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BaryCentricCoord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: </a:t>
            </a:r>
            <a:r>
              <a:rPr altLang="ko-KR" sz="1000" dirty="0" err="1" smtClean="0">
                <a:latin typeface="Adobe 고딕 Std B" pitchFamily="34" charset="-127"/>
                <a:ea typeface="Adobe 고딕 Std B" pitchFamily="34" charset="-127"/>
              </a:rPr>
              <a:t>SV_DomainLocation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const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OutputPatch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&lt;HS_OUT, 3&gt; Patches)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{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DS_OUT Output = (DS_OUT)0;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float3 Pos =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BaryCentricCoord.x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* Patches[0].Pos + </a:t>
            </a:r>
            <a:r>
              <a:rPr altLang="ko-KR" sz="1000" dirty="0" err="1" smtClean="0">
                <a:latin typeface="Adobe 고딕 Std B" pitchFamily="34" charset="-127"/>
                <a:ea typeface="Adobe 고딕 Std B" pitchFamily="34" charset="-127"/>
              </a:rPr>
              <a:t>BaryCentricCoord.y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* Patches[1].Pos + </a:t>
            </a:r>
            <a:r>
              <a:rPr altLang="ko-KR" sz="1000" dirty="0" err="1" smtClean="0">
                <a:latin typeface="Adobe 고딕 Std B" pitchFamily="34" charset="-127"/>
                <a:ea typeface="Adobe 고딕 Std B" pitchFamily="34" charset="-127"/>
              </a:rPr>
              <a:t>BaryCentricCoord.z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* Patches[2].Pos;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Output.Pos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=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mul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(float4(Pos, 1),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matWorld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);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Output.Pos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=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mul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Output.Pos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matView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);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Output.Pos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=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mul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Output.Pos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matProj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);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return Output;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}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nppt_15078736821232821"/>
          <p:cNvSpPr/>
          <p:nvPr/>
        </p:nvSpPr>
        <p:spPr>
          <a:xfrm>
            <a:off x="323528" y="1548856"/>
            <a:ext cx="3312368" cy="27003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>
              <a:lnSpc>
                <a:spcPct val="130000"/>
              </a:lnSpc>
              <a:buNone/>
            </a:pPr>
            <a:r>
              <a:rPr lang="ko-KR" altLang="ko-KR" sz="1300" b="1" spc="-20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Domain </a:t>
            </a:r>
            <a:r>
              <a:rPr lang="ko-KR" altLang="ko-KR" sz="1300" b="1" spc="-20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Shader</a:t>
            </a:r>
            <a:r>
              <a:rPr lang="en-US" altLang="ko-KR" sz="1300" b="1" spc="-20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 - tri</a:t>
            </a:r>
            <a:endParaRPr lang="ko-KR" altLang="ko-KR" sz="1300" b="1" spc="-20" dirty="0">
              <a:solidFill>
                <a:srgbClr val="716767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07873682123281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4" name="nppt_15078736821232813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975" b="1" dirty="0" err="1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Shader</a:t>
            </a:r>
            <a:r>
              <a:rPr altLang="ko-KR" sz="2975" b="1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 Code</a:t>
            </a:r>
          </a:p>
        </p:txBody>
      </p:sp>
      <p:pic>
        <p:nvPicPr>
          <p:cNvPr id="5" name="nppt_15078736821232814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6" name="nppt_15078736821232815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nppt_15078736821232819"/>
          <p:cNvSpPr/>
          <p:nvPr/>
        </p:nvSpPr>
        <p:spPr>
          <a:xfrm>
            <a:off x="467545" y="1955933"/>
            <a:ext cx="824696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struct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DS_OUT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{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float4 Pos  : SV_POSITION;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};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[domain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("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quad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")]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DS_OUT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DS_Main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ConstantHS_Out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Input, 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float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UV 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altLang="ko-KR" sz="1000" dirty="0" err="1" smtClean="0">
                <a:latin typeface="Adobe 고딕 Std B" pitchFamily="34" charset="-127"/>
                <a:ea typeface="Adobe 고딕 Std B" pitchFamily="34" charset="-127"/>
              </a:rPr>
              <a:t>SV_DomainLocation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const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OutputPatch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&lt;HS_OUT, 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4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&gt; 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Patches)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{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DS_OUT Output = (DS_OUT)0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;</a:t>
            </a:r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float3 v1 = lerp(Patches[0].Pos, Patches[1].Pos,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UV.x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);</a:t>
            </a:r>
            <a:endParaRPr altLang="ko-KR" sz="1000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             float3 v2 = lerp(Patches[2].Pos, Patches[3].Pos,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UV.x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);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float3 Pos 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=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lerp(v1, v2,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UV.y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);</a:t>
            </a:r>
            <a:endParaRPr altLang="ko-KR"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Output.Pos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=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mul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(float4(Pos, 1),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matWorld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);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Output.Pos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=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mul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Output.Pos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matView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);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Output.Pos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=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mul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Output.Pos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matProj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);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return Output;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}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nppt_15078736821232821"/>
          <p:cNvSpPr/>
          <p:nvPr/>
        </p:nvSpPr>
        <p:spPr>
          <a:xfrm>
            <a:off x="323528" y="1548856"/>
            <a:ext cx="3312368" cy="27003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>
              <a:lnSpc>
                <a:spcPct val="130000"/>
              </a:lnSpc>
              <a:buNone/>
            </a:pPr>
            <a:r>
              <a:rPr lang="ko-KR" altLang="ko-KR" sz="1300" b="1" spc="-20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Domain </a:t>
            </a:r>
            <a:r>
              <a:rPr lang="ko-KR" altLang="ko-KR" sz="1300" b="1" spc="-20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Shader</a:t>
            </a:r>
            <a:r>
              <a:rPr lang="en-US" altLang="ko-KR" sz="1300" b="1" spc="-20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 - quad</a:t>
            </a:r>
            <a:endParaRPr lang="ko-KR" altLang="ko-KR" sz="1300" b="1" spc="-20" dirty="0">
              <a:solidFill>
                <a:srgbClr val="716767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07873682123281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4" name="nppt_15078736821232813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en-US" sz="2975" b="1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최종 결과</a:t>
            </a:r>
            <a:endParaRPr altLang="ko-KR" sz="2975" b="1" dirty="0">
              <a:solidFill>
                <a:srgbClr val="716767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nppt_15078736821232814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6" name="nppt_15078736821232815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95687"/>
            <a:ext cx="1842391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9779" y="1995687"/>
            <a:ext cx="1823684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0006" y="1995686"/>
            <a:ext cx="1912713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1995686"/>
            <a:ext cx="180981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58471" y="4014233"/>
            <a:ext cx="14045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4;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4;</a:t>
            </a:r>
            <a:b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[2] = 4;</a:t>
            </a:r>
          </a:p>
          <a:p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= 4;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9345" y="4014233"/>
            <a:ext cx="14045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1;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2;</a:t>
            </a:r>
            <a:b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[2] = 3;</a:t>
            </a:r>
          </a:p>
          <a:p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= 4;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4086" y="4014233"/>
            <a:ext cx="14045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6;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6;</a:t>
            </a:r>
            <a:b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[2] = 6;</a:t>
            </a:r>
          </a:p>
          <a:p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= 3;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862865" y="4014233"/>
            <a:ext cx="14782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6;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12;</a:t>
            </a:r>
            <a:b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[2] = 3;</a:t>
            </a:r>
          </a:p>
          <a:p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= 1;</a:t>
            </a:r>
            <a:endParaRPr lang="ko-KR" altLang="en-US" sz="1000" dirty="0"/>
          </a:p>
        </p:txBody>
      </p:sp>
      <p:sp>
        <p:nvSpPr>
          <p:cNvPr id="17" name="nppt_15078736821232821"/>
          <p:cNvSpPr/>
          <p:nvPr/>
        </p:nvSpPr>
        <p:spPr>
          <a:xfrm>
            <a:off x="323528" y="1548856"/>
            <a:ext cx="3312368" cy="27003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>
              <a:lnSpc>
                <a:spcPct val="130000"/>
              </a:lnSpc>
            </a:pPr>
            <a:r>
              <a:rPr lang="en-US" altLang="ko-KR" sz="1300" b="1" spc="-20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[domain("tri")]</a:t>
            </a:r>
            <a:endParaRPr lang="ko-KR" altLang="ko-KR" sz="1300" b="1" spc="-20" dirty="0">
              <a:solidFill>
                <a:srgbClr val="716767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07873682123281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4" name="nppt_15078736821232813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en-US" sz="2975" b="1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최종 결과</a:t>
            </a:r>
            <a:endParaRPr altLang="ko-KR" sz="2975" b="1" dirty="0">
              <a:solidFill>
                <a:srgbClr val="716767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nppt_15078736821232814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6" name="nppt_15078736821232815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6" name="nppt_15078736821232821"/>
          <p:cNvSpPr/>
          <p:nvPr/>
        </p:nvSpPr>
        <p:spPr>
          <a:xfrm>
            <a:off x="323528" y="1548856"/>
            <a:ext cx="3312368" cy="27003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>
              <a:lnSpc>
                <a:spcPct val="130000"/>
              </a:lnSpc>
            </a:pPr>
            <a:r>
              <a:rPr lang="en-US" altLang="ko-KR" sz="1300" b="1" spc="-20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[domain("</a:t>
            </a:r>
            <a:r>
              <a:rPr lang="en-US" altLang="ko-KR" sz="1300" b="1" spc="-20" dirty="0" err="1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qurd</a:t>
            </a:r>
            <a:r>
              <a:rPr lang="en-US" altLang="ko-KR" sz="1300" b="1" spc="-20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")]</a:t>
            </a:r>
            <a:endParaRPr lang="ko-KR" altLang="ko-KR" sz="1300" b="1" spc="-20" dirty="0">
              <a:solidFill>
                <a:srgbClr val="716767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471" y="3922479"/>
            <a:ext cx="14061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4;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4;</a:t>
            </a:r>
            <a:b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[2] = 4;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[3] = 4;</a:t>
            </a:r>
          </a:p>
          <a:p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4;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4;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89345" y="3922479"/>
            <a:ext cx="14061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1;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2;</a:t>
            </a:r>
            <a:b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[2] = 3;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[3] = 4;</a:t>
            </a:r>
          </a:p>
          <a:p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4;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4;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74086" y="3922479"/>
            <a:ext cx="14061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2;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2;</a:t>
            </a:r>
            <a:b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[2] = 4;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[3] = 4;</a:t>
            </a:r>
          </a:p>
          <a:p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2;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4;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62865" y="3922479"/>
            <a:ext cx="14061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4;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4;</a:t>
            </a:r>
            <a:b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[2] = 4;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[3] = 4;</a:t>
            </a:r>
          </a:p>
          <a:p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[0] = 3;</a:t>
            </a:r>
          </a:p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[1] = 3;</a:t>
            </a:r>
            <a:endParaRPr lang="ko-KR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31790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3781" y="2031790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8010" y="2029428"/>
            <a:ext cx="1800000" cy="180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1995686"/>
            <a:ext cx="1800000" cy="17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0" y="0"/>
            <a:ext cx="9144000" cy="514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0_shape2"/>
          <p:cNvSpPr>
            <a:spLocks noGrp="1"/>
          </p:cNvSpPr>
          <p:nvPr>
            <p:ph type="ctrTitle"/>
          </p:nvPr>
        </p:nvSpPr>
        <p:spPr>
          <a:xfrm>
            <a:off x="400000" y="465517"/>
            <a:ext cx="5108104" cy="70207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감사합니다</a:t>
            </a:r>
            <a:r>
              <a:rPr lang="en-US" altLang="ko-KR" sz="4000" b="1" kern="12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sz="4000" b="1" kern="12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975" b="1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Tessellation</a:t>
            </a:r>
            <a:r>
              <a:rPr lang="ko-KR" altLang="en-US" sz="2975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이란</a:t>
            </a:r>
            <a:r>
              <a:rPr lang="en-US" altLang="ko-KR" sz="2975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?</a:t>
            </a:r>
            <a:endParaRPr altLang="ko-KR" sz="2975" b="1" dirty="0">
              <a:solidFill>
                <a:srgbClr val="716767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4_shape5"/>
          <p:cNvSpPr/>
          <p:nvPr/>
        </p:nvSpPr>
        <p:spPr>
          <a:xfrm>
            <a:off x="500585" y="1727794"/>
            <a:ext cx="6753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폴리곤을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잘게 쪼개어 새로운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폴리곤을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만드는 것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JIN\Desktop\dmap_main_terr-jacr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83718"/>
            <a:ext cx="3074342" cy="2474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975" b="1" dirty="0" err="1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Tessellation를</a:t>
            </a:r>
            <a:r>
              <a:rPr altLang="ko-KR" sz="2975" b="1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altLang="ko-KR" sz="2975" b="1" dirty="0" err="1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사용하는</a:t>
            </a:r>
            <a:r>
              <a:rPr altLang="ko-KR" sz="2975" b="1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altLang="ko-KR" sz="2975" b="1" dirty="0" err="1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이유</a:t>
            </a:r>
            <a:r>
              <a:rPr altLang="ko-KR" sz="2975" b="1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?</a:t>
            </a: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6" name="slide4_shape2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9" name="slide4_shape5"/>
          <p:cNvSpPr/>
          <p:nvPr/>
        </p:nvSpPr>
        <p:spPr>
          <a:xfrm>
            <a:off x="500585" y="1635646"/>
            <a:ext cx="6753689" cy="129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다이나믹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LOD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물리엔진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애니메이션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연산시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비용 감소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메모리 절약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4443958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  <a:hlinkClick r:id="rId3"/>
              </a:rPr>
              <a:t>http://blog.naver.com/bilm/110085166047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569972"/>
            <a:ext cx="852686" cy="153484"/>
          </a:xfrm>
          <a:prstGeom prst="rect">
            <a:avLst/>
          </a:prstGeom>
        </p:spPr>
      </p:pic>
      <p:sp>
        <p:nvSpPr>
          <p:cNvPr id="4" name="slide5_shape1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ko-KR" sz="3000" b="1" spc="-100" dirty="0">
                <a:solidFill>
                  <a:schemeClr val="accent6">
                    <a:alpha val="100000"/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파이프 라인</a:t>
            </a:r>
          </a:p>
        </p:txBody>
      </p:sp>
      <p:pic>
        <p:nvPicPr>
          <p:cNvPr id="5" name="slide5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569972"/>
            <a:ext cx="852686" cy="153484"/>
          </a:xfrm>
          <a:prstGeom prst="rect">
            <a:avLst/>
          </a:prstGeom>
        </p:spPr>
      </p:pic>
      <p:sp>
        <p:nvSpPr>
          <p:cNvPr id="6" name="slide5_shape2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1835697" y="2571750"/>
            <a:ext cx="2557661" cy="270030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5_shape5"/>
          <p:cNvSpPr/>
          <p:nvPr/>
        </p:nvSpPr>
        <p:spPr>
          <a:xfrm>
            <a:off x="1907704" y="2572026"/>
            <a:ext cx="2520280" cy="27003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>
              <a:lnSpc>
                <a:spcPct val="150000"/>
              </a:lnSpc>
              <a:buNone/>
            </a:pPr>
            <a:r>
              <a:rPr lang="ko-KR" altLang="ko-KR" sz="1000" b="1" spc="-20">
                <a:solidFill>
                  <a:schemeClr val="accent6">
                    <a:alpha val="100000"/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Hull Shader</a:t>
            </a:r>
          </a:p>
        </p:txBody>
      </p:sp>
      <p:sp>
        <p:nvSpPr>
          <p:cNvPr id="9" name="slide5_shape6"/>
          <p:cNvSpPr/>
          <p:nvPr/>
        </p:nvSpPr>
        <p:spPr>
          <a:xfrm>
            <a:off x="395536" y="2031690"/>
            <a:ext cx="2304256" cy="270030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5_shape7"/>
          <p:cNvSpPr/>
          <p:nvPr/>
        </p:nvSpPr>
        <p:spPr>
          <a:xfrm>
            <a:off x="432917" y="2032788"/>
            <a:ext cx="2520280" cy="27003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>
              <a:lnSpc>
                <a:spcPct val="150000"/>
              </a:lnSpc>
              <a:buNone/>
            </a:pPr>
            <a:r>
              <a:rPr lang="ko-KR" altLang="ko-KR" sz="1000" b="1" spc="-20" dirty="0">
                <a:solidFill>
                  <a:schemeClr val="accent6">
                    <a:alpha val="100000"/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Vertex Shader</a:t>
            </a:r>
          </a:p>
        </p:txBody>
      </p:sp>
      <p:sp>
        <p:nvSpPr>
          <p:cNvPr id="11" name="slide5_shape8"/>
          <p:cNvSpPr/>
          <p:nvPr/>
        </p:nvSpPr>
        <p:spPr>
          <a:xfrm>
            <a:off x="3663034" y="3111810"/>
            <a:ext cx="2421135" cy="270030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5_shape9"/>
          <p:cNvSpPr/>
          <p:nvPr/>
        </p:nvSpPr>
        <p:spPr>
          <a:xfrm>
            <a:off x="3735041" y="3111264"/>
            <a:ext cx="2520280" cy="358939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>
              <a:lnSpc>
                <a:spcPct val="150000"/>
              </a:lnSpc>
              <a:buNone/>
            </a:pPr>
            <a:r>
              <a:rPr lang="ko-KR" altLang="ko-KR" sz="1000" b="1" spc="-20" dirty="0">
                <a:solidFill>
                  <a:schemeClr val="accent6">
                    <a:alpha val="100000"/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Tessellator</a:t>
            </a:r>
          </a:p>
        </p:txBody>
      </p:sp>
      <p:sp>
        <p:nvSpPr>
          <p:cNvPr id="13" name="slide5_shape10"/>
          <p:cNvSpPr/>
          <p:nvPr/>
        </p:nvSpPr>
        <p:spPr>
          <a:xfrm>
            <a:off x="5364088" y="3651870"/>
            <a:ext cx="2736304" cy="270030"/>
          </a:xfrm>
          <a:prstGeom prst="rect">
            <a:avLst/>
          </a:prstGeom>
          <a:noFill/>
          <a:ln w="5715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5_shape11"/>
          <p:cNvSpPr/>
          <p:nvPr/>
        </p:nvSpPr>
        <p:spPr>
          <a:xfrm>
            <a:off x="5436096" y="3650502"/>
            <a:ext cx="3096344" cy="27003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>
              <a:lnSpc>
                <a:spcPct val="150000"/>
              </a:lnSpc>
              <a:buNone/>
            </a:pPr>
            <a:r>
              <a:rPr lang="ko-KR" altLang="ko-KR" sz="1000" b="1" spc="-20">
                <a:solidFill>
                  <a:schemeClr val="accent6">
                    <a:alpha val="100000"/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Domain Shader</a:t>
            </a:r>
          </a:p>
        </p:txBody>
      </p:sp>
      <p:cxnSp>
        <p:nvCxnSpPr>
          <p:cNvPr id="15" name="slide5_shape12"/>
          <p:cNvCxnSpPr/>
          <p:nvPr/>
        </p:nvCxnSpPr>
        <p:spPr>
          <a:xfrm rot="16200000" flipH="1">
            <a:off x="1835830" y="2256715"/>
            <a:ext cx="270030" cy="360040"/>
          </a:xfrm>
          <a:prstGeom prst="line">
            <a:avLst/>
          </a:prstGeom>
          <a:ln w="19050" cap="flat">
            <a:solidFill>
              <a:schemeClr val="accent6">
                <a:lumMod val="75000"/>
              </a:schemeClr>
            </a:solidFill>
            <a:prstDash val="sys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lide5_shape13"/>
          <p:cNvCxnSpPr/>
          <p:nvPr/>
        </p:nvCxnSpPr>
        <p:spPr>
          <a:xfrm rot="16200000" flipH="1">
            <a:off x="3780045" y="2796775"/>
            <a:ext cx="270030" cy="360040"/>
          </a:xfrm>
          <a:prstGeom prst="line">
            <a:avLst/>
          </a:prstGeom>
          <a:ln w="19050" cap="flat">
            <a:solidFill>
              <a:schemeClr val="accent6">
                <a:lumMod val="75000"/>
              </a:schemeClr>
            </a:solidFill>
            <a:prstDash val="sys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lide5_shape14"/>
          <p:cNvCxnSpPr/>
          <p:nvPr/>
        </p:nvCxnSpPr>
        <p:spPr>
          <a:xfrm rot="16200000" flipH="1">
            <a:off x="5481101" y="3336835"/>
            <a:ext cx="270030" cy="360040"/>
          </a:xfrm>
          <a:prstGeom prst="line">
            <a:avLst/>
          </a:prstGeom>
          <a:ln w="19050" cap="flat">
            <a:solidFill>
              <a:schemeClr val="accent6">
                <a:lumMod val="75000"/>
              </a:schemeClr>
            </a:solidFill>
            <a:prstDash val="sysDash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078736821231777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4" name="nppt_15078736821231778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975" b="1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Primitive Type</a:t>
            </a:r>
          </a:p>
        </p:txBody>
      </p:sp>
      <p:pic>
        <p:nvPicPr>
          <p:cNvPr id="5" name="nppt_15078736821231779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6" name="nppt_15078736821231780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nppt_15078736821231784"/>
          <p:cNvSpPr/>
          <p:nvPr/>
        </p:nvSpPr>
        <p:spPr>
          <a:xfrm>
            <a:off x="467544" y="1610267"/>
            <a:ext cx="6753689" cy="706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0675" indent="-320675" algn="l">
              <a:lnSpc>
                <a:spcPct val="150000"/>
              </a:lnSpc>
              <a:buNone/>
            </a:pPr>
            <a:r>
              <a:rPr altLang="ko-KR" sz="1400" dirty="0">
                <a:latin typeface="Adobe 고딕 Std B" pitchFamily="34" charset="-127"/>
                <a:ea typeface="Adobe 고딕 Std B" pitchFamily="34" charset="-127"/>
              </a:rPr>
              <a:t>D3D11_PRIMITIVE_TOPOLOGY_1_CONTROL_POINT_PATCHLIST ~</a:t>
            </a:r>
          </a:p>
          <a:p>
            <a:pPr marL="320675" indent="-320675" algn="l">
              <a:lnSpc>
                <a:spcPct val="150000"/>
              </a:lnSpc>
              <a:buNone/>
            </a:pPr>
            <a:r>
              <a:rPr altLang="ko-KR" sz="1400" dirty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</a:rPr>
              <a:t>D3D11_PRIMITIVE_TOPOLOGY_32_CONTROL_POINT_PATCHLIST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07873682123212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4" name="nppt_15078736821232127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975" b="1" dirty="0" err="1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Shader</a:t>
            </a:r>
            <a:r>
              <a:rPr altLang="ko-KR" sz="2975" b="1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 Code</a:t>
            </a:r>
          </a:p>
        </p:txBody>
      </p:sp>
      <p:pic>
        <p:nvPicPr>
          <p:cNvPr id="5" name="nppt_15078736821232128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6" name="nppt_15078736821232129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nppt_15078736821232133"/>
          <p:cNvSpPr/>
          <p:nvPr/>
        </p:nvSpPr>
        <p:spPr>
          <a:xfrm>
            <a:off x="467544" y="1921365"/>
            <a:ext cx="6753689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2425" indent="-352425" algn="l">
              <a:lnSpc>
                <a:spcPct val="150000"/>
              </a:lnSpc>
              <a:buNone/>
            </a:pPr>
            <a:r>
              <a:rPr altLang="ko-KR" sz="1100">
                <a:latin typeface="Adobe 고딕 Std B" pitchFamily="34" charset="-127"/>
                <a:ea typeface="Adobe 고딕 Std B" pitchFamily="34" charset="-127"/>
              </a:rPr>
              <a:t>Struct VS_IN</a:t>
            </a:r>
          </a:p>
          <a:p>
            <a:pPr marL="250825" indent="-250825" algn="l">
              <a:lnSpc>
                <a:spcPct val="150000"/>
              </a:lnSpc>
              <a:buNone/>
            </a:pPr>
            <a:r>
              <a:rPr altLang="ko-KR" sz="1100">
                <a:latin typeface="Adobe 고딕 Std B" pitchFamily="34" charset="-127"/>
                <a:ea typeface="Adobe 고딕 Std B" pitchFamily="34" charset="-127"/>
              </a:rPr>
              <a:t>{</a:t>
            </a:r>
          </a:p>
          <a:p>
            <a:pPr marL="250825" indent="-250825" algn="l">
              <a:lnSpc>
                <a:spcPct val="150000"/>
              </a:lnSpc>
              <a:buNone/>
            </a:pPr>
            <a:r>
              <a:rPr altLang="ko-KR" sz="1100">
                <a:latin typeface="Adobe 고딕 Std B" pitchFamily="34" charset="-127"/>
                <a:ea typeface="Adobe 고딕 Std B" pitchFamily="34" charset="-127"/>
              </a:rPr>
              <a:t>    float3 Position : POSITION;</a:t>
            </a:r>
          </a:p>
          <a:p>
            <a:pPr marL="250825" indent="-250825" algn="l">
              <a:lnSpc>
                <a:spcPct val="150000"/>
              </a:lnSpc>
              <a:buNone/>
            </a:pPr>
            <a:r>
              <a:rPr altLang="ko-KR" sz="1100">
                <a:latin typeface="Adobe 고딕 Std B" pitchFamily="34" charset="-127"/>
                <a:ea typeface="Adobe 고딕 Std B" pitchFamily="34" charset="-127"/>
              </a:rPr>
              <a:t>}</a:t>
            </a:r>
          </a:p>
          <a:p>
            <a:pPr marL="250825" indent="-250825" algn="l">
              <a:lnSpc>
                <a:spcPct val="150000"/>
              </a:lnSpc>
              <a:buNone/>
            </a:pPr>
            <a:endParaRPr>
              <a:latin typeface="Adobe 고딕 Std B" pitchFamily="34" charset="-127"/>
              <a:ea typeface="Adobe 고딕 Std B" pitchFamily="34" charset="-127"/>
            </a:endParaRPr>
          </a:p>
          <a:p>
            <a:pPr marL="250825" indent="-250825" algn="l">
              <a:lnSpc>
                <a:spcPct val="150000"/>
              </a:lnSpc>
              <a:buNone/>
            </a:pPr>
            <a:r>
              <a:rPr altLang="ko-KR" sz="1100">
                <a:latin typeface="Adobe 고딕 Std B" pitchFamily="34" charset="-127"/>
                <a:ea typeface="Adobe 고딕 Std B" pitchFamily="34" charset="-127"/>
              </a:rPr>
              <a:t>VS_IN VS_Main(VS_IN Input)</a:t>
            </a:r>
          </a:p>
          <a:p>
            <a:pPr marL="250825" indent="-250825" algn="l">
              <a:lnSpc>
                <a:spcPct val="150000"/>
              </a:lnSpc>
              <a:buNone/>
            </a:pPr>
            <a:r>
              <a:rPr altLang="ko-KR" sz="1100">
                <a:latin typeface="Adobe 고딕 Std B" pitchFamily="34" charset="-127"/>
                <a:ea typeface="Adobe 고딕 Std B" pitchFamily="34" charset="-127"/>
              </a:rPr>
              <a:t>{</a:t>
            </a:r>
          </a:p>
          <a:p>
            <a:pPr marL="250825" indent="-250825" algn="l">
              <a:lnSpc>
                <a:spcPct val="150000"/>
              </a:lnSpc>
              <a:buNone/>
            </a:pPr>
            <a:r>
              <a:rPr altLang="ko-KR" sz="1100">
                <a:latin typeface="Adobe 고딕 Std B" pitchFamily="34" charset="-127"/>
                <a:ea typeface="Adobe 고딕 Std B" pitchFamily="34" charset="-127"/>
              </a:rPr>
              <a:t>    return Input;</a:t>
            </a:r>
          </a:p>
          <a:p>
            <a:pPr marL="250825" indent="-250825" algn="l">
              <a:lnSpc>
                <a:spcPct val="150000"/>
              </a:lnSpc>
              <a:buNone/>
            </a:pPr>
            <a:r>
              <a:rPr altLang="ko-KR" sz="1100">
                <a:latin typeface="Adobe 고딕 Std B" pitchFamily="34" charset="-127"/>
                <a:ea typeface="Adobe 고딕 Std B" pitchFamily="34" charset="-127"/>
              </a:rPr>
              <a:t>}</a:t>
            </a:r>
          </a:p>
        </p:txBody>
      </p:sp>
      <p:sp>
        <p:nvSpPr>
          <p:cNvPr id="8" name="nppt_15078736821232177"/>
          <p:cNvSpPr/>
          <p:nvPr/>
        </p:nvSpPr>
        <p:spPr>
          <a:xfrm>
            <a:off x="323528" y="1548856"/>
            <a:ext cx="3312368" cy="27003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>
              <a:lnSpc>
                <a:spcPct val="130000"/>
              </a:lnSpc>
              <a:buNone/>
            </a:pPr>
            <a:r>
              <a:rPr lang="ko-KR" altLang="ko-KR" sz="1300" b="1" spc="-2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Vertex Shader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0787368212323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4" name="nppt_15078736821232317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975" b="1" dirty="0" err="1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Shader</a:t>
            </a:r>
            <a:r>
              <a:rPr altLang="ko-KR" sz="2975" b="1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 Code</a:t>
            </a:r>
          </a:p>
        </p:txBody>
      </p:sp>
      <p:pic>
        <p:nvPicPr>
          <p:cNvPr id="5" name="nppt_15078736821232318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6" name="nppt_15078736821232319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nppt_15078736821232323"/>
          <p:cNvSpPr/>
          <p:nvPr/>
        </p:nvSpPr>
        <p:spPr>
          <a:xfrm>
            <a:off x="467545" y="1879887"/>
            <a:ext cx="669674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struct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ConstantHS_Out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{</a:t>
            </a:r>
            <a:b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    float edges[3]        :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SV_TessFactor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	//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변</a:t>
            </a:r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    float inside              :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SV_InsideTessFactor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; 	//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안쪽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};</a:t>
            </a:r>
          </a:p>
          <a:p>
            <a:pPr marL="0" algn="l">
              <a:lnSpc>
                <a:spcPct val="100000"/>
              </a:lnSpc>
              <a:buNone/>
            </a:pPr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 err="1" smtClean="0">
                <a:latin typeface="Adobe 고딕 Std B" pitchFamily="34" charset="-127"/>
                <a:ea typeface="Adobe 고딕 Std B" pitchFamily="34" charset="-127"/>
              </a:rPr>
              <a:t>ConstantHS_Out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Constant_HS_Main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InputPatch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&lt;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VS_OUT_Tess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, 3&gt; </a:t>
            </a:r>
            <a:r>
              <a:rPr altLang="ko-KR" sz="1000" dirty="0" err="1" smtClean="0">
                <a:latin typeface="Adobe 고딕 Std B" pitchFamily="34" charset="-127"/>
                <a:ea typeface="Adobe 고딕 Std B" pitchFamily="34" charset="-127"/>
              </a:rPr>
              <a:t>InPatches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altLang="ko-KR" sz="1000" dirty="0" err="1" smtClean="0">
                <a:latin typeface="Adobe 고딕 Std B" pitchFamily="34" charset="-127"/>
                <a:ea typeface="Adobe 고딕 Std B" pitchFamily="34" charset="-127"/>
              </a:rPr>
              <a:t>uint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uPatchID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: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SV_PrimitiveID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{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ConstantHS_Out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Output = (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ConstantHS_Out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)0;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[0] =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TessellationFactor</a:t>
            </a:r>
            <a:r>
              <a:rPr altLang="ko-KR" sz="1000" dirty="0" smtClean="0">
                <a:latin typeface="Adobe 고딕 Std B" pitchFamily="34" charset="-127"/>
                <a:ea typeface="Adobe 고딕 Std B" pitchFamily="34" charset="-127"/>
              </a:rPr>
              <a:t>;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//</a:t>
            </a:r>
            <a:r>
              <a:rPr lang="ko-KR" altLang="en-US" sz="1000" dirty="0" err="1" smtClean="0">
                <a:latin typeface="Adobe 고딕 Std B" pitchFamily="34" charset="-127"/>
                <a:ea typeface="Adobe 고딕 Std B" pitchFamily="34" charset="-127"/>
              </a:rPr>
              <a:t>몇번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 쪼갤지 설정 최대 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64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개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[1] =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TessellationFactor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;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Output.edges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[2] =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TessellationFactor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;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Output.inside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 = </a:t>
            </a:r>
            <a:r>
              <a:rPr altLang="ko-KR" sz="1000" dirty="0" err="1">
                <a:latin typeface="Adobe 고딕 Std B" pitchFamily="34" charset="-127"/>
                <a:ea typeface="Adobe 고딕 Std B" pitchFamily="34" charset="-127"/>
              </a:rPr>
              <a:t>TessellationFactor</a:t>
            </a: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;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             return Output;</a:t>
            </a:r>
            <a: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000" dirty="0">
                <a:latin typeface="Adobe 고딕 Std B" pitchFamily="34" charset="-127"/>
                <a:ea typeface="Adobe 고딕 Std B" pitchFamily="34" charset="-127"/>
              </a:rPr>
            </a:br>
            <a:r>
              <a:rPr altLang="ko-KR" sz="1000" dirty="0">
                <a:latin typeface="Adobe 고딕 Std B" pitchFamily="34" charset="-127"/>
                <a:ea typeface="Adobe 고딕 Std B" pitchFamily="34" charset="-127"/>
              </a:rPr>
              <a:t>}</a:t>
            </a: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nppt_15078736821232325"/>
          <p:cNvSpPr/>
          <p:nvPr/>
        </p:nvSpPr>
        <p:spPr>
          <a:xfrm>
            <a:off x="323528" y="1548856"/>
            <a:ext cx="3312368" cy="27003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>
              <a:lnSpc>
                <a:spcPct val="130000"/>
              </a:lnSpc>
              <a:buNone/>
            </a:pPr>
            <a:r>
              <a:rPr lang="ko-KR" altLang="ko-KR" sz="1300" b="1" spc="-20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Hull Shader - Constant Hull Shader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0787368212323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4" name="nppt_15078736821232317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975" b="1" dirty="0" err="1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Shader</a:t>
            </a:r>
            <a:r>
              <a:rPr altLang="ko-KR" sz="2975" b="1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 Code</a:t>
            </a:r>
          </a:p>
        </p:txBody>
      </p:sp>
      <p:pic>
        <p:nvPicPr>
          <p:cNvPr id="5" name="nppt_15078736821232318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6" name="nppt_15078736821232319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nppt_15078736821232323"/>
          <p:cNvSpPr/>
          <p:nvPr/>
        </p:nvSpPr>
        <p:spPr>
          <a:xfrm>
            <a:off x="467545" y="1879887"/>
            <a:ext cx="835292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000" dirty="0" smtClean="0"/>
          </a:p>
          <a:p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[domain("tri")] //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어떻게 쪼갤 것인가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.? “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isoline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”, “tri”, “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qurd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”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의 인자 값이 들어감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[partitioning("integer")] //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어떻게 나눌 것인가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“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intrger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”, “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fractional_even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”, “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fractional_odd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”, “pow2”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의 인자값이 들어감</a:t>
            </a:r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outputtopology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("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triangle_cw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")] //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그리는 방식</a:t>
            </a:r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outputcontrolpoints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(3)] //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내보낼 컨트롤 포인트 </a:t>
            </a:r>
            <a:r>
              <a:rPr lang="ko-KR" altLang="en-US" sz="1000" dirty="0" err="1" smtClean="0">
                <a:latin typeface="Adobe 고딕 Std B" pitchFamily="34" charset="-127"/>
                <a:ea typeface="Adobe 고딕 Std B" pitchFamily="34" charset="-127"/>
              </a:rPr>
              <a:t>갯수</a:t>
            </a:r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patchconstantfunc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("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Constant_HS_Main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")] //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상수 </a:t>
            </a:r>
            <a:r>
              <a:rPr lang="ko-KR" altLang="en-US" sz="1000" dirty="0" err="1" smtClean="0">
                <a:latin typeface="Adobe 고딕 Std B" pitchFamily="34" charset="-127"/>
                <a:ea typeface="Adobe 고딕 Std B" pitchFamily="34" charset="-127"/>
              </a:rPr>
              <a:t>쉐이더</a:t>
            </a:r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 이름</a:t>
            </a:r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HS_OUT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HS_Main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InputPatch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&lt;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VS_OUT_Tess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, 3&gt;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InPatches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uint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uControlPointID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: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SV_OutputControlPointID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uint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uPatchID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: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SV_PrimitiveID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{</a:t>
            </a:r>
          </a:p>
          <a:p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HS_OUT Output = (HS_OUT)0;</a:t>
            </a:r>
          </a:p>
          <a:p>
            <a:endParaRPr lang="ko-KR" altLang="en-US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Output.Pos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 = 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InPatches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[</a:t>
            </a:r>
            <a:r>
              <a:rPr lang="en-US" altLang="ko-KR" sz="1000" dirty="0" err="1" smtClean="0">
                <a:latin typeface="Adobe 고딕 Std B" pitchFamily="34" charset="-127"/>
                <a:ea typeface="Adobe 고딕 Std B" pitchFamily="34" charset="-127"/>
              </a:rPr>
              <a:t>uControlPointID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].Pos;</a:t>
            </a:r>
          </a:p>
          <a:p>
            <a:endParaRPr lang="en-US" altLang="ko-KR" sz="1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1000" dirty="0" smtClean="0">
                <a:latin typeface="Adobe 고딕 Std B" pitchFamily="34" charset="-127"/>
                <a:ea typeface="Adobe 고딕 Std B" pitchFamily="34" charset="-127"/>
              </a:rPr>
              <a:t>             </a:t>
            </a:r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return Output;</a:t>
            </a:r>
          </a:p>
          <a:p>
            <a:r>
              <a:rPr lang="en-US" altLang="ko-KR" sz="1000" dirty="0" smtClean="0">
                <a:latin typeface="Adobe 고딕 Std B" pitchFamily="34" charset="-127"/>
                <a:ea typeface="Adobe 고딕 Std B" pitchFamily="34" charset="-127"/>
              </a:rPr>
              <a:t>}</a:t>
            </a:r>
            <a:endParaRPr altLang="ko-KR" sz="1000" dirty="0">
              <a:latin typeface="Adobe 고딕 Std B" pitchFamily="34" charset="-127"/>
              <a:ea typeface="Adobe 고딕 Std B" pitchFamily="34" charset="-127"/>
            </a:endParaRPr>
          </a:p>
          <a:p>
            <a:pPr marL="0" algn="l">
              <a:lnSpc>
                <a:spcPct val="100000"/>
              </a:lnSpc>
              <a:buNone/>
            </a:pPr>
            <a:endParaRPr sz="1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nppt_15078736821232325"/>
          <p:cNvSpPr/>
          <p:nvPr/>
        </p:nvSpPr>
        <p:spPr>
          <a:xfrm>
            <a:off x="323528" y="1548856"/>
            <a:ext cx="3312368" cy="270030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228600" indent="-228600" algn="l">
              <a:lnSpc>
                <a:spcPct val="130000"/>
              </a:lnSpc>
              <a:buNone/>
            </a:pPr>
            <a:r>
              <a:rPr lang="ko-KR" altLang="ko-KR" sz="1300" b="1" spc="-20" dirty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Hull Shader </a:t>
            </a:r>
            <a:r>
              <a:rPr lang="ko-KR" altLang="ko-KR" sz="1300" b="1" spc="-20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en-US" altLang="ko-KR" sz="1300" b="1" spc="-20" dirty="0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 Control Point Hull </a:t>
            </a:r>
            <a:r>
              <a:rPr lang="en-US" altLang="ko-KR" sz="1300" b="1" spc="-20" dirty="0" err="1" smtClean="0">
                <a:solidFill>
                  <a:srgbClr val="716767"/>
                </a:solidFill>
                <a:latin typeface="Adobe 고딕 Std B" pitchFamily="34" charset="-127"/>
                <a:ea typeface="Adobe 고딕 Std B" pitchFamily="34" charset="-127"/>
              </a:rPr>
              <a:t>Shader</a:t>
            </a:r>
            <a:endParaRPr lang="ko-KR" altLang="ko-KR" sz="1300" b="1" spc="-20" dirty="0">
              <a:solidFill>
                <a:srgbClr val="716767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07873682123281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4" name="nppt_15078736821232813"/>
          <p:cNvSpPr>
            <a:spLocks noGrp="1"/>
          </p:cNvSpPr>
          <p:nvPr>
            <p:ph type="ctrTitle"/>
          </p:nvPr>
        </p:nvSpPr>
        <p:spPr>
          <a:xfrm>
            <a:off x="467544" y="303498"/>
            <a:ext cx="6552728" cy="864096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marL="228600" indent="-228600" algn="l">
              <a:lnSpc>
                <a:spcPct val="150000"/>
              </a:lnSpc>
            </a:pPr>
            <a:r>
              <a:rPr lang="ko-KR" altLang="ko-KR" sz="2980" spc="-20" dirty="0" smtClean="0">
                <a:solidFill>
                  <a:schemeClr val="accent6">
                    <a:alpha val="100000"/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Tessellator</a:t>
            </a:r>
            <a:r>
              <a:rPr lang="en-US" altLang="ko-KR" sz="2980" spc="-20" dirty="0" smtClean="0">
                <a:solidFill>
                  <a:schemeClr val="accent6">
                    <a:alpha val="100000"/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980" spc="-20" dirty="0" smtClean="0">
                <a:solidFill>
                  <a:schemeClr val="accent6">
                    <a:alpha val="100000"/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결과</a:t>
            </a:r>
            <a:endParaRPr lang="ko-KR" altLang="ko-KR" sz="2980" spc="-20" dirty="0">
              <a:solidFill>
                <a:schemeClr val="accent6">
                  <a:alpha val="100000"/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nppt_15078736821232814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4731990"/>
            <a:ext cx="852686" cy="153484"/>
          </a:xfrm>
          <a:prstGeom prst="rect">
            <a:avLst/>
          </a:prstGeom>
        </p:spPr>
      </p:pic>
      <p:sp>
        <p:nvSpPr>
          <p:cNvPr id="6" name="nppt_15078736821232815"/>
          <p:cNvSpPr/>
          <p:nvPr/>
        </p:nvSpPr>
        <p:spPr>
          <a:xfrm>
            <a:off x="395536" y="303498"/>
            <a:ext cx="8352928" cy="972108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07654"/>
            <a:ext cx="4752528" cy="30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277</Words>
  <Application>Microsoft Office PowerPoint</Application>
  <PresentationFormat>화면 슬라이드 쇼(16:9)</PresentationFormat>
  <Paragraphs>125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/>
      <vt:lpstr>Tessellation</vt:lpstr>
      <vt:lpstr>Tessellation이란?</vt:lpstr>
      <vt:lpstr>Tessellation를 사용하는 이유?</vt:lpstr>
      <vt:lpstr>파이프 라인</vt:lpstr>
      <vt:lpstr>Primitive Type</vt:lpstr>
      <vt:lpstr>Shader Code</vt:lpstr>
      <vt:lpstr>Shader Code</vt:lpstr>
      <vt:lpstr>Shader Code</vt:lpstr>
      <vt:lpstr>Tessellator 결과</vt:lpstr>
      <vt:lpstr>Shader Code</vt:lpstr>
      <vt:lpstr>Shader Code</vt:lpstr>
      <vt:lpstr>최종 결과</vt:lpstr>
      <vt:lpstr>최종 결과</vt:lpstr>
      <vt:lpstr>감사합니다.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Tessellation</dc:title>
  <dc:creator>네이버 한글캠페인</dc:creator>
  <cp:lastModifiedBy>JIN</cp:lastModifiedBy>
  <cp:revision>18</cp:revision>
  <dcterms:modified xsi:type="dcterms:W3CDTF">2017-10-14T05:12:32Z</dcterms:modified>
</cp:coreProperties>
</file>