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70" r:id="rId4"/>
    <p:sldId id="271" r:id="rId5"/>
    <p:sldId id="272" r:id="rId6"/>
    <p:sldId id="307" r:id="rId7"/>
    <p:sldId id="304" r:id="rId8"/>
    <p:sldId id="287" r:id="rId9"/>
    <p:sldId id="305" r:id="rId10"/>
    <p:sldId id="288" r:id="rId11"/>
    <p:sldId id="306" r:id="rId12"/>
    <p:sldId id="289" r:id="rId13"/>
    <p:sldId id="290" r:id="rId14"/>
    <p:sldId id="261" r:id="rId15"/>
    <p:sldId id="262" r:id="rId16"/>
    <p:sldId id="264" r:id="rId17"/>
    <p:sldId id="298" r:id="rId18"/>
    <p:sldId id="266" r:id="rId19"/>
    <p:sldId id="265" r:id="rId20"/>
    <p:sldId id="267" r:id="rId21"/>
    <p:sldId id="268" r:id="rId22"/>
    <p:sldId id="302" r:id="rId23"/>
    <p:sldId id="300" r:id="rId24"/>
    <p:sldId id="303" r:id="rId25"/>
    <p:sldId id="301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051"/>
    <a:srgbClr val="1D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B2FB9-AF21-C377-936E-132725979F6E}" v="15" dt="2024-10-19T11:44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5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9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6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8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2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" TargetMode="External"/><Relationship Id="rId2" Type="http://schemas.openxmlformats.org/officeDocument/2006/relationships/hyperlink" Target="mailto:gurpaper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2JongHyeok/GameServerTermProject/blob/main/Server/server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/GameServerTermProject/blob/main/Server/server.cp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/GameServerTermProject/blob/main/Server/server.cp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/GameServerTermProject/blob/main/Server/server.cp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wbieProgrammerCrew/graduation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wbieProgrammerCrew/graduation-project/blob/main/Server/Lobby%20Server/Server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UnrealProject/SampleServer_Unreal%205.3/Source/NPC_World/Private/Manager/MyGameInstance.cpp" TargetMode="External"/><Relationship Id="rId2" Type="http://schemas.openxmlformats.org/officeDocument/2006/relationships/hyperlink" Target="https://github.com/NewbieProgrammerCrew/graduation-project/blob/main/UnrealProject/SampleServer_Unreal%205.3/Source/NPC_World/Private/NetworkingThread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Lobby%20Server/Server.cp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Lobby%20Server/Server.cp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Single%20Thread%20ASIO/source/server.cp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wbieProgrammerCrew/graduation-project/blob/main/Server/Single%20Thread%20ASIO/source/Session.cpp" TargetMode="External"/><Relationship Id="rId4" Type="http://schemas.openxmlformats.org/officeDocument/2006/relationships/hyperlink" Target="https://github.com/NewbieProgrammerCrew/graduation-project/blob/main/Server/Single%20Thread%20ASIO/source/server.cp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NewbieProgrammerCrew/graduation-project/blob/main/Server/Single%20Thread%20ASIO/source/server.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Single%20Thread%20ASIO/source/Session.cp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bieProgrammerCrew/graduation-project/blob/main/Server/Single%20Thread%20ASIO/source/server.cpp" TargetMode="External"/><Relationship Id="rId2" Type="http://schemas.openxmlformats.org/officeDocument/2006/relationships/hyperlink" Target="https://github.com/NewbieProgrammerCrew/graduation-project/blob/main/Server/Single%20Thread%20ASIO/source/Session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JongHyeok/GameServerTermProject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2JongHyeok/GameServerTermProject/blob/main/Server/server.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/GameServerTermProject/blob/main/Server/server.cpp" TargetMode="External"/><Relationship Id="rId2" Type="http://schemas.openxmlformats.org/officeDocument/2006/relationships/hyperlink" Target="https://github.com/2JongHyeok/GameServerTermProject/blob/main/Server/Grid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JongHyeok/GameServerTermProject/blob/main/Server/server.cp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포트폴리오</a:t>
            </a:r>
            <a:br>
              <a:rPr lang="en-US" altLang="ko-KR" dirty="0">
                <a:ea typeface="맑은 고딕"/>
              </a:rPr>
            </a:br>
            <a:br>
              <a:rPr lang="en-US" altLang="ko-KR" dirty="0">
                <a:ea typeface="맑은 고딕"/>
              </a:rPr>
            </a:br>
            <a:r>
              <a:rPr lang="ko-KR" altLang="en-US" sz="2200" dirty="0">
                <a:ea typeface="맑은 고딕"/>
              </a:rPr>
              <a:t>게임 서버 프로그래머 지원</a:t>
            </a:r>
            <a:br>
              <a:rPr lang="ko-KR" altLang="en-US" dirty="0">
                <a:ea typeface="맑은 고딕"/>
              </a:rPr>
            </a:br>
            <a:br>
              <a:rPr lang="ko-KR" altLang="en-US" dirty="0">
                <a:ea typeface="맑은 고딕"/>
              </a:rPr>
            </a:br>
            <a:br>
              <a:rPr lang="ko-KR" altLang="en-US" dirty="0">
                <a:ea typeface="맑은 고딕"/>
              </a:rPr>
            </a:br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8035" y="4127157"/>
            <a:ext cx="8132227" cy="2100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>
                <a:ea typeface="맑은 고딕"/>
              </a:rPr>
              <a:t>이종혁</a:t>
            </a:r>
            <a:endParaRPr lang="en-US" altLang="ko-KR" dirty="0">
              <a:ea typeface="맑은 고딕"/>
            </a:endParaRPr>
          </a:p>
          <a:p>
            <a:pPr algn="r"/>
            <a:r>
              <a:rPr lang="en-US" altLang="ko-KR" dirty="0">
                <a:ea typeface="맑은 고딕"/>
              </a:rPr>
              <a:t>010-8995-9851</a:t>
            </a:r>
          </a:p>
          <a:p>
            <a:pPr algn="r"/>
            <a:r>
              <a:rPr lang="en-US" altLang="ko-KR" dirty="0">
                <a:ea typeface="맑은 고딕"/>
                <a:hlinkClick r:id="rId2"/>
              </a:rPr>
              <a:t>gurpaper@naver.com</a:t>
            </a:r>
            <a:endParaRPr lang="en-US" altLang="ko-KR" dirty="0">
              <a:ea typeface="맑은 고딕"/>
            </a:endParaRPr>
          </a:p>
          <a:p>
            <a:pPr algn="r"/>
            <a:r>
              <a:rPr lang="en-US" altLang="ko-KR" dirty="0">
                <a:ea typeface="맑은 고딕"/>
                <a:hlinkClick r:id="rId3"/>
              </a:rPr>
              <a:t>https://github.com/2JongHyeok</a:t>
            </a:r>
            <a:endParaRPr lang="en-US" altLang="ko-KR" dirty="0">
              <a:ea typeface="맑은 고딕"/>
            </a:endParaRPr>
          </a:p>
          <a:p>
            <a:pPr algn="r"/>
            <a:endParaRPr lang="en-US" altLang="ko-KR" dirty="0">
              <a:ea typeface="맑은 고딕"/>
            </a:endParaRPr>
          </a:p>
          <a:p>
            <a:pPr algn="r"/>
            <a:endParaRPr lang="en-US" altLang="ko-KR" dirty="0">
              <a:ea typeface="맑은 고딕"/>
            </a:endParaRPr>
          </a:p>
          <a:p>
            <a:pPr algn="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263620-F901-477E-9CE1-09A3AB3FBBEC}"/>
              </a:ext>
            </a:extLst>
          </p:cNvPr>
          <p:cNvSpPr txBox="1">
            <a:spLocks/>
          </p:cNvSpPr>
          <p:nvPr/>
        </p:nvSpPr>
        <p:spPr>
          <a:xfrm>
            <a:off x="7452301" y="349507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FF5A9-B8C6-455E-BB49-E070CEDA7274}"/>
              </a:ext>
            </a:extLst>
          </p:cNvPr>
          <p:cNvSpPr txBox="1"/>
          <p:nvPr/>
        </p:nvSpPr>
        <p:spPr>
          <a:xfrm>
            <a:off x="143061" y="1154164"/>
            <a:ext cx="226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플레이어 공격 로직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722E8-4D1D-4C4B-B615-3BE3116CE2EA}"/>
              </a:ext>
            </a:extLst>
          </p:cNvPr>
          <p:cNvSpPr txBox="1"/>
          <p:nvPr/>
        </p:nvSpPr>
        <p:spPr>
          <a:xfrm>
            <a:off x="2410475" y="1152043"/>
            <a:ext cx="4003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2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337 ~ 507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4263B-3F01-431A-AC66-9C2F0ABDE6E5}"/>
              </a:ext>
            </a:extLst>
          </p:cNvPr>
          <p:cNvSpPr txBox="1"/>
          <p:nvPr/>
        </p:nvSpPr>
        <p:spPr>
          <a:xfrm>
            <a:off x="577850" y="4026629"/>
            <a:ext cx="551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공격 패킷을 받으면 주변 몬스터에 대하여</a:t>
            </a:r>
            <a:endParaRPr lang="en-US" altLang="ko-KR" dirty="0"/>
          </a:p>
          <a:p>
            <a:r>
              <a:rPr lang="ko-KR" altLang="en-US" dirty="0"/>
              <a:t>스킬에 맞는 피격 체크 후</a:t>
            </a:r>
            <a:endParaRPr lang="en-US" altLang="ko-KR" dirty="0"/>
          </a:p>
          <a:p>
            <a:r>
              <a:rPr lang="ko-KR" altLang="en-US" dirty="0"/>
              <a:t>몬스터 상태 변경 패킷 전송</a:t>
            </a:r>
            <a:endParaRPr lang="en-US" altLang="ko-KR" dirty="0"/>
          </a:p>
          <a:p>
            <a:r>
              <a:rPr lang="ko-KR" altLang="en-US" dirty="0"/>
              <a:t>만약 죽인 몬스터가 있으면 경험치 획득 및 레벨 업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49BD73-B495-41F8-9E8D-A5115D846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0" y="1943602"/>
            <a:ext cx="4476750" cy="1238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30F237-0BDB-4DE4-9639-3278146D4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8" y="752097"/>
            <a:ext cx="5452686" cy="56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263620-F901-477E-9CE1-09A3AB3FBBEC}"/>
              </a:ext>
            </a:extLst>
          </p:cNvPr>
          <p:cNvSpPr txBox="1">
            <a:spLocks/>
          </p:cNvSpPr>
          <p:nvPr/>
        </p:nvSpPr>
        <p:spPr>
          <a:xfrm>
            <a:off x="7398159" y="631556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4D6C1-F4C6-46E6-91D8-542EB613D7BA}"/>
              </a:ext>
            </a:extLst>
          </p:cNvPr>
          <p:cNvSpPr txBox="1"/>
          <p:nvPr/>
        </p:nvSpPr>
        <p:spPr>
          <a:xfrm>
            <a:off x="88919" y="996681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몬스터 부활 로직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80AA32-B824-4790-BDB6-933932E3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1" y="1829802"/>
            <a:ext cx="5486651" cy="1765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7735CF-C49F-4757-9D07-E87CCC88ECB0}"/>
              </a:ext>
            </a:extLst>
          </p:cNvPr>
          <p:cNvSpPr txBox="1"/>
          <p:nvPr/>
        </p:nvSpPr>
        <p:spPr>
          <a:xfrm>
            <a:off x="208549" y="4566987"/>
            <a:ext cx="551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타이머 쓰레드는 이벤트가 존재하면 이벤트를 처리</a:t>
            </a:r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초가 지나면 죽었던 자리에서 몬스터 부활</a:t>
            </a:r>
            <a:endParaRPr lang="en-US" altLang="ko-KR" dirty="0"/>
          </a:p>
          <a:p>
            <a:r>
              <a:rPr lang="ko-KR" altLang="en-US" dirty="0"/>
              <a:t>몬스터는 부활 시 레벨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데미지 증가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9BFB9-661F-41AB-B87B-67495101596A}"/>
              </a:ext>
            </a:extLst>
          </p:cNvPr>
          <p:cNvSpPr txBox="1"/>
          <p:nvPr/>
        </p:nvSpPr>
        <p:spPr>
          <a:xfrm>
            <a:off x="2356332" y="866853"/>
            <a:ext cx="4003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3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607 ~637 (</a:t>
            </a:r>
            <a:r>
              <a:rPr lang="ko-KR" altLang="en-US" sz="1000" dirty="0"/>
              <a:t>타이머</a:t>
            </a:r>
            <a:r>
              <a:rPr lang="en-US" altLang="ko-KR" sz="1000" dirty="0"/>
              <a:t>), </a:t>
            </a:r>
            <a:r>
              <a:rPr lang="ko-KR" altLang="en-US" sz="1000" dirty="0"/>
              <a:t> </a:t>
            </a:r>
            <a:r>
              <a:rPr lang="en-US" altLang="ko-KR" sz="1000" dirty="0"/>
              <a:t>line 958 ~ 981(</a:t>
            </a:r>
            <a:r>
              <a:rPr lang="ko-KR" altLang="en-US" sz="1000" dirty="0"/>
              <a:t>부활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8326E-E104-44EF-86B3-4EE2327B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03" y="1306550"/>
            <a:ext cx="5215002" cy="4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3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A338D-5122-4E0B-A454-07B5F533B858}"/>
              </a:ext>
            </a:extLst>
          </p:cNvPr>
          <p:cNvSpPr txBox="1"/>
          <p:nvPr/>
        </p:nvSpPr>
        <p:spPr>
          <a:xfrm>
            <a:off x="-1" y="819100"/>
            <a:ext cx="298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몬스터 이동</a:t>
            </a:r>
            <a:r>
              <a:rPr lang="en-US" altLang="ko-KR" sz="2000" b="1" dirty="0">
                <a:solidFill>
                  <a:srgbClr val="FFC000"/>
                </a:solidFill>
              </a:rPr>
              <a:t>, </a:t>
            </a:r>
            <a:r>
              <a:rPr lang="ko-KR" altLang="en-US" sz="2000" b="1" dirty="0">
                <a:solidFill>
                  <a:srgbClr val="FFC000"/>
                </a:solidFill>
              </a:rPr>
              <a:t>공격 로직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15A64-7F7C-4415-B80A-DF1CC61408D0}"/>
              </a:ext>
            </a:extLst>
          </p:cNvPr>
          <p:cNvSpPr txBox="1"/>
          <p:nvPr/>
        </p:nvSpPr>
        <p:spPr>
          <a:xfrm>
            <a:off x="698333" y="4043935"/>
            <a:ext cx="551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플레이어의 시야 안에 몬스터가</a:t>
            </a:r>
            <a:r>
              <a:rPr lang="en-US" altLang="ko-KR" dirty="0"/>
              <a:t> </a:t>
            </a:r>
            <a:r>
              <a:rPr lang="ko-KR" altLang="en-US" dirty="0"/>
              <a:t>들어오면</a:t>
            </a:r>
            <a:endParaRPr lang="en-US" altLang="ko-KR" dirty="0"/>
          </a:p>
          <a:p>
            <a:r>
              <a:rPr lang="ko-KR" altLang="en-US" dirty="0"/>
              <a:t>몬스터는 이동을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몬스터 시야범위 안에 플레이어가 들어오면</a:t>
            </a:r>
            <a:endParaRPr lang="en-US" altLang="ko-KR" dirty="0"/>
          </a:p>
          <a:p>
            <a:r>
              <a:rPr lang="ko-KR" altLang="en-US" dirty="0"/>
              <a:t>몬스터는 플레이어를 공격함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8BCE29-A95F-45D7-B419-5F6B55D7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" y="1613736"/>
            <a:ext cx="657225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0ECF9-6621-425E-BF80-5304BAD88FEE}"/>
              </a:ext>
            </a:extLst>
          </p:cNvPr>
          <p:cNvSpPr txBox="1"/>
          <p:nvPr/>
        </p:nvSpPr>
        <p:spPr>
          <a:xfrm>
            <a:off x="3267222" y="742156"/>
            <a:ext cx="4003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3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660 ~ 848 (</a:t>
            </a:r>
            <a:r>
              <a:rPr lang="en-US" altLang="ko-KR" sz="1000" dirty="0" err="1"/>
              <a:t>Npc</a:t>
            </a:r>
            <a:r>
              <a:rPr lang="en-US" altLang="ko-KR" sz="1000" dirty="0"/>
              <a:t> </a:t>
            </a:r>
            <a:r>
              <a:rPr lang="ko-KR" altLang="en-US" sz="1000" dirty="0"/>
              <a:t>이동 및 공격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1BA85-ACFE-46D5-B693-1BEDC2461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016" y="580987"/>
            <a:ext cx="4092817" cy="6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5F2A5-0737-4745-A922-9BC03F3C8E38}"/>
              </a:ext>
            </a:extLst>
          </p:cNvPr>
          <p:cNvSpPr txBox="1"/>
          <p:nvPr/>
        </p:nvSpPr>
        <p:spPr>
          <a:xfrm>
            <a:off x="60157" y="819100"/>
            <a:ext cx="298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로그아웃시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6715F-F85A-483D-833A-34C49138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5" y="3015916"/>
            <a:ext cx="3052033" cy="2729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57310-473E-4974-8367-EBC7BD027A0C}"/>
              </a:ext>
            </a:extLst>
          </p:cNvPr>
          <p:cNvSpPr txBox="1"/>
          <p:nvPr/>
        </p:nvSpPr>
        <p:spPr>
          <a:xfrm>
            <a:off x="3523518" y="3895766"/>
            <a:ext cx="551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SaveData</a:t>
            </a:r>
            <a:endParaRPr lang="en-US" altLang="ko-KR" dirty="0"/>
          </a:p>
          <a:p>
            <a:r>
              <a:rPr lang="en-US" altLang="ko-KR" dirty="0"/>
              <a:t>Stored Procedure </a:t>
            </a:r>
            <a:r>
              <a:rPr lang="ko-KR" altLang="en-US" dirty="0"/>
              <a:t>쿼리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C622D-F9DC-4414-8FEB-E70A5EF4477A}"/>
              </a:ext>
            </a:extLst>
          </p:cNvPr>
          <p:cNvSpPr txBox="1"/>
          <p:nvPr/>
        </p:nvSpPr>
        <p:spPr>
          <a:xfrm>
            <a:off x="290929" y="1461047"/>
            <a:ext cx="551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게임을 종료하거나</a:t>
            </a:r>
            <a:endParaRPr lang="en-US" altLang="ko-KR" dirty="0"/>
          </a:p>
          <a:p>
            <a:r>
              <a:rPr lang="ko-KR" altLang="en-US" dirty="0"/>
              <a:t>비정상적인 접속종료 </a:t>
            </a:r>
            <a:r>
              <a:rPr lang="ko-KR" altLang="en-US" dirty="0" err="1"/>
              <a:t>감지시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데이터 저장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E4D231-1CF1-490A-8210-941E41939665}"/>
              </a:ext>
            </a:extLst>
          </p:cNvPr>
          <p:cNvSpPr/>
          <p:nvPr/>
        </p:nvSpPr>
        <p:spPr>
          <a:xfrm>
            <a:off x="5598695" y="143133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1147~ 1163 ( Stored Procedure </a:t>
            </a:r>
            <a:r>
              <a:rPr lang="ko-KR" altLang="en-US" sz="1000" dirty="0"/>
              <a:t>호출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Line 858~ 876 ( </a:t>
            </a:r>
            <a:r>
              <a:rPr lang="ko-KR" altLang="en-US" sz="1000" dirty="0"/>
              <a:t>클라이언트 정상</a:t>
            </a:r>
            <a:r>
              <a:rPr lang="en-US" altLang="ko-KR" sz="1000" dirty="0"/>
              <a:t>, </a:t>
            </a:r>
            <a:r>
              <a:rPr lang="ko-KR" altLang="en-US" sz="1000" dirty="0"/>
              <a:t>비정상 종료 부분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ACFD5E-F61E-4344-B202-F949D6528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978" y="2590516"/>
            <a:ext cx="4844741" cy="32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</a:t>
            </a:r>
            <a:r>
              <a:rPr lang="ko-KR" altLang="en-US" sz="2500" dirty="0" err="1"/>
              <a:t>언리얼을</a:t>
            </a:r>
            <a:r>
              <a:rPr lang="ko-KR" altLang="en-US" sz="2500" dirty="0"/>
              <a:t> 사용한 비대칭 </a:t>
            </a:r>
            <a:r>
              <a:rPr lang="en-US" altLang="ko-KR" sz="2500" dirty="0"/>
              <a:t>PvP </a:t>
            </a:r>
            <a:r>
              <a:rPr lang="ko-KR" altLang="en-US" sz="2500" dirty="0"/>
              <a:t>게임 제작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개발 기간 :     2023년 12월 ~ 2024년 7월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ko-KR" altLang="en-US" sz="2500" dirty="0">
                <a:solidFill>
                  <a:srgbClr val="E3F051"/>
                </a:solidFill>
              </a:rPr>
              <a:t>C++(서버),</a:t>
            </a:r>
            <a:r>
              <a:rPr lang="ko-KR" altLang="en-US" sz="2500" dirty="0"/>
              <a:t> </a:t>
            </a:r>
            <a:r>
              <a:rPr lang="ko-KR" altLang="en-US" sz="2500" dirty="0" err="1"/>
              <a:t>Unreal</a:t>
            </a:r>
            <a:r>
              <a:rPr lang="ko-KR" altLang="en-US" sz="2500" dirty="0"/>
              <a:t> 5(클라이언트)</a:t>
            </a:r>
          </a:p>
          <a:p>
            <a:pPr marL="0" indent="0">
              <a:buNone/>
            </a:pPr>
            <a:r>
              <a:rPr lang="ko-KR" altLang="en-US" sz="2500" dirty="0"/>
              <a:t>개발 인원 :     3명 (서버 1명, 클라이언트 1명, </a:t>
            </a:r>
            <a:r>
              <a:rPr lang="ko-KR" altLang="en-US" sz="2500" dirty="0" err="1"/>
              <a:t>모델러</a:t>
            </a:r>
            <a:r>
              <a:rPr lang="ko-KR" altLang="en-US" sz="2500" dirty="0"/>
              <a:t>/기획자 1명)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>
                <a:solidFill>
                  <a:srgbClr val="E3F051"/>
                </a:solidFill>
              </a:rPr>
              <a:t>IOCP 로비 서버</a:t>
            </a:r>
            <a:r>
              <a:rPr lang="ko-KR" altLang="en-US" sz="2500" dirty="0"/>
              <a:t> 구현, </a:t>
            </a:r>
          </a:p>
          <a:p>
            <a:pPr marL="0" indent="0">
              <a:buNone/>
            </a:pPr>
            <a:r>
              <a:rPr lang="ko-KR" altLang="en-US" sz="2500" dirty="0"/>
              <a:t>                       </a:t>
            </a:r>
            <a:r>
              <a:rPr lang="ko-KR" altLang="en-US" sz="2500" dirty="0" err="1">
                <a:solidFill>
                  <a:srgbClr val="E3F051"/>
                </a:solidFill>
              </a:rPr>
              <a:t>Boost</a:t>
            </a:r>
            <a:r>
              <a:rPr lang="ko-KR" altLang="en-US" sz="2500" dirty="0">
                <a:solidFill>
                  <a:srgbClr val="E3F051"/>
                </a:solidFill>
              </a:rPr>
              <a:t> ASIO 게임 서버</a:t>
            </a:r>
            <a:r>
              <a:rPr lang="ko-KR" altLang="en-US" sz="2500" dirty="0"/>
              <a:t> 구현,</a:t>
            </a:r>
          </a:p>
          <a:p>
            <a:pPr marL="0" indent="0">
              <a:buNone/>
            </a:pPr>
            <a:r>
              <a:rPr lang="ko-KR" altLang="en-US" sz="2500" dirty="0"/>
              <a:t>                       로비 서버에서 </a:t>
            </a:r>
            <a:r>
              <a:rPr lang="ko-KR" altLang="en-US" sz="2500" dirty="0">
                <a:solidFill>
                  <a:srgbClr val="E3F051"/>
                </a:solidFill>
              </a:rPr>
              <a:t>매칭 시스템</a:t>
            </a:r>
            <a:r>
              <a:rPr lang="ko-KR" altLang="en-US" sz="2500" dirty="0"/>
              <a:t> 구현, 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작업 비중 : 서버(100%), 클라이언트 (5%, 서버와 연동 부분)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 </a:t>
            </a:r>
            <a:r>
              <a:rPr lang="en-US" altLang="ko-KR" sz="2500" dirty="0">
                <a:hlinkClick r:id="rId2"/>
              </a:rPr>
              <a:t>https://github.com/NewbieProgrammerCrew/graduation-project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1EA434-1E63-4559-B9B1-1D52CAA372E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924FB6-D05F-4F87-92B7-35331AE5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55718" cy="63318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The Toys</a:t>
            </a:r>
          </a:p>
        </p:txBody>
      </p:sp>
    </p:spTree>
    <p:extLst>
      <p:ext uri="{BB962C8B-B14F-4D97-AF65-F5344CB8AC3E}">
        <p14:creationId xmlns:p14="http://schemas.microsoft.com/office/powerpoint/2010/main" val="88804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15</a:t>
            </a:fld>
            <a:endParaRPr lang="en-US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90054E-060C-E340-A01F-61BF3B63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88" y="2531292"/>
            <a:ext cx="3077733" cy="2286802"/>
          </a:xfrm>
          <a:prstGeom prst="rect">
            <a:avLst/>
          </a:prstGeom>
        </p:spPr>
      </p:pic>
      <p:pic>
        <p:nvPicPr>
          <p:cNvPr id="8" name="Picture 7" descr="A video game screen with a toy bear and a fireball&#10;&#10;Description automatically generated">
            <a:extLst>
              <a:ext uri="{FF2B5EF4-FFF2-40B4-BE49-F238E27FC236}">
                <a16:creationId xmlns:a16="http://schemas.microsoft.com/office/drawing/2014/main" id="{83DCA2AA-4551-B0DC-B626-6C517F39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53" y="2498577"/>
            <a:ext cx="3074528" cy="2359352"/>
          </a:xfrm>
          <a:prstGeom prst="rect">
            <a:avLst/>
          </a:prstGeom>
        </p:spPr>
      </p:pic>
      <p:pic>
        <p:nvPicPr>
          <p:cNvPr id="9" name="Picture 8" descr="A street with buildings and buildings&#10;&#10;Description automatically generated">
            <a:extLst>
              <a:ext uri="{FF2B5EF4-FFF2-40B4-BE49-F238E27FC236}">
                <a16:creationId xmlns:a16="http://schemas.microsoft.com/office/drawing/2014/main" id="{5896B82F-BED1-543A-A84E-40C636DAB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94" y="2500891"/>
            <a:ext cx="3286036" cy="23547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4F7DBD-73EF-4719-BC8D-062C274FC3DB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 err="1"/>
              <a:t>인게임</a:t>
            </a:r>
            <a:r>
              <a:rPr lang="ko-KR" altLang="en-US" sz="2000" dirty="0"/>
              <a:t> 화면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5AEB66-84B7-474E-A310-BF6A223D63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The Toys</a:t>
            </a:r>
          </a:p>
        </p:txBody>
      </p:sp>
    </p:spTree>
    <p:extLst>
      <p:ext uri="{BB962C8B-B14F-4D97-AF65-F5344CB8AC3E}">
        <p14:creationId xmlns:p14="http://schemas.microsoft.com/office/powerpoint/2010/main" val="149086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151" y="227584"/>
            <a:ext cx="2080374" cy="476570"/>
          </a:xfrm>
        </p:spPr>
        <p:txBody>
          <a:bodyPr>
            <a:normAutofit fontScale="90000"/>
          </a:bodyPr>
          <a:lstStyle/>
          <a:p>
            <a:br>
              <a:rPr lang="ko-KR" altLang="en-US" sz="2000" dirty="0"/>
            </a:br>
            <a:r>
              <a:rPr lang="ko-KR" altLang="en-US" sz="2000" dirty="0"/>
              <a:t>IOCP 로비 서버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6A7D721-51FC-9937-6D7D-4CE09CBB2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037" y="1254346"/>
            <a:ext cx="6486576" cy="489949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535217" y="4292573"/>
            <a:ext cx="4208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GameServer</a:t>
            </a:r>
            <a:r>
              <a:rPr lang="ko-KR" altLang="en-US" dirty="0"/>
              <a:t>와</a:t>
            </a:r>
            <a:r>
              <a:rPr lang="en-US" dirty="0"/>
              <a:t> Clients</a:t>
            </a:r>
            <a:r>
              <a:rPr lang="ko-KR" altLang="en-US" dirty="0"/>
              <a:t>에게</a:t>
            </a:r>
            <a:r>
              <a:rPr lang="en-US" dirty="0"/>
              <a:t> </a:t>
            </a:r>
            <a:endParaRPr lang="en-US" altLang="ko-KR" dirty="0"/>
          </a:p>
          <a:p>
            <a:r>
              <a:rPr lang="ko-KR" altLang="en-US" dirty="0">
                <a:solidFill>
                  <a:srgbClr val="E3F051"/>
                </a:solidFill>
              </a:rPr>
              <a:t>각각</a:t>
            </a:r>
            <a:r>
              <a:rPr lang="en-US" altLang="ko-KR" dirty="0">
                <a:solidFill>
                  <a:srgbClr val="E3F051"/>
                </a:solidFill>
              </a:rPr>
              <a:t> </a:t>
            </a:r>
            <a:r>
              <a:rPr lang="en-US" altLang="ko-KR" dirty="0" err="1">
                <a:solidFill>
                  <a:srgbClr val="E3F051"/>
                </a:solidFill>
              </a:rPr>
              <a:t>다른</a:t>
            </a:r>
            <a:r>
              <a:rPr lang="en-US" altLang="ko-KR" dirty="0">
                <a:solidFill>
                  <a:srgbClr val="E3F051"/>
                </a:solidFill>
              </a:rPr>
              <a:t> </a:t>
            </a:r>
            <a:r>
              <a:rPr lang="en-US" altLang="ko-KR" dirty="0" err="1">
                <a:solidFill>
                  <a:srgbClr val="E3F051"/>
                </a:solidFill>
              </a:rPr>
              <a:t>포트로</a:t>
            </a:r>
            <a:r>
              <a:rPr lang="en-US" altLang="ko-KR" dirty="0">
                <a:solidFill>
                  <a:srgbClr val="E3F051"/>
                </a:solidFill>
              </a:rPr>
              <a:t> </a:t>
            </a:r>
            <a:r>
              <a:rPr lang="en-US" altLang="ko-KR" dirty="0" err="1">
                <a:solidFill>
                  <a:srgbClr val="E3F051"/>
                </a:solidFill>
              </a:rPr>
              <a:t>접속</a:t>
            </a:r>
            <a:r>
              <a:rPr lang="en-US" altLang="ko-KR" dirty="0"/>
              <a:t> </a:t>
            </a:r>
            <a:r>
              <a:rPr lang="en-US" altLang="ko-KR" dirty="0" err="1"/>
              <a:t>하게</a:t>
            </a:r>
            <a:r>
              <a:rPr lang="en-US" altLang="ko-KR" dirty="0"/>
              <a:t> 한 뒤.</a:t>
            </a:r>
            <a:endParaRPr lang="en-US" dirty="0"/>
          </a:p>
          <a:p>
            <a:r>
              <a:rPr lang="en-US" altLang="ko-KR" dirty="0" err="1"/>
              <a:t>각각</a:t>
            </a:r>
            <a:r>
              <a:rPr lang="en-US" altLang="ko-KR" dirty="0"/>
              <a:t> </a:t>
            </a:r>
            <a:r>
              <a:rPr lang="en-US" altLang="ko-KR" dirty="0" err="1"/>
              <a:t>다른</a:t>
            </a:r>
            <a:r>
              <a:rPr lang="en-US" altLang="ko-KR" dirty="0"/>
              <a:t> </a:t>
            </a:r>
            <a:r>
              <a:rPr lang="en-US" altLang="ko-KR" dirty="0" err="1"/>
              <a:t>Key값을</a:t>
            </a:r>
            <a:r>
              <a:rPr lang="en-US" altLang="ko-KR" dirty="0"/>
              <a:t> </a:t>
            </a:r>
            <a:r>
              <a:rPr lang="en-US" altLang="ko-KR" dirty="0" err="1"/>
              <a:t>주어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이 </a:t>
            </a:r>
            <a:r>
              <a:rPr lang="en-US" altLang="ko-KR" dirty="0" err="1"/>
              <a:t>후에는</a:t>
            </a:r>
            <a:r>
              <a:rPr lang="en-US" altLang="ko-KR" dirty="0"/>
              <a:t> </a:t>
            </a:r>
            <a:r>
              <a:rPr lang="en-US" altLang="ko-KR" dirty="0" err="1"/>
              <a:t>key값으로</a:t>
            </a:r>
            <a:r>
              <a:rPr lang="en-US" altLang="ko-KR" dirty="0"/>
              <a:t> </a:t>
            </a:r>
            <a:r>
              <a:rPr lang="en-US" altLang="ko-KR" dirty="0" err="1"/>
              <a:t>구분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4F13A2-A6C4-419A-AD09-D941724E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970B1-EA95-490E-9223-F9C6382BDD6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476DD-387D-4FA1-A87D-62DC2EF27E35}"/>
              </a:ext>
            </a:extLst>
          </p:cNvPr>
          <p:cNvSpPr txBox="1"/>
          <p:nvPr/>
        </p:nvSpPr>
        <p:spPr>
          <a:xfrm>
            <a:off x="149821" y="1185990"/>
            <a:ext cx="226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서버 연결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로비서버 파트 로직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7A0AE3-6A62-4D65-BA7A-10DC1198A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" y="2683488"/>
            <a:ext cx="4963600" cy="7715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B58B8B-AF17-4E20-A37C-00BCA66B5072}"/>
              </a:ext>
            </a:extLst>
          </p:cNvPr>
          <p:cNvSpPr/>
          <p:nvPr/>
        </p:nvSpPr>
        <p:spPr>
          <a:xfrm>
            <a:off x="7830553" y="569912"/>
            <a:ext cx="41228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4"/>
              </a:rPr>
              <a:t>https://github.com/NewbieProgrammerCrew/graduation-project/blob/main/Server/Lobby%20Server/Server.cpp</a:t>
            </a:r>
            <a:endParaRPr lang="en-US" altLang="ko-KR" sz="1000" dirty="0"/>
          </a:p>
          <a:p>
            <a:r>
              <a:rPr lang="en-US" altLang="ko-KR" sz="1000" dirty="0"/>
              <a:t>Line 217 ~252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431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813" y="194647"/>
            <a:ext cx="2080374" cy="476570"/>
          </a:xfrm>
        </p:spPr>
        <p:txBody>
          <a:bodyPr>
            <a:normAutofit fontScale="90000"/>
          </a:bodyPr>
          <a:lstStyle/>
          <a:p>
            <a:br>
              <a:rPr lang="ko-KR" altLang="en-US" sz="2000" dirty="0"/>
            </a:br>
            <a:r>
              <a:rPr lang="en-US" altLang="ko-KR" sz="2000" dirty="0"/>
              <a:t>Game Client </a:t>
            </a:r>
            <a:endParaRPr lang="ko-KR" alt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613422" y="4222585"/>
            <a:ext cx="476469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Client</a:t>
            </a:r>
            <a:r>
              <a:rPr lang="ko-KR" altLang="en-US" dirty="0"/>
              <a:t>가 </a:t>
            </a:r>
            <a:r>
              <a:rPr lang="ko-KR" altLang="en-US" dirty="0" err="1"/>
              <a:t>실행될때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FRunnable</a:t>
            </a:r>
            <a:r>
              <a:rPr lang="en-US" altLang="ko-KR" dirty="0"/>
              <a:t> </a:t>
            </a:r>
            <a:r>
              <a:rPr lang="ko-KR" altLang="en-US" dirty="0"/>
              <a:t>을 상속받아 </a:t>
            </a:r>
            <a:r>
              <a:rPr lang="en-US" altLang="ko-KR" dirty="0" err="1"/>
              <a:t>FsocketThread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en-US" altLang="ko-KR" dirty="0"/>
              <a:t>Run()</a:t>
            </a:r>
            <a:r>
              <a:rPr lang="ko-KR" altLang="en-US" dirty="0"/>
              <a:t> 함수가 불리고</a:t>
            </a:r>
            <a:endParaRPr lang="en-US" altLang="ko-KR" dirty="0"/>
          </a:p>
          <a:p>
            <a:r>
              <a:rPr lang="en-US" dirty="0" err="1"/>
              <a:t>SignupPacket</a:t>
            </a:r>
            <a:r>
              <a:rPr lang="ko-KR" altLang="en-US" dirty="0"/>
              <a:t>과 </a:t>
            </a:r>
            <a:r>
              <a:rPr lang="en-US" altLang="ko-KR" dirty="0" err="1"/>
              <a:t>LoginPacket</a:t>
            </a:r>
            <a:r>
              <a:rPr lang="ko-KR" altLang="en-US" dirty="0"/>
              <a:t>을 보내 로그인 </a:t>
            </a:r>
            <a:r>
              <a:rPr lang="ko-KR" altLang="en-US" dirty="0" err="1"/>
              <a:t>시도및</a:t>
            </a:r>
            <a:r>
              <a:rPr lang="ko-KR" altLang="en-US" dirty="0"/>
              <a:t> 완료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4F13A2-A6C4-419A-AD09-D941724E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970B1-EA95-490E-9223-F9C6382BDD67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476DD-387D-4FA1-A87D-62DC2EF27E35}"/>
              </a:ext>
            </a:extLst>
          </p:cNvPr>
          <p:cNvSpPr txBox="1"/>
          <p:nvPr/>
        </p:nvSpPr>
        <p:spPr>
          <a:xfrm>
            <a:off x="222011" y="989198"/>
            <a:ext cx="226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FFC000"/>
                </a:solidFill>
              </a:rPr>
              <a:t>언리얼엔진에서</a:t>
            </a:r>
            <a:r>
              <a:rPr lang="ko-KR" altLang="en-US" sz="2000" b="1" dirty="0">
                <a:solidFill>
                  <a:srgbClr val="FFC000"/>
                </a:solidFill>
              </a:rPr>
              <a:t> </a:t>
            </a:r>
            <a:r>
              <a:rPr lang="en-US" altLang="ko-KR" sz="2000" b="1" dirty="0">
                <a:solidFill>
                  <a:srgbClr val="FFC000"/>
                </a:solidFill>
              </a:rPr>
              <a:t>Custom </a:t>
            </a:r>
            <a:r>
              <a:rPr lang="ko-KR" altLang="en-US" sz="2000" b="1" dirty="0">
                <a:solidFill>
                  <a:srgbClr val="FFC000"/>
                </a:solidFill>
              </a:rPr>
              <a:t>서버와의 연동 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A67D8-6557-4E5D-90B4-9770125839AC}"/>
              </a:ext>
            </a:extLst>
          </p:cNvPr>
          <p:cNvSpPr/>
          <p:nvPr/>
        </p:nvSpPr>
        <p:spPr>
          <a:xfrm>
            <a:off x="6769788" y="868434"/>
            <a:ext cx="4634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https://github.com/NewbieProgrammerCrew/graduation-project/blob/main/UnrealProject/SampleServer_Unreal%205.3/Source/NPC_World/Private/NetworkingThread.cpp</a:t>
            </a:r>
            <a:endParaRPr lang="en-US" altLang="ko-KR" sz="1000" dirty="0"/>
          </a:p>
          <a:p>
            <a:r>
              <a:rPr lang="en-US" altLang="ko-KR" sz="1000" dirty="0"/>
              <a:t>Line 49 ~107 ( Run </a:t>
            </a:r>
            <a:r>
              <a:rPr lang="ko-KR" altLang="en-US" sz="1000" dirty="0"/>
              <a:t>함수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>
                <a:hlinkClick r:id="rId3"/>
              </a:rPr>
              <a:t>https://github.com/NewbieProgrammerCrew/graduation-project/blob/main/UnrealProject/SampleServer_Unreal%205.3/Source/NPC_World/Private/Manager/MyGameInstance.cpp</a:t>
            </a:r>
            <a:endParaRPr lang="en-US" altLang="ko-KR" sz="1000" dirty="0"/>
          </a:p>
          <a:p>
            <a:r>
              <a:rPr lang="en-US" altLang="ko-KR" sz="1000" dirty="0"/>
              <a:t>Line 429 ~ 430 (</a:t>
            </a:r>
            <a:r>
              <a:rPr lang="en-US" altLang="ko-KR" sz="1000" dirty="0" err="1"/>
              <a:t>SignupPacket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LoginPacket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23EBEF-E519-4184-9FF9-0B950A66C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9" y="2064919"/>
            <a:ext cx="4744354" cy="18016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DEB268-8DFB-4C32-BEAF-764103577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335" y="2263758"/>
            <a:ext cx="4310642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472528" y="1584300"/>
            <a:ext cx="447113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술래 1명, 도망자 4명이 모이면 </a:t>
            </a:r>
            <a:endParaRPr lang="en-US" altLang="ko-KR" dirty="0"/>
          </a:p>
          <a:p>
            <a:r>
              <a:rPr lang="ko-KR" altLang="en-US" dirty="0"/>
              <a:t>플레이어들을 큐에서 빼 와서 </a:t>
            </a:r>
            <a:endParaRPr lang="ko-KR" dirty="0"/>
          </a:p>
          <a:p>
            <a:r>
              <a:rPr lang="ko-KR" altLang="en-US" dirty="0"/>
              <a:t>게임을 시작할 준비를 함.</a:t>
            </a:r>
            <a:endParaRPr lang="ko-KR" dirty="0"/>
          </a:p>
          <a:p>
            <a:endParaRPr lang="ko-KR" altLang="en-US" dirty="0"/>
          </a:p>
          <a:p>
            <a:r>
              <a:rPr lang="ko-KR" altLang="en-US" dirty="0" err="1"/>
              <a:t>ChaserQueue와</a:t>
            </a:r>
            <a:r>
              <a:rPr lang="ko-KR" altLang="en-US" dirty="0"/>
              <a:t> </a:t>
            </a:r>
            <a:r>
              <a:rPr lang="ko-KR" altLang="en-US" dirty="0" err="1"/>
              <a:t>RunnerQueue는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concurrent_queue</a:t>
            </a:r>
            <a:r>
              <a:rPr lang="ko-KR" dirty="0">
                <a:ea typeface="+mn-lt"/>
                <a:cs typeface="+mn-lt"/>
              </a:rPr>
              <a:t> 로 구현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게임을 시작 가능한 최소 인원이 모이면</a:t>
            </a:r>
          </a:p>
          <a:p>
            <a:r>
              <a:rPr lang="ko-KR" altLang="en-US" dirty="0" err="1"/>
              <a:t>Try_pop으로</a:t>
            </a:r>
            <a:r>
              <a:rPr lang="ko-KR" altLang="en-US" dirty="0"/>
              <a:t> </a:t>
            </a:r>
            <a:r>
              <a:rPr lang="ko-KR" altLang="en-US" dirty="0" err="1"/>
              <a:t>queue에서</a:t>
            </a:r>
            <a:r>
              <a:rPr lang="ko-KR" altLang="en-US" dirty="0"/>
              <a:t> </a:t>
            </a:r>
            <a:r>
              <a:rPr lang="ko-KR" altLang="en-US" dirty="0" err="1"/>
              <a:t>pop시도</a:t>
            </a:r>
            <a:r>
              <a:rPr lang="ko-KR" altLang="en-US" dirty="0"/>
              <a:t>. </a:t>
            </a:r>
          </a:p>
          <a:p>
            <a:r>
              <a:rPr lang="ko-KR" altLang="en-US" dirty="0"/>
              <a:t>다른 쓰레드가 이미 </a:t>
            </a:r>
            <a:r>
              <a:rPr lang="ko-KR" altLang="en-US" dirty="0" err="1"/>
              <a:t>pop을</a:t>
            </a:r>
            <a:r>
              <a:rPr lang="ko-KR" altLang="en-US" dirty="0"/>
              <a:t> 해서 </a:t>
            </a:r>
          </a:p>
          <a:p>
            <a:r>
              <a:rPr lang="ko-KR" altLang="en-US" dirty="0"/>
              <a:t>게임을 시작할 인원이 부족하면 </a:t>
            </a:r>
            <a:endParaRPr lang="ko-KR" dirty="0"/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pop한</a:t>
            </a:r>
            <a:r>
              <a:rPr lang="ko-KR" altLang="en-US" dirty="0"/>
              <a:t> 플레이어들을 </a:t>
            </a:r>
            <a:endParaRPr lang="ko-KR" dirty="0"/>
          </a:p>
          <a:p>
            <a:r>
              <a:rPr lang="ko-KR" altLang="en-US" dirty="0"/>
              <a:t>다시 </a:t>
            </a:r>
            <a:r>
              <a:rPr lang="ko-KR" altLang="en-US" dirty="0" err="1"/>
              <a:t>queue에</a:t>
            </a:r>
            <a:r>
              <a:rPr lang="ko-KR" altLang="en-US" dirty="0"/>
              <a:t> </a:t>
            </a:r>
            <a:r>
              <a:rPr lang="ko-KR" altLang="en-US" dirty="0" err="1"/>
              <a:t>push</a:t>
            </a:r>
            <a:r>
              <a:rPr lang="ko-KR" altLang="en-US" dirty="0"/>
              <a:t> 한 후. </a:t>
            </a:r>
            <a:endParaRPr lang="ko-KR" dirty="0"/>
          </a:p>
          <a:p>
            <a:r>
              <a:rPr lang="ko-KR" altLang="en-US" dirty="0"/>
              <a:t>재시도</a:t>
            </a:r>
            <a:endParaRPr lang="ko-KR" dirty="0"/>
          </a:p>
        </p:txBody>
      </p:sp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5C07B6-0700-2B85-FC18-02371915B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0915" y="56378"/>
            <a:ext cx="5303586" cy="67330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E68F6F-48AE-4F3B-A26E-8BFDDADF15A5}"/>
              </a:ext>
            </a:extLst>
          </p:cNvPr>
          <p:cNvSpPr txBox="1"/>
          <p:nvPr/>
        </p:nvSpPr>
        <p:spPr>
          <a:xfrm>
            <a:off x="45411" y="1103327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매칭 로직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8E85-5892-4214-BF29-FC8703A8E491}"/>
              </a:ext>
            </a:extLst>
          </p:cNvPr>
          <p:cNvSpPr/>
          <p:nvPr/>
        </p:nvSpPr>
        <p:spPr>
          <a:xfrm>
            <a:off x="2080700" y="672684"/>
            <a:ext cx="34310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https://github.com/NewbieProgrammerCrew/graduation-project/blob/main/Server/Lobby%20Server/Server.cpp</a:t>
            </a:r>
            <a:endParaRPr lang="en-US" altLang="ko-KR" sz="1000" dirty="0"/>
          </a:p>
          <a:p>
            <a:r>
              <a:rPr lang="en-US" altLang="ko-KR" sz="1000" dirty="0"/>
              <a:t>Line 100 ~134</a:t>
            </a:r>
            <a:endParaRPr lang="ko-KR" altLang="en-US" sz="1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CB15C9-7FE8-4EEC-A128-9DD94F331EEE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2B7320D-F79C-42D1-BC90-BF5891477A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367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296766" y="2323370"/>
            <a:ext cx="42088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E3F051"/>
                </a:solidFill>
              </a:rPr>
              <a:t>매칭이 잡히면</a:t>
            </a:r>
          </a:p>
          <a:p>
            <a:r>
              <a:rPr lang="ko-KR" altLang="en-US" dirty="0"/>
              <a:t>관리하는 방이 가장 적은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게임서버의 쓰레드에게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방 생성 요청</a:t>
            </a:r>
            <a:r>
              <a:rPr lang="ko-KR" altLang="en-US" dirty="0"/>
              <a:t>을 보낸 후</a:t>
            </a:r>
          </a:p>
          <a:p>
            <a:r>
              <a:rPr lang="ko-KR" altLang="en-US" dirty="0"/>
              <a:t>각각의 클라이언트에게</a:t>
            </a:r>
          </a:p>
          <a:p>
            <a:r>
              <a:rPr lang="ko-KR" altLang="en-US" dirty="0"/>
              <a:t>접속해야 할 게임서버의</a:t>
            </a:r>
          </a:p>
          <a:p>
            <a:r>
              <a:rPr lang="ko-KR" altLang="en-US" dirty="0"/>
              <a:t>주소 및 포트번호를 전송</a:t>
            </a:r>
          </a:p>
        </p:txBody>
      </p:sp>
      <p:pic>
        <p:nvPicPr>
          <p:cNvPr id="13" name="Content Placeholder 1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FFBE0C24-D191-4AE2-27DD-EAC8E8F1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73" y="1552840"/>
            <a:ext cx="8847161" cy="41407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9FD78-8C18-4F47-9D72-4F56E87F0445}"/>
              </a:ext>
            </a:extLst>
          </p:cNvPr>
          <p:cNvSpPr txBox="1"/>
          <p:nvPr/>
        </p:nvSpPr>
        <p:spPr>
          <a:xfrm>
            <a:off x="133752" y="1219721"/>
            <a:ext cx="2371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서버로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클라이언트 </a:t>
            </a:r>
            <a:r>
              <a:rPr lang="ko-KR" altLang="en-US" sz="2000" b="1" dirty="0" err="1">
                <a:solidFill>
                  <a:srgbClr val="FFC000"/>
                </a:solidFill>
              </a:rPr>
              <a:t>재연결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로직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AD28DF-EA67-459A-8354-95EC3E7D99FA}"/>
              </a:ext>
            </a:extLst>
          </p:cNvPr>
          <p:cNvSpPr/>
          <p:nvPr/>
        </p:nvSpPr>
        <p:spPr>
          <a:xfrm>
            <a:off x="6819900" y="471626"/>
            <a:ext cx="34310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https://github.com/NewbieProgrammerCrew/graduation-project/blob/main/Server/Lobby%20Server/Server.cpp</a:t>
            </a:r>
            <a:endParaRPr lang="en-US" altLang="ko-KR" sz="1000" dirty="0"/>
          </a:p>
          <a:p>
            <a:r>
              <a:rPr lang="en-US" altLang="ko-KR" sz="1000" dirty="0"/>
              <a:t>Line 136 ~ 157</a:t>
            </a:r>
            <a:endParaRPr lang="ko-KR" altLang="en-US" sz="1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FF0F88-8609-4BFE-9EB1-8A6244918D8B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E7B9185-D46C-4CAE-9CB6-8B9BF9F111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33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39" y="131682"/>
            <a:ext cx="2080374" cy="716988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목차</a:t>
            </a:r>
            <a:endParaRPr lang="en-US" altLang="ko-KR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37" y="1495932"/>
            <a:ext cx="9956747" cy="5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ko-KR" altLang="en-US" sz="2500" dirty="0"/>
          </a:p>
          <a:p>
            <a:pPr marL="457200" indent="-457200" algn="ctr">
              <a:buAutoNum type="arabicPeriod"/>
            </a:pPr>
            <a:r>
              <a:rPr lang="en-US" altLang="ko-KR" sz="2500" dirty="0"/>
              <a:t>Academy RPG</a:t>
            </a:r>
            <a:endParaRPr lang="ko-KR" dirty="0"/>
          </a:p>
          <a:p>
            <a:pPr marL="457200" indent="-457200" algn="ctr">
              <a:buAutoNum type="arabicPeriod"/>
            </a:pPr>
            <a:endParaRPr lang="ko-KR" altLang="en-US" sz="2500" dirty="0"/>
          </a:p>
          <a:p>
            <a:pPr marL="342900" indent="-342900" algn="ctr">
              <a:buAutoNum type="arabicPeriod"/>
            </a:pPr>
            <a:r>
              <a:rPr lang="en-US" altLang="ko-KR" sz="2500" dirty="0" err="1"/>
              <a:t>TheToys</a:t>
            </a:r>
            <a:endParaRPr lang="en-US" altLang="ko-KR" sz="2500" dirty="0"/>
          </a:p>
          <a:p>
            <a:pPr marL="342900" indent="-342900" algn="ctr">
              <a:buAutoNum type="arabicPeriod"/>
            </a:pPr>
            <a:endParaRPr lang="ko-KR" altLang="en-US" sz="2500" dirty="0"/>
          </a:p>
          <a:p>
            <a:pPr marL="342900" indent="-342900" algn="ctr">
              <a:buAutoNum type="arabicPeriod"/>
            </a:pPr>
            <a:r>
              <a:rPr lang="ko-KR" altLang="en-US" sz="2500" dirty="0"/>
              <a:t>추가 사항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5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151069" y="2714166"/>
            <a:ext cx="42088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E3F051"/>
                </a:solidFill>
              </a:rPr>
              <a:t>게임서버가 로비 서버에</a:t>
            </a:r>
            <a:endParaRPr lang="en-US" dirty="0">
              <a:solidFill>
                <a:srgbClr val="E3F051"/>
              </a:solidFill>
            </a:endParaRPr>
          </a:p>
          <a:p>
            <a:r>
              <a:rPr lang="ko-KR" altLang="en-US" dirty="0">
                <a:solidFill>
                  <a:srgbClr val="E3F051"/>
                </a:solidFill>
              </a:rPr>
              <a:t>연결(</a:t>
            </a:r>
            <a:r>
              <a:rPr lang="ko-KR" altLang="en-US" dirty="0" err="1">
                <a:solidFill>
                  <a:srgbClr val="E3F051"/>
                </a:solidFill>
              </a:rPr>
              <a:t>Connect</a:t>
            </a:r>
            <a:r>
              <a:rPr lang="ko-KR" altLang="en-US" dirty="0">
                <a:solidFill>
                  <a:srgbClr val="E3F051"/>
                </a:solidFill>
              </a:rPr>
              <a:t>)</a:t>
            </a:r>
            <a:r>
              <a:rPr lang="ko-KR" altLang="en-US" dirty="0"/>
              <a:t> 시도.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로비서버는 항상 </a:t>
            </a:r>
            <a:r>
              <a:rPr lang="ko-KR" altLang="en-US" dirty="0" err="1">
                <a:solidFill>
                  <a:srgbClr val="E3F051"/>
                </a:solidFill>
              </a:rPr>
              <a:t>Accept</a:t>
            </a:r>
            <a:endParaRPr lang="ko-KR" altLang="en-US" dirty="0">
              <a:solidFill>
                <a:srgbClr val="E3F051"/>
              </a:solidFill>
            </a:endParaRPr>
          </a:p>
          <a:p>
            <a:r>
              <a:rPr lang="ko-KR" altLang="en-US" dirty="0"/>
              <a:t>만 하도록 함.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A35DF1-C440-78E9-46B1-459FC9AB3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162" y="1058455"/>
            <a:ext cx="8236557" cy="55488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865C9-2DEF-4622-B816-D6AB97B7277A}"/>
              </a:ext>
            </a:extLst>
          </p:cNvPr>
          <p:cNvSpPr txBox="1"/>
          <p:nvPr/>
        </p:nvSpPr>
        <p:spPr>
          <a:xfrm>
            <a:off x="222010" y="1962796"/>
            <a:ext cx="245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서버 연결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게임서버 파트 로직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F727E-60AA-448F-B90A-6D73E20DBFF5}"/>
              </a:ext>
            </a:extLst>
          </p:cNvPr>
          <p:cNvSpPr/>
          <p:nvPr/>
        </p:nvSpPr>
        <p:spPr>
          <a:xfrm>
            <a:off x="3597162" y="43087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3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58 ~65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2E9038-3DB6-4582-9121-85BC00139C24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6773F9-456B-4F19-A86A-C849D650FD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460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DC28E-093A-A1BF-B696-47A42FDB45B1}"/>
              </a:ext>
            </a:extLst>
          </p:cNvPr>
          <p:cNvSpPr txBox="1"/>
          <p:nvPr/>
        </p:nvSpPr>
        <p:spPr>
          <a:xfrm>
            <a:off x="119839" y="2751641"/>
            <a:ext cx="447737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매칭이 잡힌 </a:t>
            </a:r>
          </a:p>
          <a:p>
            <a:r>
              <a:rPr lang="ko-KR" altLang="en-US" dirty="0"/>
              <a:t>클라이언트들이 로비서버에서 준 주소로</a:t>
            </a:r>
          </a:p>
          <a:p>
            <a:r>
              <a:rPr lang="ko-KR" altLang="en-US" dirty="0"/>
              <a:t>게임서버에 접속을 하면</a:t>
            </a:r>
          </a:p>
          <a:p>
            <a:r>
              <a:rPr lang="ko-KR" altLang="en-US" dirty="0"/>
              <a:t>게임서버에서는 해당 </a:t>
            </a:r>
            <a:r>
              <a:rPr lang="ko-KR" altLang="en-US" dirty="0" err="1"/>
              <a:t>Room</a:t>
            </a:r>
            <a:r>
              <a:rPr lang="ko-KR" altLang="en-US" dirty="0"/>
              <a:t> 플레이어들이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모두 </a:t>
            </a:r>
            <a:r>
              <a:rPr lang="ko-KR" altLang="en-US" dirty="0" err="1">
                <a:solidFill>
                  <a:srgbClr val="E3F051"/>
                </a:solidFill>
              </a:rPr>
              <a:t>접속할때까지</a:t>
            </a:r>
            <a:r>
              <a:rPr lang="ko-KR" altLang="en-US" dirty="0">
                <a:solidFill>
                  <a:srgbClr val="E3F051"/>
                </a:solidFill>
              </a:rPr>
              <a:t> 대기</a:t>
            </a:r>
            <a:r>
              <a:rPr lang="ko-KR" altLang="en-US" dirty="0"/>
              <a:t>하였다가.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모든 플레이어들이 접속을 하면</a:t>
            </a:r>
          </a:p>
          <a:p>
            <a:r>
              <a:rPr lang="ko-KR" altLang="en-US" dirty="0">
                <a:solidFill>
                  <a:srgbClr val="E3F051"/>
                </a:solidFill>
              </a:rPr>
              <a:t>게임을 시작 함.</a:t>
            </a:r>
          </a:p>
          <a:p>
            <a:r>
              <a:rPr lang="ko-KR" altLang="en-US" dirty="0"/>
              <a:t>게임 서버는 </a:t>
            </a:r>
            <a:r>
              <a:rPr lang="ko-KR" altLang="en-US" dirty="0" err="1"/>
              <a:t>멀티쓰레드를</a:t>
            </a:r>
            <a:r>
              <a:rPr lang="ko-KR" altLang="en-US" dirty="0"/>
              <a:t> 사용하지만 </a:t>
            </a:r>
          </a:p>
          <a:p>
            <a:r>
              <a:rPr lang="ko-KR" altLang="en-US" dirty="0"/>
              <a:t>각 쓰레드가 각각 다른 방을 관리. 따라서 </a:t>
            </a:r>
            <a:endParaRPr lang="ko-KR" dirty="0"/>
          </a:p>
          <a:p>
            <a:r>
              <a:rPr lang="ko-KR" altLang="en-US" dirty="0"/>
              <a:t>컨테이너들의 </a:t>
            </a:r>
            <a:r>
              <a:rPr lang="ko-KR" altLang="en-US" dirty="0" err="1"/>
              <a:t>lock</a:t>
            </a:r>
            <a:r>
              <a:rPr lang="ko-KR" altLang="en-US" dirty="0"/>
              <a:t>/</a:t>
            </a:r>
            <a:r>
              <a:rPr lang="ko-KR" altLang="en-US" dirty="0" err="1"/>
              <a:t>unlock</a:t>
            </a:r>
            <a:r>
              <a:rPr lang="ko-KR" altLang="en-US" dirty="0"/>
              <a:t> 불필요.</a:t>
            </a:r>
          </a:p>
        </p:txBody>
      </p:sp>
      <p:pic>
        <p:nvPicPr>
          <p:cNvPr id="10" name="Content Placeholder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A422420-13FC-76E6-0090-FB58DBC1C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694" y="67059"/>
            <a:ext cx="5795040" cy="3033229"/>
          </a:xfrm>
        </p:spPr>
      </p:pic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A9C9DA4-1D36-0255-E88C-960A1723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11" y="3121173"/>
            <a:ext cx="4619625" cy="34861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765EBD-B0CB-4F41-8050-2A2DC940308B}"/>
              </a:ext>
            </a:extLst>
          </p:cNvPr>
          <p:cNvSpPr/>
          <p:nvPr/>
        </p:nvSpPr>
        <p:spPr>
          <a:xfrm>
            <a:off x="119839" y="173597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4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169 ~ 196 ( class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cServer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>
                <a:hlinkClick r:id="rId5"/>
              </a:rPr>
              <a:t>https://github.com/NewbieProgrammerCrew/graduation-project/blob/main/Server/Single%20Thread%20ASIO/source/Session.cpp</a:t>
            </a:r>
            <a:endParaRPr lang="en-US" altLang="ko-KR" sz="1000" dirty="0"/>
          </a:p>
          <a:p>
            <a:r>
              <a:rPr lang="en-US" altLang="ko-KR" sz="1000" dirty="0"/>
              <a:t>Line 625 ~ 636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시작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24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맵 오브젝트 로드</a:t>
            </a:r>
            <a:endParaRPr lang="en-US" altLang="ko-KR" sz="2000" b="1" dirty="0">
              <a:solidFill>
                <a:srgbClr val="FFC00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9CDF0-F9FF-46B1-BE53-01C446988652}"/>
              </a:ext>
            </a:extLst>
          </p:cNvPr>
          <p:cNvSpPr txBox="1"/>
          <p:nvPr/>
        </p:nvSpPr>
        <p:spPr>
          <a:xfrm>
            <a:off x="119839" y="2751641"/>
            <a:ext cx="44773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클라이언트에서 </a:t>
            </a:r>
            <a:r>
              <a:rPr lang="en-US" altLang="ko-KR" dirty="0"/>
              <a:t>object</a:t>
            </a:r>
            <a:r>
              <a:rPr lang="ko-KR" altLang="en-US" dirty="0"/>
              <a:t>들의 정보를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.json </a:t>
            </a:r>
            <a:r>
              <a:rPr lang="ko-KR" altLang="en-US" dirty="0"/>
              <a:t>파일로 넘겨주면 </a:t>
            </a:r>
            <a:endParaRPr lang="en-US" altLang="ko-KR" dirty="0"/>
          </a:p>
          <a:p>
            <a:r>
              <a:rPr lang="ko-KR" altLang="en-US" dirty="0"/>
              <a:t>그 파일들을 읽어 </a:t>
            </a:r>
            <a:r>
              <a:rPr lang="en-US" altLang="ko-KR" dirty="0"/>
              <a:t>Sector</a:t>
            </a:r>
            <a:r>
              <a:rPr lang="ko-KR" altLang="en-US" dirty="0"/>
              <a:t>에 배치</a:t>
            </a:r>
            <a:endParaRPr lang="en-US" altLang="ko-KR" dirty="0"/>
          </a:p>
          <a:p>
            <a:r>
              <a:rPr lang="ko-KR" altLang="en-US" dirty="0"/>
              <a:t>이후 캐릭터들의 이동시 충돌처리 및</a:t>
            </a:r>
            <a:endParaRPr lang="en-US" altLang="ko-KR" dirty="0"/>
          </a:p>
          <a:p>
            <a:r>
              <a:rPr lang="ko-KR" altLang="en-US" dirty="0"/>
              <a:t>상호작용에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37F3A-3C57-450E-ABD6-D9462B4EB15B}"/>
              </a:ext>
            </a:extLst>
          </p:cNvPr>
          <p:cNvSpPr/>
          <p:nvPr/>
        </p:nvSpPr>
        <p:spPr>
          <a:xfrm>
            <a:off x="237916" y="209201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2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272 ~ 414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E2A920-94B7-4F75-9E0D-8233420C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96" y="132129"/>
            <a:ext cx="5263655" cy="64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CC4074C5-556F-48B0-B2E8-EF11ADAE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7" y="1784549"/>
            <a:ext cx="9671384" cy="45133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F31043-1E46-40C4-83FD-4EE9DDC95694}"/>
              </a:ext>
            </a:extLst>
          </p:cNvPr>
          <p:cNvSpPr txBox="1"/>
          <p:nvPr/>
        </p:nvSpPr>
        <p:spPr>
          <a:xfrm>
            <a:off x="502611" y="1186433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흐름도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845430AC-8FF2-47DB-A90B-26D0DF6700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49EEEF8-C1B0-4429-A938-5AEF357A3BBC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A02C27-C18F-4958-A666-3CA6689286BE}"/>
              </a:ext>
            </a:extLst>
          </p:cNvPr>
          <p:cNvSpPr/>
          <p:nvPr/>
        </p:nvSpPr>
        <p:spPr>
          <a:xfrm>
            <a:off x="2770025" y="909434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https://github.com/NewbieProgrammerCrew/graduation-project/blob/main/Server/Single%20Thread%20ASIO/source/Session.cpp</a:t>
            </a:r>
            <a:endParaRPr lang="en-US" altLang="ko-KR" sz="1000" dirty="0"/>
          </a:p>
          <a:p>
            <a:r>
              <a:rPr lang="en-US" altLang="ko-KR" sz="1000" dirty="0"/>
              <a:t>Line</a:t>
            </a:r>
            <a:r>
              <a:rPr lang="ko-KR" altLang="en-US" sz="1000" dirty="0"/>
              <a:t> </a:t>
            </a:r>
            <a:r>
              <a:rPr lang="en-US" altLang="ko-KR" sz="1000" dirty="0"/>
              <a:t>760</a:t>
            </a:r>
            <a:r>
              <a:rPr lang="ko-KR" altLang="en-US" sz="1000" dirty="0"/>
              <a:t> </a:t>
            </a:r>
            <a:r>
              <a:rPr lang="en-US" altLang="ko-KR" sz="1000" dirty="0"/>
              <a:t>~ 1221 ( </a:t>
            </a:r>
            <a:r>
              <a:rPr lang="ko-KR" altLang="en-US" sz="1000" dirty="0"/>
              <a:t>여러가지 게임에 필요한 패킷들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706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1E8C4-032C-4251-9AA8-F49699BC2BFC}"/>
              </a:ext>
            </a:extLst>
          </p:cNvPr>
          <p:cNvSpPr txBox="1"/>
          <p:nvPr/>
        </p:nvSpPr>
        <p:spPr>
          <a:xfrm>
            <a:off x="237916" y="1066117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타이머 로직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353680B-7AF9-4519-A47E-8B54283D714D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B5367E-F8AC-4CA9-A65E-17F948B57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9CDF0-F9FF-46B1-BE53-01C446988652}"/>
              </a:ext>
            </a:extLst>
          </p:cNvPr>
          <p:cNvSpPr txBox="1"/>
          <p:nvPr/>
        </p:nvSpPr>
        <p:spPr>
          <a:xfrm>
            <a:off x="119839" y="2751641"/>
            <a:ext cx="44773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시간 측정이 필요한 </a:t>
            </a:r>
            <a:r>
              <a:rPr lang="ko-KR" altLang="en-US" dirty="0" err="1"/>
              <a:t>인게임</a:t>
            </a:r>
            <a:r>
              <a:rPr lang="ko-KR" altLang="en-US" dirty="0"/>
              <a:t> 요소 발생시</a:t>
            </a:r>
            <a:endParaRPr lang="en-US" altLang="ko-KR" dirty="0"/>
          </a:p>
          <a:p>
            <a:r>
              <a:rPr lang="ko-KR" altLang="en-US" dirty="0"/>
              <a:t>타이머 큐에 넣은 후 </a:t>
            </a:r>
            <a:endParaRPr lang="en-US" altLang="ko-KR" dirty="0"/>
          </a:p>
          <a:p>
            <a:r>
              <a:rPr lang="en-US" altLang="ko-KR" dirty="0" err="1"/>
              <a:t>DoTimer</a:t>
            </a:r>
            <a:r>
              <a:rPr lang="en-US" altLang="ko-KR" dirty="0"/>
              <a:t> </a:t>
            </a:r>
            <a:r>
              <a:rPr lang="ko-KR" altLang="en-US" dirty="0"/>
              <a:t>함수에서 시간 처리</a:t>
            </a:r>
            <a:endParaRPr lang="en-US" altLang="ko-KR" dirty="0"/>
          </a:p>
          <a:p>
            <a:r>
              <a:rPr lang="en-US" altLang="ko-KR" dirty="0"/>
              <a:t>Ex ) </a:t>
            </a:r>
            <a:r>
              <a:rPr lang="ko-KR" altLang="en-US" dirty="0"/>
              <a:t>아이템 박스 오픈</a:t>
            </a:r>
            <a:r>
              <a:rPr lang="en-US" altLang="ko-KR" dirty="0"/>
              <a:t>, </a:t>
            </a:r>
            <a:r>
              <a:rPr lang="ko-KR" altLang="en-US" dirty="0"/>
              <a:t>퓨즈 박스 오픈</a:t>
            </a:r>
            <a:r>
              <a:rPr lang="en-US" altLang="ko-KR" dirty="0"/>
              <a:t>, </a:t>
            </a:r>
            <a:r>
              <a:rPr lang="ko-KR" altLang="en-US" dirty="0"/>
              <a:t>술래 부활</a:t>
            </a:r>
            <a:r>
              <a:rPr lang="en-US" altLang="ko-KR" dirty="0"/>
              <a:t>, </a:t>
            </a:r>
            <a:r>
              <a:rPr lang="ko-KR" altLang="en-US" dirty="0"/>
              <a:t>캐릭터 공격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(</a:t>
            </a:r>
            <a:r>
              <a:rPr lang="ko-KR" altLang="en-US" dirty="0"/>
              <a:t>무적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0659B1-82A0-4EDF-BF1D-4948EA35CEA7}"/>
              </a:ext>
            </a:extLst>
          </p:cNvPr>
          <p:cNvSpPr/>
          <p:nvPr/>
        </p:nvSpPr>
        <p:spPr>
          <a:xfrm>
            <a:off x="4521869" y="98704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2"/>
              </a:rPr>
              <a:t>https://github.com/NewbieProgrammerCrew/graduation-project/blob/main/Server/Single%20Thread%20ASIO/source/Session.cpp</a:t>
            </a:r>
            <a:endParaRPr lang="en-US" altLang="ko-KR" sz="1000" dirty="0"/>
          </a:p>
          <a:p>
            <a:r>
              <a:rPr lang="en-US" altLang="ko-KR" sz="1000" dirty="0"/>
              <a:t>Line 415 ~ 586 ( </a:t>
            </a:r>
            <a:r>
              <a:rPr lang="ko-KR" altLang="en-US" sz="1000" dirty="0"/>
              <a:t>타이머 로직</a:t>
            </a:r>
            <a:r>
              <a:rPr lang="en-US" altLang="ko-KR" sz="1000" dirty="0"/>
              <a:t> )</a:t>
            </a:r>
          </a:p>
          <a:p>
            <a:endParaRPr lang="en-US" altLang="ko-KR" sz="1000" dirty="0"/>
          </a:p>
          <a:p>
            <a:r>
              <a:rPr lang="en-US" altLang="ko-KR" sz="1000" dirty="0">
                <a:hlinkClick r:id="rId3"/>
              </a:rPr>
              <a:t>https://github.com/NewbieProgrammerCrew/graduation-project/blob/main/Server/Single%20Thread%20ASIO/source/server.cpp</a:t>
            </a:r>
            <a:endParaRPr lang="en-US" altLang="ko-KR" sz="1000" dirty="0"/>
          </a:p>
          <a:p>
            <a:r>
              <a:rPr lang="en-US" altLang="ko-KR" sz="1000" dirty="0"/>
              <a:t>Line 421 ~ 422,  442 ~ 454 ( Timer </a:t>
            </a:r>
            <a:r>
              <a:rPr lang="ko-KR" altLang="en-US" sz="1000" dirty="0"/>
              <a:t>생성 및 등록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599468-FAB0-4A6F-BF4C-9C4732AF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17" y="3157758"/>
            <a:ext cx="5835417" cy="26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7F31043-1E46-40C4-83FD-4EE9DDC95694}"/>
              </a:ext>
            </a:extLst>
          </p:cNvPr>
          <p:cNvSpPr txBox="1"/>
          <p:nvPr/>
        </p:nvSpPr>
        <p:spPr>
          <a:xfrm>
            <a:off x="-556168" y="717202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소감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845430AC-8FF2-47DB-A90B-26D0DF6700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355718" cy="633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The Toys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6D623-EA22-47FA-B10D-72F5ED2E6023}"/>
              </a:ext>
            </a:extLst>
          </p:cNvPr>
          <p:cNvSpPr txBox="1"/>
          <p:nvPr/>
        </p:nvSpPr>
        <p:spPr>
          <a:xfrm>
            <a:off x="270711" y="1515978"/>
            <a:ext cx="805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팀 프로젝트에서 팀장을 맡고</a:t>
            </a:r>
            <a:endParaRPr lang="en-US" altLang="ko-KR" dirty="0"/>
          </a:p>
          <a:p>
            <a:r>
              <a:rPr lang="ko-KR" altLang="en-US" dirty="0"/>
              <a:t>처음으로 팀을 이끌며 제작한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모델러의</a:t>
            </a:r>
            <a:r>
              <a:rPr lang="ko-KR" altLang="en-US" dirty="0"/>
              <a:t> 갑작스러운 포지션 변환</a:t>
            </a:r>
            <a:r>
              <a:rPr lang="en-US" altLang="ko-KR" dirty="0"/>
              <a:t>, </a:t>
            </a:r>
            <a:r>
              <a:rPr lang="ko-KR" altLang="en-US" dirty="0"/>
              <a:t>기획자와의 </a:t>
            </a:r>
            <a:r>
              <a:rPr lang="ko-KR" altLang="en-US" dirty="0" err="1"/>
              <a:t>마찰등</a:t>
            </a:r>
            <a:r>
              <a:rPr lang="ko-KR" altLang="en-US" dirty="0"/>
              <a:t> 여려 요소에 의해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제작시</a:t>
            </a:r>
            <a:r>
              <a:rPr lang="ko-KR" altLang="en-US" dirty="0"/>
              <a:t> 소통이 중요하다는 것을 절실하게 느꼈던 프로젝트였습니다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많은 중압감과 부족한 일정에 개인적으로 아쉬움이 많이 남은 프로젝트였습니다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제가 지금까지 배워온 내용을 일부 잘 녹여낸 게임이라고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175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570234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추가 사항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26</a:t>
            </a:fld>
            <a:endParaRPr 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D034455-5419-E5CF-C225-78CD4A6F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OPIC IM</a:t>
            </a:r>
            <a:r>
              <a:rPr lang="en-US" altLang="ko-KR" dirty="0"/>
              <a:t>3</a:t>
            </a:r>
            <a:r>
              <a:rPr lang="ko-KR" altLang="en-US" dirty="0"/>
              <a:t> 보유</a:t>
            </a:r>
            <a:endParaRPr 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4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43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7CCD-1316-B096-A376-0DB74A9F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52" y="1279535"/>
            <a:ext cx="11480748" cy="52303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sz="2500" dirty="0"/>
              <a:t>목적 :             소규모 MMORPG 제작</a:t>
            </a:r>
            <a:endParaRPr lang="ko-KR" altLang="en-US" sz="2500" dirty="0">
              <a:solidFill>
                <a:srgbClr val="E3F051"/>
              </a:solidFill>
            </a:endParaRPr>
          </a:p>
          <a:p>
            <a:pPr marL="0" indent="0">
              <a:buNone/>
            </a:pPr>
            <a:r>
              <a:rPr lang="ko-KR" altLang="en-US" sz="2500" dirty="0"/>
              <a:t>개발 기간 :     2024년 6월 10일 ~ 2024년 6월 </a:t>
            </a:r>
            <a:r>
              <a:rPr lang="en-US" altLang="ko-KR" sz="2500" dirty="0"/>
              <a:t>30</a:t>
            </a:r>
            <a:r>
              <a:rPr lang="ko-KR" altLang="en-US" sz="2500" dirty="0"/>
              <a:t>일</a:t>
            </a:r>
          </a:p>
          <a:p>
            <a:pPr marL="0" indent="0">
              <a:buNone/>
            </a:pPr>
            <a:r>
              <a:rPr lang="ko-KR" altLang="en-US" sz="2500" dirty="0"/>
              <a:t>사용 도구 :     </a:t>
            </a:r>
            <a:r>
              <a:rPr lang="ko-KR" altLang="en-US" sz="2500" dirty="0">
                <a:solidFill>
                  <a:srgbClr val="E3F051"/>
                </a:solidFill>
              </a:rPr>
              <a:t>C++(서버, 클라이언트)</a:t>
            </a:r>
          </a:p>
          <a:p>
            <a:pPr marL="0" indent="0">
              <a:buNone/>
            </a:pPr>
            <a:r>
              <a:rPr lang="ko-KR" altLang="en-US" sz="2500" dirty="0"/>
              <a:t>개발 인원 :     1명</a:t>
            </a:r>
          </a:p>
          <a:p>
            <a:pPr marL="0" indent="0">
              <a:buNone/>
            </a:pPr>
            <a:r>
              <a:rPr lang="ko-KR" altLang="en-US" sz="2500" dirty="0"/>
              <a:t>담당 업무 :     </a:t>
            </a:r>
            <a:r>
              <a:rPr lang="ko-KR" altLang="en-US" sz="2500" dirty="0" err="1"/>
              <a:t>MultiThread와</a:t>
            </a:r>
            <a:r>
              <a:rPr lang="ko-KR" altLang="en-US" sz="2500" dirty="0"/>
              <a:t> </a:t>
            </a:r>
            <a:r>
              <a:rPr lang="ko-KR" altLang="en-US" sz="2500" dirty="0" err="1"/>
              <a:t>IOCP를</a:t>
            </a:r>
            <a:r>
              <a:rPr lang="ko-KR" altLang="en-US" sz="2500" dirty="0"/>
              <a:t> 사용한 소규모 MMORPG 서버 제작.</a:t>
            </a:r>
          </a:p>
          <a:p>
            <a:pPr marL="0" indent="0">
              <a:buNone/>
            </a:pPr>
            <a:r>
              <a:rPr lang="ko-KR" altLang="en-US" sz="2500" dirty="0"/>
              <a:t>                       </a:t>
            </a:r>
            <a:r>
              <a:rPr lang="ko-KR" altLang="en-US" sz="2500" dirty="0" err="1"/>
              <a:t>SFML을</a:t>
            </a:r>
            <a:r>
              <a:rPr lang="ko-KR" altLang="en-US" sz="2500" dirty="0"/>
              <a:t> 사용한 간단한 클라이언트 제작.  </a:t>
            </a:r>
            <a:endParaRPr lang="ko-KR" dirty="0"/>
          </a:p>
          <a:p>
            <a:pPr marL="0" indent="0">
              <a:buNone/>
            </a:pPr>
            <a:r>
              <a:rPr lang="ko-KR" altLang="en-US" sz="2500" dirty="0"/>
              <a:t>게임 설명 </a:t>
            </a:r>
            <a:r>
              <a:rPr lang="en-US" altLang="ko-KR" sz="2500" dirty="0"/>
              <a:t>: </a:t>
            </a:r>
            <a:r>
              <a:rPr lang="ko-KR" altLang="en-US" sz="2500" dirty="0"/>
              <a:t>넓은 </a:t>
            </a:r>
            <a:r>
              <a:rPr lang="ko-KR" altLang="en-US" sz="2500" dirty="0" err="1"/>
              <a:t>맵을</a:t>
            </a:r>
            <a:r>
              <a:rPr lang="ko-KR" altLang="en-US" sz="2500" dirty="0"/>
              <a:t> 돌아다니며 몬스터를 사냥하고 레벨 업을 하며 더 강한 </a:t>
            </a:r>
            <a:r>
              <a:rPr lang="ko-KR" altLang="en-US" sz="2500" dirty="0" err="1"/>
              <a:t>몬스터들을</a:t>
            </a:r>
            <a:r>
              <a:rPr lang="ko-KR" altLang="en-US" sz="2500" dirty="0"/>
              <a:t> 사냥하는 게임입니다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 err="1"/>
              <a:t>Github</a:t>
            </a:r>
            <a:r>
              <a:rPr lang="en-US" altLang="ko-KR" sz="2500" dirty="0"/>
              <a:t> :</a:t>
            </a:r>
            <a:r>
              <a:rPr lang="ko-KR" altLang="en-US" sz="2500" dirty="0"/>
              <a:t> </a:t>
            </a:r>
            <a:r>
              <a:rPr lang="en-US" altLang="ko-KR" sz="2500" dirty="0">
                <a:hlinkClick r:id="rId2"/>
              </a:rPr>
              <a:t>https://github.com/2JongHyeok/GameServerTermProject/tree/main</a:t>
            </a:r>
            <a:endParaRPr lang="en-US" altLang="ko-KR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0C5D31-AE72-8C7B-8F9E-083E2ECD3C8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설명</a:t>
            </a:r>
          </a:p>
        </p:txBody>
      </p:sp>
    </p:spTree>
    <p:extLst>
      <p:ext uri="{BB962C8B-B14F-4D97-AF65-F5344CB8AC3E}">
        <p14:creationId xmlns:p14="http://schemas.microsoft.com/office/powerpoint/2010/main" val="36524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74957D-0589-3699-D133-7E45005DC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010" y="1530926"/>
            <a:ext cx="7453297" cy="48884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8A9CB6-B5AB-702C-74E2-486ECA60CA89}"/>
              </a:ext>
            </a:extLst>
          </p:cNvPr>
          <p:cNvSpPr txBox="1"/>
          <p:nvPr/>
        </p:nvSpPr>
        <p:spPr>
          <a:xfrm>
            <a:off x="4753479" y="603471"/>
            <a:ext cx="2298357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 게임 화면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963BCF-048B-8ED5-E307-BC0D6F3F070E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 err="1"/>
              <a:t>인게임</a:t>
            </a:r>
            <a:r>
              <a:rPr lang="ko-KR" altLang="en-US" sz="2000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37709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CDD8B-ADC6-C070-DE6F-192BF8F8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86" y="1260763"/>
            <a:ext cx="6498561" cy="49161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몬스터 20만 마리 배치</a:t>
            </a:r>
          </a:p>
          <a:p>
            <a:pPr marL="0" indent="0">
              <a:buNone/>
            </a:pPr>
            <a:r>
              <a:rPr lang="ko-KR" altLang="en-US" dirty="0"/>
              <a:t>몬스터 5종류 구현</a:t>
            </a:r>
          </a:p>
          <a:p>
            <a:pPr marL="0" indent="0">
              <a:buNone/>
            </a:pPr>
            <a:r>
              <a:rPr lang="ko-KR" altLang="en-US" dirty="0"/>
              <a:t>보스 몬스터 구현</a:t>
            </a:r>
          </a:p>
          <a:p>
            <a:pPr marL="0" indent="0">
              <a:buNone/>
            </a:pPr>
            <a:r>
              <a:rPr lang="ko-KR" altLang="en-US" dirty="0" err="1"/>
              <a:t>몬스터별</a:t>
            </a:r>
            <a:r>
              <a:rPr lang="ko-KR" altLang="en-US" dirty="0"/>
              <a:t> 공격범위를 다르게 구현</a:t>
            </a:r>
          </a:p>
          <a:p>
            <a:pPr marL="0" indent="0">
              <a:buNone/>
            </a:pPr>
            <a:r>
              <a:rPr lang="ko-KR" altLang="en-US" dirty="0"/>
              <a:t>몬스터 레벨에 따른 공격력, 체력 구현</a:t>
            </a:r>
          </a:p>
          <a:p>
            <a:pPr marL="0" indent="0">
              <a:buNone/>
            </a:pPr>
            <a:r>
              <a:rPr lang="ko-KR" altLang="en-US" dirty="0" err="1"/>
              <a:t>고정몬스터</a:t>
            </a:r>
            <a:r>
              <a:rPr lang="ko-KR" altLang="en-US" dirty="0"/>
              <a:t> + </a:t>
            </a:r>
            <a:r>
              <a:rPr lang="ko-KR" altLang="en-US" dirty="0" err="1"/>
              <a:t>로밍몬스터</a:t>
            </a:r>
            <a:r>
              <a:rPr lang="ko-KR" altLang="en-US" dirty="0"/>
              <a:t> 구현</a:t>
            </a:r>
          </a:p>
          <a:p>
            <a:pPr marL="0" indent="0">
              <a:buNone/>
            </a:pPr>
            <a:r>
              <a:rPr lang="ko-KR" altLang="en-US" dirty="0"/>
              <a:t>몬스터 </a:t>
            </a:r>
            <a:r>
              <a:rPr lang="ko-KR" altLang="en-US" dirty="0" err="1"/>
              <a:t>사망시</a:t>
            </a:r>
            <a:r>
              <a:rPr lang="ko-KR" altLang="en-US" dirty="0"/>
              <a:t> 30초 후 부활하도록 구현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플레이어 3종류 구현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경험치 </a:t>
            </a:r>
            <a:r>
              <a:rPr lang="ko-KR" altLang="en-US" dirty="0" err="1"/>
              <a:t>시스텀</a:t>
            </a:r>
            <a:r>
              <a:rPr lang="ko-KR" altLang="en-US" dirty="0"/>
              <a:t>, </a:t>
            </a:r>
            <a:r>
              <a:rPr lang="ko-KR" altLang="en-US" dirty="0" err="1"/>
              <a:t>레벨업</a:t>
            </a:r>
            <a:r>
              <a:rPr lang="ko-KR" altLang="en-US" dirty="0"/>
              <a:t>, 성장 공격력, 방어력 구현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2F464-0814-D967-B902-CE3613DD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00" y="4321444"/>
            <a:ext cx="3887008" cy="1108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0C298-693D-3CDE-07EB-5A27F8C87AD1}"/>
              </a:ext>
            </a:extLst>
          </p:cNvPr>
          <p:cNvSpPr txBox="1"/>
          <p:nvPr/>
        </p:nvSpPr>
        <p:spPr>
          <a:xfrm>
            <a:off x="7071745" y="1260763"/>
            <a:ext cx="4604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 err="1"/>
              <a:t>ssql을</a:t>
            </a:r>
            <a:r>
              <a:rPr lang="ko-KR" altLang="en-US" dirty="0"/>
              <a:t> 사용한 데이터 저장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19E59B-70E6-7C7D-342B-EEC4B29AE300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14287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AC52-6662-7C29-6531-962D43B0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43D-4664-99F0-1620-E4AC0FF8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DEC6-CDD8-C569-FB28-6DA31807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A986-16C2-B0B6-579D-9FBF689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0D03EC-D5AD-2C47-480F-495A15C360CA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F2AB5-DE98-DC1F-2616-1D856B580A3B}"/>
              </a:ext>
            </a:extLst>
          </p:cNvPr>
          <p:cNvSpPr txBox="1"/>
          <p:nvPr/>
        </p:nvSpPr>
        <p:spPr>
          <a:xfrm>
            <a:off x="66828" y="873938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FFC000"/>
                </a:solidFill>
              </a:rPr>
              <a:t>게임 로그인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B8308-DD10-065E-E7CF-421DDB6C0621}"/>
              </a:ext>
            </a:extLst>
          </p:cNvPr>
          <p:cNvSpPr txBox="1"/>
          <p:nvPr/>
        </p:nvSpPr>
        <p:spPr>
          <a:xfrm>
            <a:off x="2047330" y="781605"/>
            <a:ext cx="687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2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245 ~ 251 (</a:t>
            </a:r>
            <a:r>
              <a:rPr lang="ko-KR" altLang="en-US" sz="1000" dirty="0"/>
              <a:t>서버 패킷 처리</a:t>
            </a:r>
            <a:r>
              <a:rPr lang="en-US" altLang="ko-KR" sz="1000" dirty="0"/>
              <a:t>),  line 1105</a:t>
            </a:r>
            <a:r>
              <a:rPr lang="ko-KR" altLang="en-US" sz="1000" dirty="0"/>
              <a:t> </a:t>
            </a:r>
            <a:r>
              <a:rPr lang="en-US" altLang="ko-KR" sz="1000" dirty="0"/>
              <a:t>~ 1145(DB</a:t>
            </a:r>
            <a:r>
              <a:rPr lang="ko-KR" altLang="en-US" sz="1000" dirty="0"/>
              <a:t> 검색</a:t>
            </a:r>
            <a:r>
              <a:rPr lang="en-US" altLang="ko-KR" sz="1000" dirty="0"/>
              <a:t>), </a:t>
            </a:r>
            <a:r>
              <a:rPr lang="ko-KR" altLang="en-US" sz="1000" dirty="0"/>
              <a:t> </a:t>
            </a:r>
            <a:r>
              <a:rPr lang="en-US" altLang="ko-KR" sz="1000" dirty="0"/>
              <a:t>line 982 ~ 1041 DB</a:t>
            </a:r>
            <a:r>
              <a:rPr lang="ko-KR" altLang="en-US" sz="1000" dirty="0"/>
              <a:t>검색 후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63BA7-BFBE-2243-3830-42F10CF2854E}"/>
              </a:ext>
            </a:extLst>
          </p:cNvPr>
          <p:cNvSpPr txBox="1"/>
          <p:nvPr/>
        </p:nvSpPr>
        <p:spPr>
          <a:xfrm>
            <a:off x="6477001" y="1804087"/>
            <a:ext cx="55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저장되는 정보 </a:t>
            </a:r>
            <a:r>
              <a:rPr lang="en-US" altLang="ko-KR" dirty="0"/>
              <a:t>: id,</a:t>
            </a:r>
            <a:r>
              <a:rPr lang="ko-KR" altLang="en-US" dirty="0"/>
              <a:t> </a:t>
            </a:r>
            <a:r>
              <a:rPr lang="en-US" altLang="ko-KR" dirty="0"/>
              <a:t>name,</a:t>
            </a:r>
            <a:r>
              <a:rPr lang="ko-KR" altLang="en-US" dirty="0"/>
              <a:t> </a:t>
            </a:r>
            <a:r>
              <a:rPr lang="en-US" altLang="ko-KR" dirty="0"/>
              <a:t>level,</a:t>
            </a:r>
            <a:r>
              <a:rPr lang="ko-KR" altLang="en-US" dirty="0"/>
              <a:t> </a:t>
            </a:r>
            <a:r>
              <a:rPr lang="en-US" altLang="ko-KR" dirty="0"/>
              <a:t>exp,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049550-CF10-4828-05CD-FD026394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" y="1458714"/>
            <a:ext cx="6477000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CA26E5-F90A-0F39-61F4-BE2200BC8FA9}"/>
              </a:ext>
            </a:extLst>
          </p:cNvPr>
          <p:cNvSpPr txBox="1"/>
          <p:nvPr/>
        </p:nvSpPr>
        <p:spPr>
          <a:xfrm>
            <a:off x="3030995" y="3337206"/>
            <a:ext cx="2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패킷 처리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B7B6A-C615-F48B-56A1-36B04E7B0795}"/>
              </a:ext>
            </a:extLst>
          </p:cNvPr>
          <p:cNvSpPr txBox="1"/>
          <p:nvPr/>
        </p:nvSpPr>
        <p:spPr>
          <a:xfrm>
            <a:off x="9865741" y="3907871"/>
            <a:ext cx="19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검색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556F36-F371-67B8-5E25-2CC2E1CC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1" y="3018628"/>
            <a:ext cx="3003332" cy="9513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E59521A-A32F-B9A7-0A7D-8F8A34DF5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32" y="2173419"/>
            <a:ext cx="4059936" cy="46124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8FB15C-0534-1013-BA05-6593B0F7A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13" y="4135878"/>
            <a:ext cx="2643082" cy="2650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AF5B26-5A4A-179B-5B1F-70CFECF26195}"/>
              </a:ext>
            </a:extLst>
          </p:cNvPr>
          <p:cNvSpPr txBox="1"/>
          <p:nvPr/>
        </p:nvSpPr>
        <p:spPr>
          <a:xfrm>
            <a:off x="2936786" y="5024925"/>
            <a:ext cx="259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검색 후 주변 오브젝트들 검색 및 데이터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40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2518-7080-D151-6ACF-95913B1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8DA0-A60E-7A60-F6F7-1FF7FFE0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24671-832C-7D6B-0DB9-79E6BD161DE7}"/>
              </a:ext>
            </a:extLst>
          </p:cNvPr>
          <p:cNvSpPr txBox="1"/>
          <p:nvPr/>
        </p:nvSpPr>
        <p:spPr>
          <a:xfrm>
            <a:off x="66828" y="873938"/>
            <a:ext cx="226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게임 로그인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A8690-4775-4B8E-8073-40A4C8D732D9}"/>
              </a:ext>
            </a:extLst>
          </p:cNvPr>
          <p:cNvSpPr txBox="1"/>
          <p:nvPr/>
        </p:nvSpPr>
        <p:spPr>
          <a:xfrm>
            <a:off x="6315569" y="2926570"/>
            <a:ext cx="551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SearchClient</a:t>
            </a:r>
            <a:endParaRPr lang="en-US" altLang="ko-KR" dirty="0"/>
          </a:p>
          <a:p>
            <a:r>
              <a:rPr lang="en-US" altLang="ko-KR" dirty="0"/>
              <a:t>Stored Procedure </a:t>
            </a:r>
            <a:r>
              <a:rPr lang="ko-KR" altLang="en-US" dirty="0" err="1"/>
              <a:t>쿼리문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F8476D-8EC9-D670-4E8F-E1A34C9B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8" y="1458714"/>
            <a:ext cx="4697162" cy="50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8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2B0FB-6E85-D0F0-013F-B4243F551275}"/>
              </a:ext>
            </a:extLst>
          </p:cNvPr>
          <p:cNvSpPr txBox="1"/>
          <p:nvPr/>
        </p:nvSpPr>
        <p:spPr>
          <a:xfrm>
            <a:off x="66828" y="873938"/>
            <a:ext cx="226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주변 플레이어 탐색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12E87-2CA7-C602-BA35-CC686EB36A1E}"/>
              </a:ext>
            </a:extLst>
          </p:cNvPr>
          <p:cNvSpPr txBox="1"/>
          <p:nvPr/>
        </p:nvSpPr>
        <p:spPr>
          <a:xfrm>
            <a:off x="6784764" y="920104"/>
            <a:ext cx="4003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2"/>
              </a:rPr>
              <a:t>https://github.com/2JongHyeok/GameServerTermProject/blob/main/Server/Grid.cpp</a:t>
            </a:r>
            <a:endParaRPr lang="en-US" altLang="ko-KR" sz="1000" dirty="0"/>
          </a:p>
          <a:p>
            <a:r>
              <a:rPr lang="en-US" altLang="ko-KR" sz="1000" dirty="0"/>
              <a:t>( </a:t>
            </a:r>
            <a:r>
              <a:rPr lang="ko-KR" altLang="en-US" sz="1000" dirty="0"/>
              <a:t>섹터 탐색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>
                <a:hlinkClick r:id="rId3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 197 ~ 201 (</a:t>
            </a:r>
            <a:r>
              <a:rPr lang="en-US" altLang="ko-KR" sz="1000" dirty="0" err="1"/>
              <a:t>can_see</a:t>
            </a:r>
            <a:r>
              <a:rPr lang="ko-KR" altLang="en-US" sz="1000" dirty="0"/>
              <a:t>함수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244DE-F5DB-29C5-6AC0-B1938DE46758}"/>
              </a:ext>
            </a:extLst>
          </p:cNvPr>
          <p:cNvSpPr txBox="1"/>
          <p:nvPr/>
        </p:nvSpPr>
        <p:spPr>
          <a:xfrm>
            <a:off x="247651" y="1677366"/>
            <a:ext cx="551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이동을 하면 위치에 맞는 섹터를 확인 후</a:t>
            </a:r>
            <a:endParaRPr lang="en-US" altLang="ko-KR" dirty="0"/>
          </a:p>
          <a:p>
            <a:r>
              <a:rPr lang="ko-KR" altLang="en-US" dirty="0"/>
              <a:t>섹터에 변경사항이 있으면 </a:t>
            </a:r>
            <a:r>
              <a:rPr lang="en-US" altLang="ko-KR" dirty="0" err="1"/>
              <a:t>shared_lock</a:t>
            </a:r>
            <a:r>
              <a:rPr lang="ko-KR" altLang="en-US" dirty="0"/>
              <a:t>을 사용해 섹터를 이동</a:t>
            </a:r>
            <a:r>
              <a:rPr lang="en-US" altLang="ko-KR" dirty="0"/>
              <a:t>, </a:t>
            </a:r>
            <a:r>
              <a:rPr lang="ko-KR" altLang="en-US" dirty="0"/>
              <a:t>검색도 </a:t>
            </a:r>
            <a:r>
              <a:rPr lang="en-US" altLang="ko-KR" dirty="0" err="1"/>
              <a:t>shared_lock</a:t>
            </a:r>
            <a:r>
              <a:rPr lang="ko-KR" altLang="en-US" dirty="0"/>
              <a:t>을 사용해 주변 섹터 검색</a:t>
            </a:r>
            <a:r>
              <a:rPr lang="en-US" altLang="ko-KR" dirty="0"/>
              <a:t> .</a:t>
            </a:r>
          </a:p>
          <a:p>
            <a:r>
              <a:rPr lang="ko-KR" altLang="en-US" dirty="0"/>
              <a:t>주변 섹터에 있는 플레이어들 상대로 </a:t>
            </a:r>
            <a:r>
              <a:rPr lang="en-US" altLang="ko-KR" dirty="0" err="1"/>
              <a:t>can_see</a:t>
            </a:r>
            <a:r>
              <a:rPr lang="en-US" altLang="ko-KR" dirty="0"/>
              <a:t> </a:t>
            </a:r>
            <a:r>
              <a:rPr lang="ko-KR" altLang="en-US" dirty="0"/>
              <a:t>함수를 통해 시야 </a:t>
            </a:r>
            <a:r>
              <a:rPr lang="ko-KR" altLang="en-US" dirty="0" err="1"/>
              <a:t>안에있는</a:t>
            </a:r>
            <a:r>
              <a:rPr lang="ko-KR" altLang="en-US" dirty="0"/>
              <a:t> 플레이어 탐색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AE457E-E1D1-4140-91C4-2F2DDA1B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78" y="2548070"/>
            <a:ext cx="5469025" cy="3841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BD886-1F4F-423A-A8C2-6638C17E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59" y="3946622"/>
            <a:ext cx="4953671" cy="25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07F-A2DB-40AF-23E6-3AEE1732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6095" cy="689272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Academy</a:t>
            </a:r>
            <a:r>
              <a:rPr lang="ko-KR" altLang="en-US" sz="3000" dirty="0"/>
              <a:t> RPG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B741E5-E913-2124-308F-1CF1EC00C6C5}"/>
              </a:ext>
            </a:extLst>
          </p:cNvPr>
          <p:cNvSpPr txBox="1">
            <a:spLocks/>
          </p:cNvSpPr>
          <p:nvPr/>
        </p:nvSpPr>
        <p:spPr>
          <a:xfrm>
            <a:off x="10546492" y="67059"/>
            <a:ext cx="1645508" cy="36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/>
              <a:t>게임 로직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41205-3675-4A8B-8E7E-992A98251838}"/>
              </a:ext>
            </a:extLst>
          </p:cNvPr>
          <p:cNvSpPr txBox="1"/>
          <p:nvPr/>
        </p:nvSpPr>
        <p:spPr>
          <a:xfrm>
            <a:off x="-88456" y="1164863"/>
            <a:ext cx="226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</a:rPr>
              <a:t>플레이어 이동</a:t>
            </a:r>
          </a:p>
        </p:txBody>
      </p:sp>
      <p:pic>
        <p:nvPicPr>
          <p:cNvPr id="15" name="그림 1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533C816-3984-4F0B-AEEA-BA9EAF5E6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7" y="1820462"/>
            <a:ext cx="4476750" cy="1238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63DA7A-CA11-4137-8B12-29DE802C7116}"/>
              </a:ext>
            </a:extLst>
          </p:cNvPr>
          <p:cNvSpPr txBox="1"/>
          <p:nvPr/>
        </p:nvSpPr>
        <p:spPr>
          <a:xfrm>
            <a:off x="1892047" y="1072530"/>
            <a:ext cx="4003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3"/>
              </a:rPr>
              <a:t>https://github.com/2JongHyeok/GameServerTermProject/blob/main/Server/server.cpp</a:t>
            </a:r>
            <a:endParaRPr lang="en-US" altLang="ko-KR" sz="1000" dirty="0"/>
          </a:p>
          <a:p>
            <a:r>
              <a:rPr lang="en-US" altLang="ko-KR" sz="1000" dirty="0"/>
              <a:t>line 253 ~ 336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D77A0B-FC93-4B77-B15C-41F433900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95" y="432932"/>
            <a:ext cx="4202364" cy="60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4767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1606</Words>
  <Application>Microsoft Office PowerPoint</Application>
  <PresentationFormat>와이드스크린</PresentationFormat>
  <Paragraphs>282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Neue Haas Grotesk Text Pro</vt:lpstr>
      <vt:lpstr>DylanVTI</vt:lpstr>
      <vt:lpstr>포트폴리오  게임 서버 프로그래머 지원    </vt:lpstr>
      <vt:lpstr>목차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Academy RPG</vt:lpstr>
      <vt:lpstr>The Toys</vt:lpstr>
      <vt:lpstr>PowerPoint 프레젠테이션</vt:lpstr>
      <vt:lpstr> IOCP 로비 서버</vt:lpstr>
      <vt:lpstr> Game Client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이종혁(2019180032)</cp:lastModifiedBy>
  <cp:revision>691</cp:revision>
  <dcterms:created xsi:type="dcterms:W3CDTF">2024-08-11T03:03:50Z</dcterms:created>
  <dcterms:modified xsi:type="dcterms:W3CDTF">2024-11-27T05:25:32Z</dcterms:modified>
</cp:coreProperties>
</file>