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095-8B18-44E3-BE49-B3D58A03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D9127-4966-4B06-98FB-C6E173A26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C444-6447-4FA8-B801-93CA53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59D0-B63D-40DC-AD8C-D1F6377E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1091-EEC5-46EE-85E2-B817706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1B9-868A-477B-9089-46CE9047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64A7-7BEA-4594-9703-E2F1A567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F71F-4A79-4104-8805-827AB50A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9237-5CFF-4C41-A313-B2C06E3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7DB2-36FE-472D-A68F-CC3D6E34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2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8CC16-4C31-494C-8707-4E3F7F0CE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32D89-9FB9-464C-B0EE-3EFCACF4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CB06-B93D-449C-A005-0AB4309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7636-3CA0-4A3E-993E-02F8A7E7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79E0-A3BB-4809-BD54-772B75B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9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9386-0E52-4574-AAAD-25E43418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879E-3E22-4D73-A092-2C27BBE7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0503-847C-4E79-AEBF-7039D6EE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9B2D-50CD-4EEC-8787-A4E27C5A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A5BD-4C3B-4BDB-943A-FBCBC8EB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C4B2-F4D7-4F62-A8BB-E149B9E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3CFE-CF1E-48C6-8CD8-27629414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508E-8A48-4D14-87ED-8178489B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1087-0514-4687-A4AE-D452F68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E6A4-4ADB-4696-8E82-0778267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11D-D487-4E9C-A6EF-EA488359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5070-6458-4144-B2AC-A6846D8E0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D5CE8-2AD6-4D98-8D03-297A7ADC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B7B78-8789-4F05-81C1-23BC6A39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383E-A4EA-4C2E-A561-094CCED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2D9D-60F1-4A0E-80A5-F9347BE5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D360-4D34-47EF-B856-860717DB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43E2-764C-4584-929A-43596BC4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C6E4-FE1A-4934-AF67-8AFBAF7C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E4878-D1C8-47F4-BB97-D51B3E5F9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59CFE-60A7-4EDF-822A-D82444380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700BF-BFF8-4D1F-AB06-117FF808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42081-F37B-4617-8FA1-D1DF5966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0405E-2EA4-43EA-9D92-2CD8905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4549-262E-4603-B84C-5A7F1A2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BB17-1D6D-4863-B391-8AE4CC1E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1B085-2BAA-41E2-8D28-639A6FBD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B3C0-0081-48EC-ABB9-4EA6ACF6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15263-41E5-45B4-B875-3CAE95B6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8C979-C034-4FD7-9FF8-B4068955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E4A7-694D-43F0-B8E4-ABB12329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3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AA74-3D51-4AAF-AF14-A713CB59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A56A-E812-4E5E-807C-0A1EC689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D1BFE-8CCE-45A7-ADAF-840F86778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BECB-A5AF-4D83-B2D3-3D35758C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C016-0909-4A91-B34A-4A7B2BD8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4F0B-3AA6-4A91-B561-6BBBF8D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501-C934-4BBC-A0F7-026311F6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3C0C9-9A10-4AFF-9E57-3215D7D62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2563-24FC-4062-AEA6-9C0D8978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60D3-FE39-4C47-A0D6-81D728E0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CFD-8AEE-4E71-86C5-3412E772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6858-3BD4-4CA6-AE44-477D8CDC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0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0A50B-AD52-4444-ADAB-E641B636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FF7D-F1E4-4236-9353-55F0354E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77EA-CCFD-435F-8D86-7A730F71B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4311-0ABF-4DD7-8D91-34C0FD4CF36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F09C-F864-474D-8FBF-77270A5BA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EBC9-646C-404C-9DD9-9DC0422C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0AE9-24AF-45D4-8B3F-2F9BD9A94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2385B83-E37E-4D74-A3B0-E46F99C9A629}"/>
              </a:ext>
            </a:extLst>
          </p:cNvPr>
          <p:cNvGrpSpPr/>
          <p:nvPr/>
        </p:nvGrpSpPr>
        <p:grpSpPr>
          <a:xfrm>
            <a:off x="3682448" y="2112065"/>
            <a:ext cx="2269432" cy="2633870"/>
            <a:chOff x="2991679" y="2112065"/>
            <a:chExt cx="2269432" cy="2633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44AD0A-C41D-4EEB-AE5E-7ACF4FB6BB58}"/>
                </a:ext>
              </a:extLst>
            </p:cNvPr>
            <p:cNvSpPr/>
            <p:nvPr/>
          </p:nvSpPr>
          <p:spPr>
            <a:xfrm>
              <a:off x="2991679" y="2112065"/>
              <a:ext cx="407504" cy="2633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Vector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976FA3-81C5-4EB5-A319-78C7F960EDC2}"/>
                </a:ext>
              </a:extLst>
            </p:cNvPr>
            <p:cNvSpPr/>
            <p:nvPr/>
          </p:nvSpPr>
          <p:spPr>
            <a:xfrm>
              <a:off x="3457161" y="2112065"/>
              <a:ext cx="407504" cy="26338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Vector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BFDCE8-37A6-472C-A84C-9018143C82B2}"/>
                </a:ext>
              </a:extLst>
            </p:cNvPr>
            <p:cNvSpPr/>
            <p:nvPr/>
          </p:nvSpPr>
          <p:spPr>
            <a:xfrm>
              <a:off x="3922643" y="2112065"/>
              <a:ext cx="407504" cy="26338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Vector 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DB2BBC-76BA-415D-925E-1CA045027279}"/>
                </a:ext>
              </a:extLst>
            </p:cNvPr>
            <p:cNvSpPr/>
            <p:nvPr/>
          </p:nvSpPr>
          <p:spPr>
            <a:xfrm>
              <a:off x="4388125" y="2112065"/>
              <a:ext cx="407504" cy="26338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Vector 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CDF4C4-3CC9-4C0E-A588-9FEA503F59BA}"/>
                </a:ext>
              </a:extLst>
            </p:cNvPr>
            <p:cNvSpPr/>
            <p:nvPr/>
          </p:nvSpPr>
          <p:spPr>
            <a:xfrm>
              <a:off x="4853607" y="2112065"/>
              <a:ext cx="407504" cy="26338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Vector 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5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76ABBF-AF96-499F-BBA2-75D445FC1197}"/>
              </a:ext>
            </a:extLst>
          </p:cNvPr>
          <p:cNvGrpSpPr/>
          <p:nvPr/>
        </p:nvGrpSpPr>
        <p:grpSpPr>
          <a:xfrm rot="16200000">
            <a:off x="4400551" y="1393964"/>
            <a:ext cx="3380957" cy="5181601"/>
            <a:chOff x="3195139" y="2112064"/>
            <a:chExt cx="2065972" cy="51816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6403E8-16F8-4AB6-B635-9F07CC9A0536}"/>
                </a:ext>
              </a:extLst>
            </p:cNvPr>
            <p:cNvSpPr/>
            <p:nvPr/>
          </p:nvSpPr>
          <p:spPr>
            <a:xfrm>
              <a:off x="3195139" y="2112065"/>
              <a:ext cx="204044" cy="2130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object 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EDA976-7377-4E25-A0C9-B198F5D17279}"/>
                </a:ext>
              </a:extLst>
            </p:cNvPr>
            <p:cNvSpPr/>
            <p:nvPr/>
          </p:nvSpPr>
          <p:spPr>
            <a:xfrm>
              <a:off x="3457161" y="2112064"/>
              <a:ext cx="639880" cy="51816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object 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A07ECF-81C6-4784-A144-DBE065A21EA9}"/>
                </a:ext>
              </a:extLst>
            </p:cNvPr>
            <p:cNvSpPr/>
            <p:nvPr/>
          </p:nvSpPr>
          <p:spPr>
            <a:xfrm>
              <a:off x="4127408" y="2112064"/>
              <a:ext cx="202739" cy="26338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object 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2D3ED-5C87-46AA-8309-A68A85AD3B0F}"/>
                </a:ext>
              </a:extLst>
            </p:cNvPr>
            <p:cNvSpPr/>
            <p:nvPr/>
          </p:nvSpPr>
          <p:spPr>
            <a:xfrm>
              <a:off x="4388124" y="2112064"/>
              <a:ext cx="622967" cy="9972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object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928C37-65E1-4F84-96A0-43EE9DC93401}"/>
                </a:ext>
              </a:extLst>
            </p:cNvPr>
            <p:cNvSpPr/>
            <p:nvPr/>
          </p:nvSpPr>
          <p:spPr>
            <a:xfrm>
              <a:off x="5047529" y="2112065"/>
              <a:ext cx="213582" cy="9177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object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8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063A3-3603-4470-AFBD-7C055ACAFC69}"/>
              </a:ext>
            </a:extLst>
          </p:cNvPr>
          <p:cNvGrpSpPr/>
          <p:nvPr/>
        </p:nvGrpSpPr>
        <p:grpSpPr>
          <a:xfrm>
            <a:off x="3391116" y="1868068"/>
            <a:ext cx="5084162" cy="3416321"/>
            <a:chOff x="3391116" y="1868068"/>
            <a:chExt cx="5084162" cy="34163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31C902-761D-4CEC-9A9C-977F5DD1BE29}"/>
                </a:ext>
              </a:extLst>
            </p:cNvPr>
            <p:cNvSpPr txBox="1"/>
            <p:nvPr/>
          </p:nvSpPr>
          <p:spPr>
            <a:xfrm>
              <a:off x="5616382" y="1868069"/>
              <a:ext cx="67197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-0.5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1FB607-B130-4B29-8F65-8ECF8F385E7B}"/>
                </a:ext>
              </a:extLst>
            </p:cNvPr>
            <p:cNvCxnSpPr/>
            <p:nvPr/>
          </p:nvCxnSpPr>
          <p:spPr>
            <a:xfrm>
              <a:off x="4207363" y="1868069"/>
              <a:ext cx="320881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8D34D-9A3C-4398-AAE7-239FBB8C8E27}"/>
                </a:ext>
              </a:extLst>
            </p:cNvPr>
            <p:cNvCxnSpPr/>
            <p:nvPr/>
          </p:nvCxnSpPr>
          <p:spPr>
            <a:xfrm>
              <a:off x="4207363" y="5222739"/>
              <a:ext cx="320881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F08AC3-EB4D-45DB-A2E3-99FC78794919}"/>
                </a:ext>
              </a:extLst>
            </p:cNvPr>
            <p:cNvCxnSpPr/>
            <p:nvPr/>
          </p:nvCxnSpPr>
          <p:spPr>
            <a:xfrm>
              <a:off x="4207363" y="1868069"/>
              <a:ext cx="0" cy="335467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15ED96-0BCC-40A7-A5C6-5E2316C78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6177" y="1868069"/>
              <a:ext cx="0" cy="33546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9B5A03-AA60-4FFD-A8CE-C29D2158BD10}"/>
                </a:ext>
              </a:extLst>
            </p:cNvPr>
            <p:cNvSpPr txBox="1"/>
            <p:nvPr/>
          </p:nvSpPr>
          <p:spPr>
            <a:xfrm>
              <a:off x="3391116" y="4741413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floor</a:t>
              </a:r>
              <a:endPara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679313-75AA-466F-826E-EB132C57401A}"/>
                </a:ext>
              </a:extLst>
            </p:cNvPr>
            <p:cNvSpPr txBox="1"/>
            <p:nvPr/>
          </p:nvSpPr>
          <p:spPr>
            <a:xfrm>
              <a:off x="7455447" y="1868068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ceiling</a:t>
              </a:r>
              <a:endPara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4EC32C-2E6B-4A22-86CE-4D656722C863}"/>
                </a:ext>
              </a:extLst>
            </p:cNvPr>
            <p:cNvSpPr/>
            <p:nvPr/>
          </p:nvSpPr>
          <p:spPr>
            <a:xfrm>
              <a:off x="5956027" y="3429000"/>
              <a:ext cx="222523" cy="2790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B07812-8B5E-486F-9CA2-8EA09A2C1B3F}"/>
                </a:ext>
              </a:extLst>
            </p:cNvPr>
            <p:cNvSpPr/>
            <p:nvPr/>
          </p:nvSpPr>
          <p:spPr>
            <a:xfrm>
              <a:off x="6157981" y="2911466"/>
              <a:ext cx="398297" cy="516132"/>
            </a:xfrm>
            <a:custGeom>
              <a:avLst/>
              <a:gdLst>
                <a:gd name="connsiteX0" fmla="*/ 28049 w 398297"/>
                <a:gd name="connsiteY0" fmla="*/ 516132 h 516132"/>
                <a:gd name="connsiteX1" fmla="*/ 5609 w 398297"/>
                <a:gd name="connsiteY1" fmla="*/ 448814 h 516132"/>
                <a:gd name="connsiteX2" fmla="*/ 0 w 398297"/>
                <a:gd name="connsiteY2" fmla="*/ 415155 h 516132"/>
                <a:gd name="connsiteX3" fmla="*/ 28049 w 398297"/>
                <a:gd name="connsiteY3" fmla="*/ 336617 h 516132"/>
                <a:gd name="connsiteX4" fmla="*/ 61708 w 398297"/>
                <a:gd name="connsiteY4" fmla="*/ 331008 h 516132"/>
                <a:gd name="connsiteX5" fmla="*/ 168294 w 398297"/>
                <a:gd name="connsiteY5" fmla="*/ 387106 h 516132"/>
                <a:gd name="connsiteX6" fmla="*/ 162684 w 398297"/>
                <a:gd name="connsiteY6" fmla="*/ 409545 h 516132"/>
                <a:gd name="connsiteX7" fmla="*/ 89757 w 398297"/>
                <a:gd name="connsiteY7" fmla="*/ 387106 h 516132"/>
                <a:gd name="connsiteX8" fmla="*/ 95367 w 398297"/>
                <a:gd name="connsiteY8" fmla="*/ 319788 h 516132"/>
                <a:gd name="connsiteX9" fmla="*/ 117806 w 398297"/>
                <a:gd name="connsiteY9" fmla="*/ 263690 h 516132"/>
                <a:gd name="connsiteX10" fmla="*/ 145855 w 398297"/>
                <a:gd name="connsiteY10" fmla="*/ 224421 h 516132"/>
                <a:gd name="connsiteX11" fmla="*/ 207563 w 398297"/>
                <a:gd name="connsiteY11" fmla="*/ 213201 h 516132"/>
                <a:gd name="connsiteX12" fmla="*/ 297320 w 398297"/>
                <a:gd name="connsiteY12" fmla="*/ 230031 h 516132"/>
                <a:gd name="connsiteX13" fmla="*/ 286100 w 398297"/>
                <a:gd name="connsiteY13" fmla="*/ 297349 h 516132"/>
                <a:gd name="connsiteX14" fmla="*/ 207563 w 398297"/>
                <a:gd name="connsiteY14" fmla="*/ 286129 h 516132"/>
                <a:gd name="connsiteX15" fmla="*/ 213173 w 398297"/>
                <a:gd name="connsiteY15" fmla="*/ 196372 h 516132"/>
                <a:gd name="connsiteX16" fmla="*/ 263661 w 398297"/>
                <a:gd name="connsiteY16" fmla="*/ 84176 h 516132"/>
                <a:gd name="connsiteX17" fmla="*/ 319759 w 398297"/>
                <a:gd name="connsiteY17" fmla="*/ 16858 h 516132"/>
                <a:gd name="connsiteX18" fmla="*/ 398297 w 398297"/>
                <a:gd name="connsiteY18" fmla="*/ 28 h 51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297" h="516132">
                  <a:moveTo>
                    <a:pt x="28049" y="516132"/>
                  </a:moveTo>
                  <a:cubicBezTo>
                    <a:pt x="12425" y="438012"/>
                    <a:pt x="36980" y="550770"/>
                    <a:pt x="5609" y="448814"/>
                  </a:cubicBezTo>
                  <a:cubicBezTo>
                    <a:pt x="2264" y="437943"/>
                    <a:pt x="1870" y="426375"/>
                    <a:pt x="0" y="415155"/>
                  </a:cubicBezTo>
                  <a:cubicBezTo>
                    <a:pt x="2962" y="400342"/>
                    <a:pt x="4725" y="349575"/>
                    <a:pt x="28049" y="336617"/>
                  </a:cubicBezTo>
                  <a:cubicBezTo>
                    <a:pt x="37992" y="331093"/>
                    <a:pt x="50488" y="332878"/>
                    <a:pt x="61708" y="331008"/>
                  </a:cubicBezTo>
                  <a:cubicBezTo>
                    <a:pt x="137476" y="344378"/>
                    <a:pt x="162127" y="319255"/>
                    <a:pt x="168294" y="387106"/>
                  </a:cubicBezTo>
                  <a:cubicBezTo>
                    <a:pt x="168992" y="394784"/>
                    <a:pt x="164554" y="402065"/>
                    <a:pt x="162684" y="409545"/>
                  </a:cubicBezTo>
                  <a:cubicBezTo>
                    <a:pt x="138375" y="402065"/>
                    <a:pt x="105017" y="407453"/>
                    <a:pt x="89757" y="387106"/>
                  </a:cubicBezTo>
                  <a:cubicBezTo>
                    <a:pt x="76247" y="369092"/>
                    <a:pt x="90377" y="341745"/>
                    <a:pt x="95367" y="319788"/>
                  </a:cubicBezTo>
                  <a:cubicBezTo>
                    <a:pt x="99830" y="300149"/>
                    <a:pt x="111032" y="282656"/>
                    <a:pt x="117806" y="263690"/>
                  </a:cubicBezTo>
                  <a:cubicBezTo>
                    <a:pt x="125531" y="242061"/>
                    <a:pt x="117434" y="233895"/>
                    <a:pt x="145855" y="224421"/>
                  </a:cubicBezTo>
                  <a:cubicBezTo>
                    <a:pt x="165689" y="217810"/>
                    <a:pt x="186994" y="216941"/>
                    <a:pt x="207563" y="213201"/>
                  </a:cubicBezTo>
                  <a:cubicBezTo>
                    <a:pt x="237482" y="218811"/>
                    <a:pt x="276550" y="207777"/>
                    <a:pt x="297320" y="230031"/>
                  </a:cubicBezTo>
                  <a:cubicBezTo>
                    <a:pt x="312842" y="246662"/>
                    <a:pt x="305391" y="285292"/>
                    <a:pt x="286100" y="297349"/>
                  </a:cubicBezTo>
                  <a:cubicBezTo>
                    <a:pt x="263675" y="311365"/>
                    <a:pt x="233742" y="289869"/>
                    <a:pt x="207563" y="286129"/>
                  </a:cubicBezTo>
                  <a:cubicBezTo>
                    <a:pt x="209433" y="256210"/>
                    <a:pt x="207294" y="225767"/>
                    <a:pt x="213173" y="196372"/>
                  </a:cubicBezTo>
                  <a:cubicBezTo>
                    <a:pt x="221954" y="152466"/>
                    <a:pt x="237348" y="118007"/>
                    <a:pt x="263661" y="84176"/>
                  </a:cubicBezTo>
                  <a:cubicBezTo>
                    <a:pt x="281594" y="61119"/>
                    <a:pt x="291579" y="24544"/>
                    <a:pt x="319759" y="16858"/>
                  </a:cubicBezTo>
                  <a:cubicBezTo>
                    <a:pt x="386879" y="-1448"/>
                    <a:pt x="360146" y="28"/>
                    <a:pt x="398297" y="2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AE93E2-B224-46FF-8E4B-94E4D9A2A568}"/>
                </a:ext>
              </a:extLst>
            </p:cNvPr>
            <p:cNvSpPr txBox="1"/>
            <p:nvPr/>
          </p:nvSpPr>
          <p:spPr>
            <a:xfrm>
              <a:off x="6524479" y="2707867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8E3919-60EB-4D27-A0AC-345ABE43CEA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5032005" y="3576229"/>
              <a:ext cx="58437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2873D6-210B-485E-A9FD-80F8E168DA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9061" y="1884198"/>
              <a:ext cx="5132" cy="162193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EAEB58-46AE-4D01-BA0D-C54885527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3431" y="3646324"/>
              <a:ext cx="0" cy="1551843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4D5FF6-E376-4B2E-933B-C174D8512BA1}"/>
                </a:ext>
              </a:extLst>
            </p:cNvPr>
            <p:cNvSpPr txBox="1"/>
            <p:nvPr/>
          </p:nvSpPr>
          <p:spPr>
            <a:xfrm>
              <a:off x="4269775" y="2848685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round</a:t>
              </a:r>
              <a:endPara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64BB76-9B44-48D1-A0CC-854DC7D0AE74}"/>
                </a:ext>
              </a:extLst>
            </p:cNvPr>
            <p:cNvCxnSpPr/>
            <p:nvPr/>
          </p:nvCxnSpPr>
          <p:spPr>
            <a:xfrm flipH="1">
              <a:off x="4864100" y="3576229"/>
              <a:ext cx="167905" cy="21472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A526F9-FE47-4A87-8CA6-73C947E896F1}"/>
                </a:ext>
              </a:extLst>
            </p:cNvPr>
            <p:cNvSpPr txBox="1"/>
            <p:nvPr/>
          </p:nvSpPr>
          <p:spPr>
            <a:xfrm>
              <a:off x="4308118" y="3708086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最近</a:t>
              </a:r>
              <a:endPara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偶</a:t>
              </a:r>
              <a:r>
                <a:rPr lang="zh-CN" altLang="en-US" sz="24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</a:t>
              </a:r>
              <a:endPara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701CD2-D065-428E-B1BB-4B9A0FE0DB59}"/>
              </a:ext>
            </a:extLst>
          </p:cNvPr>
          <p:cNvGrpSpPr/>
          <p:nvPr/>
        </p:nvGrpSpPr>
        <p:grpSpPr>
          <a:xfrm>
            <a:off x="889552" y="762935"/>
            <a:ext cx="7310229" cy="1881663"/>
            <a:chOff x="889552" y="762935"/>
            <a:chExt cx="7310229" cy="18816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C18BB6-4B56-4662-BD37-CDD32732DD02}"/>
                </a:ext>
              </a:extLst>
            </p:cNvPr>
            <p:cNvSpPr/>
            <p:nvPr/>
          </p:nvSpPr>
          <p:spPr>
            <a:xfrm>
              <a:off x="2320787" y="1346752"/>
              <a:ext cx="1456082" cy="7255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function 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C3165E-B78A-47EA-AE15-558EF94DFF25}"/>
                </a:ext>
              </a:extLst>
            </p:cNvPr>
            <p:cNvSpPr/>
            <p:nvPr/>
          </p:nvSpPr>
          <p:spPr>
            <a:xfrm>
              <a:off x="1565413" y="1555473"/>
              <a:ext cx="755374" cy="308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%&gt;%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D56EAA-34C3-431F-985E-5CFCC90CE87F}"/>
                </a:ext>
              </a:extLst>
            </p:cNvPr>
            <p:cNvSpPr txBox="1"/>
            <p:nvPr/>
          </p:nvSpPr>
          <p:spPr>
            <a:xfrm>
              <a:off x="889552" y="151910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584524-5958-4599-9F2D-359C86BA27C3}"/>
                </a:ext>
              </a:extLst>
            </p:cNvPr>
            <p:cNvSpPr/>
            <p:nvPr/>
          </p:nvSpPr>
          <p:spPr>
            <a:xfrm>
              <a:off x="3776869" y="1555473"/>
              <a:ext cx="755374" cy="308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%&gt;%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D5B8A0-B763-49D9-A78B-1C01080DEA7B}"/>
                </a:ext>
              </a:extLst>
            </p:cNvPr>
            <p:cNvSpPr/>
            <p:nvPr/>
          </p:nvSpPr>
          <p:spPr>
            <a:xfrm>
              <a:off x="4532243" y="1340988"/>
              <a:ext cx="1456082" cy="7255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function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AC4A3-52DB-4AA3-8578-0E8DC2757038}"/>
                </a:ext>
              </a:extLst>
            </p:cNvPr>
            <p:cNvSpPr txBox="1"/>
            <p:nvPr/>
          </p:nvSpPr>
          <p:spPr>
            <a:xfrm>
              <a:off x="2876802" y="2275266"/>
              <a:ext cx="2555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dealt by function a</a:t>
              </a:r>
              <a:endParaRPr lang="zh-CN" alt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E621E1-78D4-4521-9DA9-BD5A02294C43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V="1">
              <a:off x="4154556" y="1863586"/>
              <a:ext cx="0" cy="4116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5CAB3-16BF-42FB-A25F-F9D381AFC07E}"/>
                </a:ext>
              </a:extLst>
            </p:cNvPr>
            <p:cNvSpPr/>
            <p:nvPr/>
          </p:nvSpPr>
          <p:spPr>
            <a:xfrm>
              <a:off x="5988325" y="1555473"/>
              <a:ext cx="755374" cy="308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%&gt;%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AC1082-9DF3-4950-B40B-663202A367A2}"/>
                </a:ext>
              </a:extLst>
            </p:cNvPr>
            <p:cNvSpPr/>
            <p:nvPr/>
          </p:nvSpPr>
          <p:spPr>
            <a:xfrm>
              <a:off x="6743699" y="1340988"/>
              <a:ext cx="1456082" cy="7255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function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02DE5C-2D5B-4C8F-BC4A-1E9F29618F56}"/>
                </a:ext>
              </a:extLst>
            </p:cNvPr>
            <p:cNvSpPr txBox="1"/>
            <p:nvPr/>
          </p:nvSpPr>
          <p:spPr>
            <a:xfrm>
              <a:off x="5091571" y="762935"/>
              <a:ext cx="2555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dealt by function b</a:t>
              </a:r>
              <a:endParaRPr lang="zh-CN" alt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D16EB6-C50A-4DD1-86CB-E4B11AB1B70C}"/>
                </a:ext>
              </a:extLst>
            </p:cNvPr>
            <p:cNvCxnSpPr>
              <a:cxnSpLocks/>
              <a:stCxn id="16" idx="2"/>
              <a:endCxn id="14" idx="0"/>
            </p:cNvCxnSpPr>
            <p:nvPr/>
          </p:nvCxnSpPr>
          <p:spPr>
            <a:xfrm flipH="1">
              <a:off x="6366012" y="1132267"/>
              <a:ext cx="3313" cy="4232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7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E87AF-15B7-480D-B09D-DDE11AD6E1AC}"/>
              </a:ext>
            </a:extLst>
          </p:cNvPr>
          <p:cNvGrpSpPr/>
          <p:nvPr/>
        </p:nvGrpSpPr>
        <p:grpSpPr>
          <a:xfrm>
            <a:off x="1623391" y="2547144"/>
            <a:ext cx="3886200" cy="1785937"/>
            <a:chOff x="1623391" y="2547144"/>
            <a:chExt cx="3886200" cy="1785937"/>
          </a:xfrm>
        </p:grpSpPr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6ACE0B11-6BF5-4FB9-AB74-7B557A3C8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791" y="3828256"/>
              <a:ext cx="819150" cy="500063"/>
            </a:xfrm>
            <a:custGeom>
              <a:avLst/>
              <a:gdLst>
                <a:gd name="T0" fmla="*/ 6 w 516"/>
                <a:gd name="T1" fmla="*/ 0 h 315"/>
                <a:gd name="T2" fmla="*/ 6 w 516"/>
                <a:gd name="T3" fmla="*/ 24 h 315"/>
                <a:gd name="T4" fmla="*/ 10 w 516"/>
                <a:gd name="T5" fmla="*/ 8 h 315"/>
                <a:gd name="T6" fmla="*/ 40 w 516"/>
                <a:gd name="T7" fmla="*/ 51 h 315"/>
                <a:gd name="T8" fmla="*/ 112 w 516"/>
                <a:gd name="T9" fmla="*/ 123 h 315"/>
                <a:gd name="T10" fmla="*/ 139 w 516"/>
                <a:gd name="T11" fmla="*/ 152 h 315"/>
                <a:gd name="T12" fmla="*/ 182 w 516"/>
                <a:gd name="T13" fmla="*/ 195 h 315"/>
                <a:gd name="T14" fmla="*/ 212 w 516"/>
                <a:gd name="T15" fmla="*/ 209 h 315"/>
                <a:gd name="T16" fmla="*/ 270 w 516"/>
                <a:gd name="T17" fmla="*/ 238 h 315"/>
                <a:gd name="T18" fmla="*/ 327 w 516"/>
                <a:gd name="T19" fmla="*/ 267 h 315"/>
                <a:gd name="T20" fmla="*/ 413 w 516"/>
                <a:gd name="T21" fmla="*/ 295 h 315"/>
                <a:gd name="T22" fmla="*/ 516 w 516"/>
                <a:gd name="T23" fmla="*/ 315 h 315"/>
                <a:gd name="T24" fmla="*/ 12 w 516"/>
                <a:gd name="T25" fmla="*/ 312 h 315"/>
                <a:gd name="T26" fmla="*/ 0 w 516"/>
                <a:gd name="T27" fmla="*/ 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6" h="315">
                  <a:moveTo>
                    <a:pt x="6" y="0"/>
                  </a:moveTo>
                  <a:lnTo>
                    <a:pt x="6" y="24"/>
                  </a:lnTo>
                  <a:lnTo>
                    <a:pt x="10" y="8"/>
                  </a:lnTo>
                  <a:lnTo>
                    <a:pt x="40" y="51"/>
                  </a:lnTo>
                  <a:lnTo>
                    <a:pt x="112" y="123"/>
                  </a:lnTo>
                  <a:lnTo>
                    <a:pt x="139" y="152"/>
                  </a:lnTo>
                  <a:lnTo>
                    <a:pt x="182" y="195"/>
                  </a:lnTo>
                  <a:lnTo>
                    <a:pt x="212" y="209"/>
                  </a:lnTo>
                  <a:lnTo>
                    <a:pt x="270" y="238"/>
                  </a:lnTo>
                  <a:lnTo>
                    <a:pt x="327" y="267"/>
                  </a:lnTo>
                  <a:lnTo>
                    <a:pt x="413" y="295"/>
                  </a:lnTo>
                  <a:lnTo>
                    <a:pt x="516" y="315"/>
                  </a:lnTo>
                  <a:lnTo>
                    <a:pt x="12" y="312"/>
                  </a:lnTo>
                  <a:lnTo>
                    <a:pt x="0" y="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EA993C54-6948-4E95-99C6-5E7D9E11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216" y="2547144"/>
              <a:ext cx="1830388" cy="1763712"/>
            </a:xfrm>
            <a:custGeom>
              <a:avLst/>
              <a:gdLst>
                <a:gd name="T0" fmla="*/ 1152 w 1153"/>
                <a:gd name="T1" fmla="*/ 1110 h 1111"/>
                <a:gd name="T2" fmla="*/ 1031 w 1153"/>
                <a:gd name="T3" fmla="*/ 1096 h 1111"/>
                <a:gd name="T4" fmla="*/ 971 w 1153"/>
                <a:gd name="T5" fmla="*/ 1084 h 1111"/>
                <a:gd name="T6" fmla="*/ 909 w 1153"/>
                <a:gd name="T7" fmla="*/ 1065 h 1111"/>
                <a:gd name="T8" fmla="*/ 849 w 1153"/>
                <a:gd name="T9" fmla="*/ 1041 h 1111"/>
                <a:gd name="T10" fmla="*/ 788 w 1153"/>
                <a:gd name="T11" fmla="*/ 1007 h 1111"/>
                <a:gd name="T12" fmla="*/ 728 w 1153"/>
                <a:gd name="T13" fmla="*/ 961 h 1111"/>
                <a:gd name="T14" fmla="*/ 607 w 1153"/>
                <a:gd name="T15" fmla="*/ 832 h 1111"/>
                <a:gd name="T16" fmla="*/ 485 w 1153"/>
                <a:gd name="T17" fmla="*/ 650 h 1111"/>
                <a:gd name="T18" fmla="*/ 364 w 1153"/>
                <a:gd name="T19" fmla="*/ 434 h 1111"/>
                <a:gd name="T20" fmla="*/ 304 w 1153"/>
                <a:gd name="T21" fmla="*/ 323 h 1111"/>
                <a:gd name="T22" fmla="*/ 243 w 1153"/>
                <a:gd name="T23" fmla="*/ 220 h 1111"/>
                <a:gd name="T24" fmla="*/ 183 w 1153"/>
                <a:gd name="T25" fmla="*/ 130 h 1111"/>
                <a:gd name="T26" fmla="*/ 122 w 1153"/>
                <a:gd name="T27" fmla="*/ 60 h 1111"/>
                <a:gd name="T28" fmla="*/ 62 w 1153"/>
                <a:gd name="T29" fmla="*/ 16 h 1111"/>
                <a:gd name="T30" fmla="*/ 0 w 1153"/>
                <a:gd name="T3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3" h="1111">
                  <a:moveTo>
                    <a:pt x="1152" y="1110"/>
                  </a:moveTo>
                  <a:lnTo>
                    <a:pt x="1031" y="1096"/>
                  </a:lnTo>
                  <a:lnTo>
                    <a:pt x="971" y="1084"/>
                  </a:lnTo>
                  <a:lnTo>
                    <a:pt x="909" y="1065"/>
                  </a:lnTo>
                  <a:lnTo>
                    <a:pt x="849" y="1041"/>
                  </a:lnTo>
                  <a:lnTo>
                    <a:pt x="788" y="1007"/>
                  </a:lnTo>
                  <a:lnTo>
                    <a:pt x="728" y="961"/>
                  </a:lnTo>
                  <a:lnTo>
                    <a:pt x="607" y="832"/>
                  </a:lnTo>
                  <a:lnTo>
                    <a:pt x="485" y="650"/>
                  </a:lnTo>
                  <a:lnTo>
                    <a:pt x="364" y="434"/>
                  </a:lnTo>
                  <a:lnTo>
                    <a:pt x="304" y="323"/>
                  </a:lnTo>
                  <a:lnTo>
                    <a:pt x="243" y="220"/>
                  </a:lnTo>
                  <a:lnTo>
                    <a:pt x="183" y="130"/>
                  </a:lnTo>
                  <a:lnTo>
                    <a:pt x="122" y="60"/>
                  </a:lnTo>
                  <a:lnTo>
                    <a:pt x="62" y="16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E2DF5EF6-92C7-45E1-8FCF-8AC3C254E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004" y="2547144"/>
              <a:ext cx="1828800" cy="1763712"/>
            </a:xfrm>
            <a:custGeom>
              <a:avLst/>
              <a:gdLst>
                <a:gd name="T0" fmla="*/ 0 w 1152"/>
                <a:gd name="T1" fmla="*/ 1110 h 1111"/>
                <a:gd name="T2" fmla="*/ 121 w 1152"/>
                <a:gd name="T3" fmla="*/ 1096 h 1111"/>
                <a:gd name="T4" fmla="*/ 182 w 1152"/>
                <a:gd name="T5" fmla="*/ 1084 h 1111"/>
                <a:gd name="T6" fmla="*/ 242 w 1152"/>
                <a:gd name="T7" fmla="*/ 1065 h 1111"/>
                <a:gd name="T8" fmla="*/ 304 w 1152"/>
                <a:gd name="T9" fmla="*/ 1041 h 1111"/>
                <a:gd name="T10" fmla="*/ 363 w 1152"/>
                <a:gd name="T11" fmla="*/ 1007 h 1111"/>
                <a:gd name="T12" fmla="*/ 425 w 1152"/>
                <a:gd name="T13" fmla="*/ 961 h 1111"/>
                <a:gd name="T14" fmla="*/ 546 w 1152"/>
                <a:gd name="T15" fmla="*/ 832 h 1111"/>
                <a:gd name="T16" fmla="*/ 666 w 1152"/>
                <a:gd name="T17" fmla="*/ 650 h 1111"/>
                <a:gd name="T18" fmla="*/ 787 w 1152"/>
                <a:gd name="T19" fmla="*/ 434 h 1111"/>
                <a:gd name="T20" fmla="*/ 849 w 1152"/>
                <a:gd name="T21" fmla="*/ 323 h 1111"/>
                <a:gd name="T22" fmla="*/ 909 w 1152"/>
                <a:gd name="T23" fmla="*/ 220 h 1111"/>
                <a:gd name="T24" fmla="*/ 970 w 1152"/>
                <a:gd name="T25" fmla="*/ 130 h 1111"/>
                <a:gd name="T26" fmla="*/ 1030 w 1152"/>
                <a:gd name="T27" fmla="*/ 60 h 1111"/>
                <a:gd name="T28" fmla="*/ 1091 w 1152"/>
                <a:gd name="T29" fmla="*/ 16 h 1111"/>
                <a:gd name="T30" fmla="*/ 1151 w 1152"/>
                <a:gd name="T3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2" h="1111">
                  <a:moveTo>
                    <a:pt x="0" y="1110"/>
                  </a:moveTo>
                  <a:lnTo>
                    <a:pt x="121" y="1096"/>
                  </a:lnTo>
                  <a:lnTo>
                    <a:pt x="182" y="1084"/>
                  </a:lnTo>
                  <a:lnTo>
                    <a:pt x="242" y="1065"/>
                  </a:lnTo>
                  <a:lnTo>
                    <a:pt x="304" y="1041"/>
                  </a:lnTo>
                  <a:lnTo>
                    <a:pt x="363" y="1007"/>
                  </a:lnTo>
                  <a:lnTo>
                    <a:pt x="425" y="961"/>
                  </a:lnTo>
                  <a:lnTo>
                    <a:pt x="546" y="832"/>
                  </a:lnTo>
                  <a:lnTo>
                    <a:pt x="666" y="650"/>
                  </a:lnTo>
                  <a:lnTo>
                    <a:pt x="787" y="434"/>
                  </a:lnTo>
                  <a:lnTo>
                    <a:pt x="849" y="323"/>
                  </a:lnTo>
                  <a:lnTo>
                    <a:pt x="909" y="220"/>
                  </a:lnTo>
                  <a:lnTo>
                    <a:pt x="970" y="130"/>
                  </a:lnTo>
                  <a:lnTo>
                    <a:pt x="1030" y="60"/>
                  </a:lnTo>
                  <a:lnTo>
                    <a:pt x="1091" y="16"/>
                  </a:lnTo>
                  <a:lnTo>
                    <a:pt x="1151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7">
              <a:extLst>
                <a:ext uri="{FF2B5EF4-FFF2-40B4-BE49-F238E27FC236}">
                  <a16:creationId xmlns:a16="http://schemas.microsoft.com/office/drawing/2014/main" id="{C82E1BBC-69E3-434C-836E-5F6CC8711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391" y="4333081"/>
              <a:ext cx="3886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C9C25-5A6A-4F66-9FC7-93B0E9F54146}"/>
              </a:ext>
            </a:extLst>
          </p:cNvPr>
          <p:cNvGrpSpPr/>
          <p:nvPr/>
        </p:nvGrpSpPr>
        <p:grpSpPr>
          <a:xfrm>
            <a:off x="5354016" y="2547144"/>
            <a:ext cx="3886200" cy="1785937"/>
            <a:chOff x="4724400" y="3929063"/>
            <a:chExt cx="3886200" cy="1785937"/>
          </a:xfrm>
        </p:grpSpPr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D45E58F5-7345-4BBC-B78B-AD4CCA2E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3929063"/>
              <a:ext cx="1830388" cy="1763712"/>
            </a:xfrm>
            <a:custGeom>
              <a:avLst/>
              <a:gdLst>
                <a:gd name="T0" fmla="*/ 1152 w 1153"/>
                <a:gd name="T1" fmla="*/ 1110 h 1111"/>
                <a:gd name="T2" fmla="*/ 1031 w 1153"/>
                <a:gd name="T3" fmla="*/ 1096 h 1111"/>
                <a:gd name="T4" fmla="*/ 971 w 1153"/>
                <a:gd name="T5" fmla="*/ 1084 h 1111"/>
                <a:gd name="T6" fmla="*/ 909 w 1153"/>
                <a:gd name="T7" fmla="*/ 1065 h 1111"/>
                <a:gd name="T8" fmla="*/ 849 w 1153"/>
                <a:gd name="T9" fmla="*/ 1041 h 1111"/>
                <a:gd name="T10" fmla="*/ 788 w 1153"/>
                <a:gd name="T11" fmla="*/ 1007 h 1111"/>
                <a:gd name="T12" fmla="*/ 728 w 1153"/>
                <a:gd name="T13" fmla="*/ 961 h 1111"/>
                <a:gd name="T14" fmla="*/ 607 w 1153"/>
                <a:gd name="T15" fmla="*/ 832 h 1111"/>
                <a:gd name="T16" fmla="*/ 485 w 1153"/>
                <a:gd name="T17" fmla="*/ 650 h 1111"/>
                <a:gd name="T18" fmla="*/ 364 w 1153"/>
                <a:gd name="T19" fmla="*/ 434 h 1111"/>
                <a:gd name="T20" fmla="*/ 304 w 1153"/>
                <a:gd name="T21" fmla="*/ 323 h 1111"/>
                <a:gd name="T22" fmla="*/ 243 w 1153"/>
                <a:gd name="T23" fmla="*/ 220 h 1111"/>
                <a:gd name="T24" fmla="*/ 183 w 1153"/>
                <a:gd name="T25" fmla="*/ 130 h 1111"/>
                <a:gd name="T26" fmla="*/ 122 w 1153"/>
                <a:gd name="T27" fmla="*/ 60 h 1111"/>
                <a:gd name="T28" fmla="*/ 62 w 1153"/>
                <a:gd name="T29" fmla="*/ 16 h 1111"/>
                <a:gd name="T30" fmla="*/ 0 w 1153"/>
                <a:gd name="T3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3" h="1111">
                  <a:moveTo>
                    <a:pt x="1152" y="1110"/>
                  </a:moveTo>
                  <a:lnTo>
                    <a:pt x="1031" y="1096"/>
                  </a:lnTo>
                  <a:lnTo>
                    <a:pt x="971" y="1084"/>
                  </a:lnTo>
                  <a:lnTo>
                    <a:pt x="909" y="1065"/>
                  </a:lnTo>
                  <a:lnTo>
                    <a:pt x="849" y="1041"/>
                  </a:lnTo>
                  <a:lnTo>
                    <a:pt x="788" y="1007"/>
                  </a:lnTo>
                  <a:lnTo>
                    <a:pt x="728" y="961"/>
                  </a:lnTo>
                  <a:lnTo>
                    <a:pt x="607" y="832"/>
                  </a:lnTo>
                  <a:lnTo>
                    <a:pt x="485" y="650"/>
                  </a:lnTo>
                  <a:lnTo>
                    <a:pt x="364" y="434"/>
                  </a:lnTo>
                  <a:lnTo>
                    <a:pt x="304" y="323"/>
                  </a:lnTo>
                  <a:lnTo>
                    <a:pt x="243" y="220"/>
                  </a:lnTo>
                  <a:lnTo>
                    <a:pt x="183" y="130"/>
                  </a:lnTo>
                  <a:lnTo>
                    <a:pt x="122" y="60"/>
                  </a:lnTo>
                  <a:lnTo>
                    <a:pt x="62" y="16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F34691B4-63AB-4BEC-A329-FBF860A83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929063"/>
              <a:ext cx="1828800" cy="1763712"/>
            </a:xfrm>
            <a:custGeom>
              <a:avLst/>
              <a:gdLst>
                <a:gd name="T0" fmla="*/ 0 w 1152"/>
                <a:gd name="T1" fmla="*/ 1110 h 1111"/>
                <a:gd name="T2" fmla="*/ 121 w 1152"/>
                <a:gd name="T3" fmla="*/ 1096 h 1111"/>
                <a:gd name="T4" fmla="*/ 182 w 1152"/>
                <a:gd name="T5" fmla="*/ 1084 h 1111"/>
                <a:gd name="T6" fmla="*/ 242 w 1152"/>
                <a:gd name="T7" fmla="*/ 1065 h 1111"/>
                <a:gd name="T8" fmla="*/ 304 w 1152"/>
                <a:gd name="T9" fmla="*/ 1041 h 1111"/>
                <a:gd name="T10" fmla="*/ 363 w 1152"/>
                <a:gd name="T11" fmla="*/ 1007 h 1111"/>
                <a:gd name="T12" fmla="*/ 425 w 1152"/>
                <a:gd name="T13" fmla="*/ 961 h 1111"/>
                <a:gd name="T14" fmla="*/ 546 w 1152"/>
                <a:gd name="T15" fmla="*/ 832 h 1111"/>
                <a:gd name="T16" fmla="*/ 666 w 1152"/>
                <a:gd name="T17" fmla="*/ 650 h 1111"/>
                <a:gd name="T18" fmla="*/ 787 w 1152"/>
                <a:gd name="T19" fmla="*/ 434 h 1111"/>
                <a:gd name="T20" fmla="*/ 849 w 1152"/>
                <a:gd name="T21" fmla="*/ 323 h 1111"/>
                <a:gd name="T22" fmla="*/ 909 w 1152"/>
                <a:gd name="T23" fmla="*/ 220 h 1111"/>
                <a:gd name="T24" fmla="*/ 970 w 1152"/>
                <a:gd name="T25" fmla="*/ 130 h 1111"/>
                <a:gd name="T26" fmla="*/ 1030 w 1152"/>
                <a:gd name="T27" fmla="*/ 60 h 1111"/>
                <a:gd name="T28" fmla="*/ 1091 w 1152"/>
                <a:gd name="T29" fmla="*/ 16 h 1111"/>
                <a:gd name="T30" fmla="*/ 1151 w 1152"/>
                <a:gd name="T3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2" h="1111">
                  <a:moveTo>
                    <a:pt x="0" y="1110"/>
                  </a:moveTo>
                  <a:lnTo>
                    <a:pt x="121" y="1096"/>
                  </a:lnTo>
                  <a:lnTo>
                    <a:pt x="182" y="1084"/>
                  </a:lnTo>
                  <a:lnTo>
                    <a:pt x="242" y="1065"/>
                  </a:lnTo>
                  <a:lnTo>
                    <a:pt x="304" y="1041"/>
                  </a:lnTo>
                  <a:lnTo>
                    <a:pt x="363" y="1007"/>
                  </a:lnTo>
                  <a:lnTo>
                    <a:pt x="425" y="961"/>
                  </a:lnTo>
                  <a:lnTo>
                    <a:pt x="546" y="832"/>
                  </a:lnTo>
                  <a:lnTo>
                    <a:pt x="666" y="650"/>
                  </a:lnTo>
                  <a:lnTo>
                    <a:pt x="787" y="434"/>
                  </a:lnTo>
                  <a:lnTo>
                    <a:pt x="849" y="323"/>
                  </a:lnTo>
                  <a:lnTo>
                    <a:pt x="909" y="220"/>
                  </a:lnTo>
                  <a:lnTo>
                    <a:pt x="970" y="130"/>
                  </a:lnTo>
                  <a:lnTo>
                    <a:pt x="1030" y="60"/>
                  </a:lnTo>
                  <a:lnTo>
                    <a:pt x="1091" y="16"/>
                  </a:lnTo>
                  <a:lnTo>
                    <a:pt x="1151" y="0"/>
                  </a:lnTo>
                </a:path>
              </a:pathLst>
            </a:custGeom>
            <a:noFill/>
            <a:ln w="50800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7">
              <a:extLst>
                <a:ext uri="{FF2B5EF4-FFF2-40B4-BE49-F238E27FC236}">
                  <a16:creationId xmlns:a16="http://schemas.microsoft.com/office/drawing/2014/main" id="{D27EFE24-9BEC-43E1-8A5F-7055B851D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715000"/>
              <a:ext cx="3886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48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9F42B-C96F-417D-A7E9-ECAC729AA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3400"/>
                <a:ext cx="10515600" cy="56435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十进制转二进制：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6.15625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整数部分：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6 </a:t>
                </a:r>
                <a:r>
                  <a:rPr lang="zh-CN" altLang="en-US" dirty="0"/>
                  <a:t>整除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 余 </a:t>
                </a:r>
                <a:r>
                  <a:rPr lang="en-US" altLang="zh-CN" dirty="0"/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3 </a:t>
                </a:r>
                <a:r>
                  <a:rPr lang="zh-CN" altLang="en-US" dirty="0"/>
                  <a:t>整除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余 </a:t>
                </a:r>
                <a:r>
                  <a:rPr lang="en-US" altLang="zh-CN" dirty="0"/>
                  <a:t>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1 </a:t>
                </a:r>
                <a:r>
                  <a:rPr lang="zh-CN" altLang="en-US" dirty="0"/>
                  <a:t>整除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余 </a:t>
                </a:r>
                <a:r>
                  <a:rPr lang="en-US" altLang="zh-CN" dirty="0"/>
                  <a:t>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小数部分：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0.15625 </a:t>
                </a:r>
                <a:r>
                  <a:rPr lang="zh-CN" altLang="en-US" dirty="0"/>
                  <a:t>乘 </a:t>
                </a:r>
                <a:r>
                  <a:rPr lang="en-US" altLang="zh-CN" dirty="0"/>
                  <a:t>2 = 0.3125 </a:t>
                </a:r>
                <a:r>
                  <a:rPr lang="zh-CN" altLang="en-US" dirty="0"/>
                  <a:t>取整为 </a:t>
                </a:r>
                <a:r>
                  <a:rPr lang="en-US" altLang="zh-CN" dirty="0"/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0.3125   </a:t>
                </a:r>
                <a:r>
                  <a:rPr lang="zh-CN" altLang="en-US" dirty="0"/>
                  <a:t>乘 </a:t>
                </a:r>
                <a:r>
                  <a:rPr lang="en-US" altLang="zh-CN" dirty="0"/>
                  <a:t>2 = 0.625   </a:t>
                </a:r>
                <a:r>
                  <a:rPr lang="zh-CN" altLang="en-US" dirty="0"/>
                  <a:t>取整为 </a:t>
                </a:r>
                <a:r>
                  <a:rPr lang="en-US" altLang="zh-CN" dirty="0"/>
                  <a:t>0</a:t>
                </a:r>
                <a:endParaRPr lang="zh-CN" alt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0.625     </a:t>
                </a:r>
                <a:r>
                  <a:rPr lang="zh-CN" altLang="en-US" dirty="0"/>
                  <a:t>乘 </a:t>
                </a:r>
                <a:r>
                  <a:rPr lang="en-US" altLang="zh-CN" dirty="0"/>
                  <a:t>2 = 1.25     </a:t>
                </a:r>
                <a:r>
                  <a:rPr lang="zh-CN" altLang="en-US" dirty="0"/>
                  <a:t>取整为 </a:t>
                </a:r>
                <a:r>
                  <a:rPr lang="en-US" altLang="zh-CN" dirty="0"/>
                  <a:t>1</a:t>
                </a:r>
                <a:endParaRPr lang="zh-CN" alt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0.25       </a:t>
                </a:r>
                <a:r>
                  <a:rPr lang="zh-CN" altLang="en-US" dirty="0"/>
                  <a:t>乘 </a:t>
                </a:r>
                <a:r>
                  <a:rPr lang="en-US" altLang="zh-CN" dirty="0"/>
                  <a:t>2 = 0.5       </a:t>
                </a:r>
                <a:r>
                  <a:rPr lang="zh-CN" altLang="en-US" dirty="0"/>
                  <a:t>取整为 </a:t>
                </a:r>
                <a:r>
                  <a:rPr lang="en-US" altLang="zh-CN" dirty="0"/>
                  <a:t>0</a:t>
                </a:r>
                <a:endParaRPr lang="zh-CN" alt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0.5         </a:t>
                </a:r>
                <a:r>
                  <a:rPr lang="zh-CN" altLang="en-US" dirty="0"/>
                  <a:t>乘 </a:t>
                </a:r>
                <a:r>
                  <a:rPr lang="en-US" altLang="zh-CN" dirty="0"/>
                  <a:t>2 = 1.0       </a:t>
                </a:r>
                <a:r>
                  <a:rPr lang="zh-CN" altLang="en-US" dirty="0"/>
                  <a:t>取整为 </a:t>
                </a:r>
                <a:r>
                  <a:rPr lang="en-US" altLang="zh-CN" dirty="0"/>
                  <a:t>1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6.15625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110.00101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=1.1000101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9F42B-C96F-417D-A7E9-ECAC729AA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3400"/>
                <a:ext cx="10515600" cy="5643563"/>
              </a:xfrm>
              <a:blipFill>
                <a:blip r:embed="rId2"/>
                <a:stretch>
                  <a:fillRect l="-1043" t="-2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3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A1CD61-397F-4D8F-8740-FD15703E1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3400"/>
                <a:ext cx="10515600" cy="5643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二进制转十进制：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110.00101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整数部分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                                    110</a:t>
                </a:r>
              </a:p>
              <a:p>
                <a:pPr marL="0" indent="0">
                  <a:buNone/>
                </a:pP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小数部分：                            </a:t>
                </a:r>
                <a:r>
                  <a:rPr lang="en-US" altLang="zh-CN" dirty="0"/>
                  <a:t>00101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=0.15625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110.00101(2)= 6.15625(10)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A1CD61-397F-4D8F-8740-FD15703E1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3400"/>
                <a:ext cx="10515600" cy="5643563"/>
              </a:xfrm>
              <a:blipFill>
                <a:blip r:embed="rId2"/>
                <a:stretch>
                  <a:fillRect l="-1217" t="-2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FED32-68E3-4035-920C-446EACF3F395}"/>
              </a:ext>
            </a:extLst>
          </p:cNvPr>
          <p:cNvCxnSpPr/>
          <p:nvPr/>
        </p:nvCxnSpPr>
        <p:spPr>
          <a:xfrm flipH="1">
            <a:off x="1650124" y="3289738"/>
            <a:ext cx="3752193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3A5A1-C3F6-4997-AF15-E0E27DFB94FA}"/>
              </a:ext>
            </a:extLst>
          </p:cNvPr>
          <p:cNvCxnSpPr/>
          <p:nvPr/>
        </p:nvCxnSpPr>
        <p:spPr>
          <a:xfrm flipH="1">
            <a:off x="3195145" y="3321269"/>
            <a:ext cx="244891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D361F5-98A6-4E6B-9DCE-0402EE5DD4D3}"/>
              </a:ext>
            </a:extLst>
          </p:cNvPr>
          <p:cNvCxnSpPr>
            <a:cxnSpLocks/>
          </p:cNvCxnSpPr>
          <p:nvPr/>
        </p:nvCxnSpPr>
        <p:spPr>
          <a:xfrm flipH="1">
            <a:off x="4813738" y="3321269"/>
            <a:ext cx="1093076" cy="58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1ED5B-FF75-4D16-815E-45FB147A8B00}"/>
              </a:ext>
            </a:extLst>
          </p:cNvPr>
          <p:cNvCxnSpPr/>
          <p:nvPr/>
        </p:nvCxnSpPr>
        <p:spPr>
          <a:xfrm>
            <a:off x="6096000" y="3321269"/>
            <a:ext cx="22071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0DFE52-96E6-4508-B0F9-9AFB809023EF}"/>
              </a:ext>
            </a:extLst>
          </p:cNvPr>
          <p:cNvCxnSpPr/>
          <p:nvPr/>
        </p:nvCxnSpPr>
        <p:spPr>
          <a:xfrm>
            <a:off x="6285188" y="3321269"/>
            <a:ext cx="1523998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9559B-7BD9-4D3C-AF65-097923CD822C}"/>
              </a:ext>
            </a:extLst>
          </p:cNvPr>
          <p:cNvCxnSpPr/>
          <p:nvPr/>
        </p:nvCxnSpPr>
        <p:spPr>
          <a:xfrm flipH="1">
            <a:off x="4035972" y="1912883"/>
            <a:ext cx="1608083" cy="5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F84CF6-4824-476B-80FA-C04CDF17E27B}"/>
              </a:ext>
            </a:extLst>
          </p:cNvPr>
          <p:cNvCxnSpPr>
            <a:cxnSpLocks/>
          </p:cNvCxnSpPr>
          <p:nvPr/>
        </p:nvCxnSpPr>
        <p:spPr>
          <a:xfrm flipH="1">
            <a:off x="5402318" y="1912883"/>
            <a:ext cx="504496" cy="5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E36C10-D40B-4B33-B1E1-C1CB3A2BB8BD}"/>
              </a:ext>
            </a:extLst>
          </p:cNvPr>
          <p:cNvCxnSpPr/>
          <p:nvPr/>
        </p:nvCxnSpPr>
        <p:spPr>
          <a:xfrm>
            <a:off x="6096000" y="1912883"/>
            <a:ext cx="641131" cy="5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6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Yujun</dc:creator>
  <cp:lastModifiedBy>Li Yujun</cp:lastModifiedBy>
  <cp:revision>18</cp:revision>
  <dcterms:created xsi:type="dcterms:W3CDTF">2021-11-08T03:53:04Z</dcterms:created>
  <dcterms:modified xsi:type="dcterms:W3CDTF">2022-02-02T03:50:48Z</dcterms:modified>
</cp:coreProperties>
</file>