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3"/>
  </p:handoutMasterIdLst>
  <p:sldIdLst>
    <p:sldId id="256" r:id="rId2"/>
    <p:sldId id="283" r:id="rId3"/>
    <p:sldId id="285" r:id="rId4"/>
    <p:sldId id="286" r:id="rId5"/>
    <p:sldId id="278" r:id="rId6"/>
    <p:sldId id="287" r:id="rId7"/>
    <p:sldId id="288" r:id="rId8"/>
    <p:sldId id="289" r:id="rId9"/>
    <p:sldId id="290" r:id="rId10"/>
    <p:sldId id="291" r:id="rId11"/>
    <p:sldId id="257"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8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0" d="100"/>
          <a:sy n="70" d="100"/>
        </p:scale>
        <p:origin x="1410" y="60"/>
      </p:cViewPr>
      <p:guideLst>
        <p:guide orient="horz" pos="2160"/>
        <p:guide pos="2880"/>
      </p:guideLst>
    </p:cSldViewPr>
  </p:slideViewPr>
  <p:notesTextViewPr>
    <p:cViewPr>
      <p:scale>
        <a:sx n="1" d="1"/>
        <a:sy n="1" d="1"/>
      </p:scale>
      <p:origin x="0" y="0"/>
    </p:cViewPr>
  </p:notesTextViewPr>
  <p:notesViewPr>
    <p:cSldViewPr snapToGrid="0">
      <p:cViewPr varScale="1">
        <p:scale>
          <a:sx n="67" d="100"/>
          <a:sy n="67" d="100"/>
        </p:scale>
        <p:origin x="192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CA0D85-AF31-478D-9EEE-AB7615EDB34B}" type="datetimeFigureOut">
              <a:rPr lang="pt-BR" smtClean="0"/>
              <a:t>28/04/2022</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580EA3-EF07-4BF3-BBBF-E83ABAF794C4}" type="slidenum">
              <a:rPr lang="pt-BR" smtClean="0"/>
              <a:t>‹nº›</a:t>
            </a:fld>
            <a:endParaRPr lang="pt-BR"/>
          </a:p>
        </p:txBody>
      </p:sp>
    </p:spTree>
    <p:extLst>
      <p:ext uri="{BB962C8B-B14F-4D97-AF65-F5344CB8AC3E}">
        <p14:creationId xmlns:p14="http://schemas.microsoft.com/office/powerpoint/2010/main" val="2560437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347623" y="1506433"/>
            <a:ext cx="8426083" cy="669990"/>
          </a:xfrm>
          <a:prstGeom prst="rect">
            <a:avLst/>
          </a:prstGeom>
        </p:spPr>
        <p:txBody>
          <a:bodyPr/>
          <a:lstStyle>
            <a:lvl1pPr algn="r">
              <a:defRPr/>
            </a:lvl1pPr>
          </a:lstStyle>
          <a:p>
            <a:r>
              <a:rPr lang="pt-BR" dirty="0"/>
              <a:t>Clique para editar o título</a:t>
            </a:r>
          </a:p>
        </p:txBody>
      </p:sp>
      <p:sp>
        <p:nvSpPr>
          <p:cNvPr id="6" name="Espaço Reservado para Texto 5"/>
          <p:cNvSpPr>
            <a:spLocks noGrp="1"/>
          </p:cNvSpPr>
          <p:nvPr>
            <p:ph type="body" sz="quarter" idx="10" hasCustomPrompt="1"/>
          </p:nvPr>
        </p:nvSpPr>
        <p:spPr>
          <a:xfrm>
            <a:off x="355600" y="2176463"/>
            <a:ext cx="8387878" cy="287127"/>
          </a:xfrm>
          <a:prstGeom prst="rect">
            <a:avLst/>
          </a:prstGeom>
        </p:spPr>
        <p:txBody>
          <a:bodyPr/>
          <a:lstStyle>
            <a:lvl1pPr marL="0" indent="0" algn="r">
              <a:buNone/>
              <a:defRPr sz="1600"/>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pt-BR" dirty="0"/>
              <a:t>Nome do autor</a:t>
            </a:r>
          </a:p>
        </p:txBody>
      </p:sp>
      <p:sp>
        <p:nvSpPr>
          <p:cNvPr id="9" name="Espaço Reservado para Texto 5"/>
          <p:cNvSpPr>
            <a:spLocks noGrp="1"/>
          </p:cNvSpPr>
          <p:nvPr>
            <p:ph type="body" sz="quarter" idx="11" hasCustomPrompt="1"/>
          </p:nvPr>
        </p:nvSpPr>
        <p:spPr>
          <a:xfrm>
            <a:off x="364417" y="2517789"/>
            <a:ext cx="8379061" cy="287127"/>
          </a:xfrm>
          <a:prstGeom prst="rect">
            <a:avLst/>
          </a:prstGeom>
        </p:spPr>
        <p:txBody>
          <a:bodyPr/>
          <a:lstStyle>
            <a:lvl1pPr marL="0" indent="0" algn="r">
              <a:buNone/>
              <a:defRPr sz="1600"/>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pt-BR" dirty="0"/>
              <a:t>Especialização, formação etc.</a:t>
            </a:r>
          </a:p>
        </p:txBody>
      </p:sp>
    </p:spTree>
    <p:extLst>
      <p:ext uri="{BB962C8B-B14F-4D97-AF65-F5344CB8AC3E}">
        <p14:creationId xmlns:p14="http://schemas.microsoft.com/office/powerpoint/2010/main" val="120199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Espaço Reservado para Texto 3"/>
          <p:cNvSpPr>
            <a:spLocks noGrp="1"/>
          </p:cNvSpPr>
          <p:nvPr>
            <p:ph type="body" sz="quarter" idx="10" hasCustomPrompt="1"/>
          </p:nvPr>
        </p:nvSpPr>
        <p:spPr>
          <a:xfrm>
            <a:off x="193637" y="1398588"/>
            <a:ext cx="8756726" cy="355600"/>
          </a:xfrm>
          <a:prstGeom prst="rect">
            <a:avLst/>
          </a:prstGeom>
        </p:spPr>
        <p:txBody>
          <a:bodyPr/>
          <a:lstStyle>
            <a:lvl1pPr marL="0" indent="0" algn="ctr">
              <a:buFontTx/>
              <a:buNone/>
              <a:defRPr sz="2000" b="1"/>
            </a:lvl1pPr>
          </a:lstStyle>
          <a:p>
            <a:pPr lvl="0"/>
            <a:r>
              <a:rPr lang="pt-BR" dirty="0"/>
              <a:t>Contato</a:t>
            </a:r>
          </a:p>
        </p:txBody>
      </p:sp>
      <p:sp>
        <p:nvSpPr>
          <p:cNvPr id="5" name="Espaço Reservado para Texto 3"/>
          <p:cNvSpPr>
            <a:spLocks noGrp="1"/>
          </p:cNvSpPr>
          <p:nvPr>
            <p:ph type="body" sz="quarter" idx="11" hasCustomPrompt="1"/>
          </p:nvPr>
        </p:nvSpPr>
        <p:spPr>
          <a:xfrm>
            <a:off x="193637" y="1905992"/>
            <a:ext cx="8756727" cy="355600"/>
          </a:xfrm>
          <a:prstGeom prst="rect">
            <a:avLst/>
          </a:prstGeom>
        </p:spPr>
        <p:txBody>
          <a:bodyPr/>
          <a:lstStyle>
            <a:lvl1pPr marL="0" indent="0" algn="ctr">
              <a:buFontTx/>
              <a:buNone/>
              <a:defRPr sz="1600" b="0"/>
            </a:lvl1pPr>
          </a:lstStyle>
          <a:p>
            <a:pPr lvl="0"/>
            <a:r>
              <a:rPr lang="pt-BR" dirty="0"/>
              <a:t>E-mail:</a:t>
            </a:r>
          </a:p>
        </p:txBody>
      </p:sp>
      <p:sp>
        <p:nvSpPr>
          <p:cNvPr id="6" name="Espaço Reservado para Texto 3"/>
          <p:cNvSpPr>
            <a:spLocks noGrp="1"/>
          </p:cNvSpPr>
          <p:nvPr>
            <p:ph type="body" sz="quarter" idx="12" hasCustomPrompt="1"/>
          </p:nvPr>
        </p:nvSpPr>
        <p:spPr>
          <a:xfrm>
            <a:off x="193636" y="2284300"/>
            <a:ext cx="8756727" cy="361878"/>
          </a:xfrm>
          <a:prstGeom prst="rect">
            <a:avLst/>
          </a:prstGeom>
        </p:spPr>
        <p:txBody>
          <a:bodyPr/>
          <a:lstStyle>
            <a:lvl1pPr marL="0" indent="0" algn="ctr">
              <a:buFontTx/>
              <a:buNone/>
              <a:defRPr sz="1600" b="0"/>
            </a:lvl1pPr>
          </a:lstStyle>
          <a:p>
            <a:pPr lvl="0"/>
            <a:r>
              <a:rPr lang="pt-BR" dirty="0"/>
              <a:t>Telefone:</a:t>
            </a:r>
          </a:p>
        </p:txBody>
      </p:sp>
      <p:sp>
        <p:nvSpPr>
          <p:cNvPr id="7" name="Espaço Reservado para Texto 3"/>
          <p:cNvSpPr>
            <a:spLocks noGrp="1"/>
          </p:cNvSpPr>
          <p:nvPr>
            <p:ph type="body" sz="quarter" idx="13" hasCustomPrompt="1"/>
          </p:nvPr>
        </p:nvSpPr>
        <p:spPr>
          <a:xfrm>
            <a:off x="193636" y="2667694"/>
            <a:ext cx="8756727" cy="258388"/>
          </a:xfrm>
          <a:prstGeom prst="rect">
            <a:avLst/>
          </a:prstGeom>
        </p:spPr>
        <p:txBody>
          <a:bodyPr/>
          <a:lstStyle>
            <a:lvl1pPr marL="0" indent="0" algn="ctr">
              <a:buFontTx/>
              <a:buNone/>
              <a:defRPr sz="1600" b="0"/>
            </a:lvl1pPr>
          </a:lstStyle>
          <a:p>
            <a:pPr lvl="0"/>
            <a:r>
              <a:rPr lang="pt-BR" dirty="0"/>
              <a:t>Site:</a:t>
            </a:r>
          </a:p>
        </p:txBody>
      </p:sp>
    </p:spTree>
    <p:extLst>
      <p:ext uri="{BB962C8B-B14F-4D97-AF65-F5344CB8AC3E}">
        <p14:creationId xmlns:p14="http://schemas.microsoft.com/office/powerpoint/2010/main" val="223005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lang="en-US" dirty="0"/>
            </a:lvl1pPr>
          </a:lstStyle>
          <a:p>
            <a:r>
              <a:rPr lang="pt-BR"/>
              <a:t>Clique para editar o título mestre</a:t>
            </a:r>
            <a:endParaRPr lang="en-US" dirty="0"/>
          </a:p>
        </p:txBody>
      </p:sp>
      <p:sp>
        <p:nvSpPr>
          <p:cNvPr id="5" name="Content Placeholder 2"/>
          <p:cNvSpPr>
            <a:spLocks noGrp="1"/>
          </p:cNvSpPr>
          <p:nvPr>
            <p:ph idx="1"/>
          </p:nvPr>
        </p:nvSpPr>
        <p:spPr>
          <a:xfrm>
            <a:off x="628650" y="1631982"/>
            <a:ext cx="7886700" cy="4351338"/>
          </a:xfrm>
          <a:prstGeom prst="rect">
            <a:avLst/>
          </a:prstGeom>
        </p:spPr>
        <p:txBody>
          <a:bodyPr>
            <a:noAutofit/>
          </a:bodyPr>
          <a:lstStyle>
            <a:lvl1pPr>
              <a:defRPr lang="pt-BR" dirty="0" smtClean="0">
                <a:solidFill>
                  <a:schemeClr val="tx1"/>
                </a:solidFill>
              </a:defRPr>
            </a:lvl1pPr>
            <a:lvl2pPr>
              <a:defRPr lang="pt-BR" dirty="0" smtClean="0">
                <a:solidFill>
                  <a:schemeClr val="tx1"/>
                </a:solidFill>
              </a:defRPr>
            </a:lvl2pPr>
            <a:lvl3pPr>
              <a:defRPr lang="pt-BR" dirty="0" smtClean="0">
                <a:solidFill>
                  <a:schemeClr val="tx1"/>
                </a:solidFill>
              </a:defRPr>
            </a:lvl3pPr>
            <a:lvl4pPr>
              <a:defRPr lang="pt-BR" dirty="0" smtClean="0">
                <a:solidFill>
                  <a:schemeClr val="tx1"/>
                </a:solidFill>
              </a:defRPr>
            </a:lvl4pPr>
            <a:lvl5pPr>
              <a:defRPr lang="en-US" dirty="0">
                <a:solidFill>
                  <a:schemeClr val="tx1"/>
                </a:solidFill>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Tree>
    <p:extLst>
      <p:ext uri="{BB962C8B-B14F-4D97-AF65-F5344CB8AC3E}">
        <p14:creationId xmlns:p14="http://schemas.microsoft.com/office/powerpoint/2010/main" val="209947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1_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325321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29842" y="2505075"/>
            <a:ext cx="3868340" cy="36845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29150" y="2505075"/>
            <a:ext cx="3887391" cy="3684588"/>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26364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lang="en-US" dirty="0"/>
            </a:lvl1pPr>
          </a:lstStyle>
          <a:p>
            <a:r>
              <a:rPr lang="pt-BR" dirty="0"/>
              <a:t>Clique para editar o título mestre</a:t>
            </a:r>
            <a:endParaRPr lang="en-US" dirty="0"/>
          </a:p>
        </p:txBody>
      </p:sp>
    </p:spTree>
    <p:extLst>
      <p:ext uri="{BB962C8B-B14F-4D97-AF65-F5344CB8AC3E}">
        <p14:creationId xmlns:p14="http://schemas.microsoft.com/office/powerpoint/2010/main" val="38559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56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Clique para editar o texto mestre</a:t>
            </a:r>
          </a:p>
        </p:txBody>
      </p:sp>
      <p:sp>
        <p:nvSpPr>
          <p:cNvPr id="5"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Tree>
    <p:extLst>
      <p:ext uri="{BB962C8B-B14F-4D97-AF65-F5344CB8AC3E}">
        <p14:creationId xmlns:p14="http://schemas.microsoft.com/office/powerpoint/2010/main" val="304525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567363" y="449263"/>
            <a:ext cx="2949178" cy="1600200"/>
          </a:xfrm>
          <a:prstGeom prst="rect">
            <a:avLst/>
          </a:prstGeo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5567363" y="2049463"/>
            <a:ext cx="2949178" cy="3811588"/>
          </a:xfrm>
          <a:prstGeom prst="rect">
            <a:avLst/>
          </a:prstGeo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Picture Placeholder 2"/>
          <p:cNvSpPr>
            <a:spLocks noGrp="1" noChangeAspect="1"/>
          </p:cNvSpPr>
          <p:nvPr>
            <p:ph type="pic" idx="1"/>
          </p:nvPr>
        </p:nvSpPr>
        <p:spPr>
          <a:xfrm>
            <a:off x="563278"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Tree>
    <p:extLst>
      <p:ext uri="{BB962C8B-B14F-4D97-AF65-F5344CB8AC3E}">
        <p14:creationId xmlns:p14="http://schemas.microsoft.com/office/powerpoint/2010/main" val="178497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m com texto">
    <p:spTree>
      <p:nvGrpSpPr>
        <p:cNvPr id="1" name=""/>
        <p:cNvGrpSpPr/>
        <p:nvPr/>
      </p:nvGrpSpPr>
      <p:grpSpPr>
        <a:xfrm>
          <a:off x="0" y="0"/>
          <a:ext cx="0" cy="0"/>
          <a:chOff x="0" y="0"/>
          <a:chExt cx="0" cy="0"/>
        </a:xfrm>
      </p:grpSpPr>
      <p:sp>
        <p:nvSpPr>
          <p:cNvPr id="5" name="Picture Placeholder 2"/>
          <p:cNvSpPr>
            <a:spLocks noGrp="1" noChangeAspect="1"/>
          </p:cNvSpPr>
          <p:nvPr>
            <p:ph type="pic" idx="1"/>
          </p:nvPr>
        </p:nvSpPr>
        <p:spPr>
          <a:xfrm>
            <a:off x="629841" y="1944895"/>
            <a:ext cx="3740146" cy="3937671"/>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6" name="Title 1"/>
          <p:cNvSpPr>
            <a:spLocks noGrp="1"/>
          </p:cNvSpPr>
          <p:nvPr>
            <p:ph type="title"/>
          </p:nvPr>
        </p:nvSpPr>
        <p:spPr>
          <a:xfrm>
            <a:off x="628650" y="365126"/>
            <a:ext cx="7886700" cy="1325563"/>
          </a:xfrm>
          <a:prstGeom prst="rect">
            <a:avLst/>
          </a:prstGeom>
        </p:spPr>
        <p:txBody>
          <a:bodyPr/>
          <a:lstStyle/>
          <a:p>
            <a:r>
              <a:rPr lang="pt-BR"/>
              <a:t>Clique para editar o título mestre</a:t>
            </a:r>
            <a:endParaRPr lang="en-US" dirty="0"/>
          </a:p>
        </p:txBody>
      </p:sp>
      <p:sp>
        <p:nvSpPr>
          <p:cNvPr id="7" name="Content Placeholder 2"/>
          <p:cNvSpPr>
            <a:spLocks noGrp="1"/>
          </p:cNvSpPr>
          <p:nvPr>
            <p:ph idx="10"/>
          </p:nvPr>
        </p:nvSpPr>
        <p:spPr>
          <a:xfrm>
            <a:off x="4593514" y="1944895"/>
            <a:ext cx="3921835" cy="393767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Tree>
    <p:extLst>
      <p:ext uri="{BB962C8B-B14F-4D97-AF65-F5344CB8AC3E}">
        <p14:creationId xmlns:p14="http://schemas.microsoft.com/office/powerpoint/2010/main" val="2884308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138199"/>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73" r:id="rId3"/>
    <p:sldLayoutId id="2147483674" r:id="rId4"/>
    <p:sldLayoutId id="2147483662" r:id="rId5"/>
    <p:sldLayoutId id="2147483666" r:id="rId6"/>
    <p:sldLayoutId id="2147483668" r:id="rId7"/>
    <p:sldLayoutId id="2147483672" r:id="rId8"/>
    <p:sldLayoutId id="2147483671" r:id="rId9"/>
    <p:sldLayoutId id="2147483670" r:id="rId10"/>
  </p:sldLayoutIdLst>
  <p:txStyles>
    <p:titleStyle>
      <a:lvl1pPr algn="l" defTabSz="914400" rtl="0" eaLnBrk="1" latinLnBrk="0" hangingPunct="1">
        <a:lnSpc>
          <a:spcPct val="90000"/>
        </a:lnSpc>
        <a:spcBef>
          <a:spcPct val="0"/>
        </a:spcBef>
        <a:buNone/>
        <a:defRPr sz="4400" b="1" kern="1200">
          <a:solidFill>
            <a:srgbClr val="75818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5818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5818B"/>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5818B"/>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5818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5818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sz="2400" b="1" dirty="0"/>
              <a:t>Treinamentos Intermediários de Xadrez do PUXA UFSC</a:t>
            </a:r>
            <a:endParaRPr lang="pt-BR" sz="2400" dirty="0"/>
          </a:p>
        </p:txBody>
      </p:sp>
      <p:sp>
        <p:nvSpPr>
          <p:cNvPr id="7" name="Espaço Reservado para Texto 6"/>
          <p:cNvSpPr>
            <a:spLocks noGrp="1"/>
          </p:cNvSpPr>
          <p:nvPr>
            <p:ph type="body" sz="quarter" idx="10"/>
          </p:nvPr>
        </p:nvSpPr>
        <p:spPr>
          <a:xfrm>
            <a:off x="355600" y="2232612"/>
            <a:ext cx="8387878" cy="287127"/>
          </a:xfrm>
        </p:spPr>
        <p:txBody>
          <a:bodyPr/>
          <a:lstStyle/>
          <a:p>
            <a:r>
              <a:rPr lang="pt-BR" sz="1800" b="1" dirty="0"/>
              <a:t>Tobias Rossi Müller</a:t>
            </a:r>
          </a:p>
        </p:txBody>
      </p:sp>
    </p:spTree>
    <p:extLst>
      <p:ext uri="{BB962C8B-B14F-4D97-AF65-F5344CB8AC3E}">
        <p14:creationId xmlns:p14="http://schemas.microsoft.com/office/powerpoint/2010/main" val="171054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 do Dia: Compreensão do Jogo</a:t>
            </a:r>
          </a:p>
        </p:txBody>
      </p:sp>
      <p:sp>
        <p:nvSpPr>
          <p:cNvPr id="3" name="Espaço Reservado para Conteúdo 2"/>
          <p:cNvSpPr>
            <a:spLocks noGrp="1"/>
          </p:cNvSpPr>
          <p:nvPr>
            <p:ph idx="4294967295"/>
          </p:nvPr>
        </p:nvSpPr>
        <p:spPr>
          <a:xfrm>
            <a:off x="628650" y="1910686"/>
            <a:ext cx="7886700" cy="3887573"/>
          </a:xfrm>
          <a:prstGeom prst="rect">
            <a:avLst/>
          </a:prstGeom>
        </p:spPr>
        <p:txBody>
          <a:bodyPr/>
          <a:lstStyle/>
          <a:p>
            <a:pPr marL="0" indent="0">
              <a:buNone/>
            </a:pPr>
            <a:r>
              <a:rPr lang="pt-BR" sz="2400" dirty="0">
                <a:solidFill>
                  <a:schemeClr val="tx1"/>
                </a:solidFill>
              </a:rPr>
              <a:t>O caminho lógico de ensino padrão entre treinadores é que, como o objetivo do jogo de xadrez é dar Cheque Mate, esse seja o primeiro fundamento abordado após o ensino das regras do jogo, e dos reflexos iniciais. Posteriormente pode ser interessante passar alguns conceitos básicos de todas as fases do jogo, sempre mantendo em paralelo o treino tático. </a:t>
            </a:r>
          </a:p>
        </p:txBody>
      </p:sp>
    </p:spTree>
    <p:extLst>
      <p:ext uri="{BB962C8B-B14F-4D97-AF65-F5344CB8AC3E}">
        <p14:creationId xmlns:p14="http://schemas.microsoft.com/office/powerpoint/2010/main" val="287510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r>
              <a:rPr lang="pt-BR" dirty="0"/>
              <a:t>Contato</a:t>
            </a:r>
          </a:p>
        </p:txBody>
      </p:sp>
      <p:sp>
        <p:nvSpPr>
          <p:cNvPr id="3" name="Espaço Reservado para Texto 2"/>
          <p:cNvSpPr>
            <a:spLocks noGrp="1"/>
          </p:cNvSpPr>
          <p:nvPr>
            <p:ph type="body" sz="quarter" idx="11"/>
          </p:nvPr>
        </p:nvSpPr>
        <p:spPr>
          <a:xfrm>
            <a:off x="193637" y="1825782"/>
            <a:ext cx="8756727" cy="355600"/>
          </a:xfrm>
        </p:spPr>
        <p:txBody>
          <a:bodyPr/>
          <a:lstStyle/>
          <a:p>
            <a:r>
              <a:rPr lang="pt-BR" dirty="0"/>
              <a:t>E-mail: </a:t>
            </a:r>
            <a:r>
              <a:rPr lang="pt-BR" dirty="0" err="1"/>
              <a:t>tobiasrossimuller@gmail.com@gmail.com</a:t>
            </a:r>
            <a:endParaRPr lang="pt-BR" dirty="0"/>
          </a:p>
        </p:txBody>
      </p:sp>
      <p:sp>
        <p:nvSpPr>
          <p:cNvPr id="4" name="Espaço Reservado para Texto 3"/>
          <p:cNvSpPr>
            <a:spLocks noGrp="1"/>
          </p:cNvSpPr>
          <p:nvPr>
            <p:ph type="body" sz="quarter" idx="12"/>
          </p:nvPr>
        </p:nvSpPr>
        <p:spPr>
          <a:xfrm>
            <a:off x="193636" y="2196068"/>
            <a:ext cx="8756727" cy="361878"/>
          </a:xfrm>
        </p:spPr>
        <p:txBody>
          <a:bodyPr/>
          <a:lstStyle/>
          <a:p>
            <a:r>
              <a:rPr lang="pt-BR" dirty="0"/>
              <a:t>Telefone: (48) 99160-4180</a:t>
            </a:r>
          </a:p>
        </p:txBody>
      </p:sp>
      <p:sp>
        <p:nvSpPr>
          <p:cNvPr id="5" name="Espaço Reservado para Texto 4"/>
          <p:cNvSpPr>
            <a:spLocks noGrp="1"/>
          </p:cNvSpPr>
          <p:nvPr>
            <p:ph type="body" sz="quarter" idx="13"/>
          </p:nvPr>
        </p:nvSpPr>
        <p:spPr>
          <a:xfrm>
            <a:off x="193636" y="2587483"/>
            <a:ext cx="8756727" cy="258388"/>
          </a:xfrm>
        </p:spPr>
        <p:txBody>
          <a:bodyPr/>
          <a:lstStyle/>
          <a:p>
            <a:r>
              <a:rPr lang="pt-BR" dirty="0"/>
              <a:t>Site: https://github.com/NewbieeSaibot/PuxaTreinamentos</a:t>
            </a:r>
          </a:p>
        </p:txBody>
      </p:sp>
    </p:spTree>
    <p:extLst>
      <p:ext uri="{BB962C8B-B14F-4D97-AF65-F5344CB8AC3E}">
        <p14:creationId xmlns:p14="http://schemas.microsoft.com/office/powerpoint/2010/main" val="263883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a:t>
            </a:r>
          </a:p>
        </p:txBody>
      </p:sp>
      <p:sp>
        <p:nvSpPr>
          <p:cNvPr id="3" name="Espaço Reservado para Conteúdo 2"/>
          <p:cNvSpPr>
            <a:spLocks noGrp="1"/>
          </p:cNvSpPr>
          <p:nvPr>
            <p:ph idx="4294967295"/>
          </p:nvPr>
        </p:nvSpPr>
        <p:spPr>
          <a:xfrm>
            <a:off x="628650" y="1446922"/>
            <a:ext cx="7886700" cy="4351338"/>
          </a:xfrm>
          <a:prstGeom prst="rect">
            <a:avLst/>
          </a:prstGeom>
        </p:spPr>
        <p:txBody>
          <a:bodyPr/>
          <a:lstStyle/>
          <a:p>
            <a:r>
              <a:rPr lang="pt-BR" sz="2400" dirty="0">
                <a:solidFill>
                  <a:schemeClr val="tx1"/>
                </a:solidFill>
              </a:rPr>
              <a:t>Ensinar os fundamentos do jogo de Xadrez para a comunidade acadêmica da UFSC interessada no esporte;</a:t>
            </a:r>
          </a:p>
          <a:p>
            <a:r>
              <a:rPr lang="pt-BR" sz="2400" dirty="0">
                <a:solidFill>
                  <a:schemeClr val="tx1"/>
                </a:solidFill>
              </a:rPr>
              <a:t>Trabalhar temas de compreensão geral do jogo, como Conceitos Gerais, Cálculo de Variantes, Estratégia, Tática, Finais, Aberturas;</a:t>
            </a:r>
          </a:p>
          <a:p>
            <a:r>
              <a:rPr lang="pt-BR" sz="2400" dirty="0">
                <a:solidFill>
                  <a:schemeClr val="tx1"/>
                </a:solidFill>
              </a:rPr>
              <a:t>Trabalhar os temas a partir de demonstrações teóricas e práticas, a partir do uso de dinâmicas em que os participantes joguem posições específicas para compreender o tema na prática.</a:t>
            </a:r>
          </a:p>
        </p:txBody>
      </p:sp>
    </p:spTree>
    <p:extLst>
      <p:ext uri="{BB962C8B-B14F-4D97-AF65-F5344CB8AC3E}">
        <p14:creationId xmlns:p14="http://schemas.microsoft.com/office/powerpoint/2010/main" val="160801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a:t>
            </a:r>
          </a:p>
        </p:txBody>
      </p:sp>
      <p:sp>
        <p:nvSpPr>
          <p:cNvPr id="3" name="Espaço Reservado para Conteúdo 2"/>
          <p:cNvSpPr>
            <a:spLocks noGrp="1"/>
          </p:cNvSpPr>
          <p:nvPr>
            <p:ph idx="4294967295"/>
          </p:nvPr>
        </p:nvSpPr>
        <p:spPr>
          <a:xfrm>
            <a:off x="628650" y="1446922"/>
            <a:ext cx="7886700" cy="4351338"/>
          </a:xfrm>
          <a:prstGeom prst="rect">
            <a:avLst/>
          </a:prstGeom>
        </p:spPr>
        <p:txBody>
          <a:bodyPr/>
          <a:lstStyle/>
          <a:p>
            <a:r>
              <a:rPr lang="pt-BR" sz="2400" dirty="0">
                <a:solidFill>
                  <a:schemeClr val="tx1"/>
                </a:solidFill>
              </a:rPr>
              <a:t>Compreender a movimentação das peças e as regras do jogo de xadrez;</a:t>
            </a:r>
          </a:p>
          <a:p>
            <a:r>
              <a:rPr lang="pt-BR" sz="2400" dirty="0">
                <a:solidFill>
                  <a:schemeClr val="tx1"/>
                </a:solidFill>
              </a:rPr>
              <a:t>Ser participativo.</a:t>
            </a:r>
          </a:p>
        </p:txBody>
      </p:sp>
    </p:spTree>
    <p:extLst>
      <p:ext uri="{BB962C8B-B14F-4D97-AF65-F5344CB8AC3E}">
        <p14:creationId xmlns:p14="http://schemas.microsoft.com/office/powerpoint/2010/main" val="171078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Bibliografia:</a:t>
            </a:r>
          </a:p>
        </p:txBody>
      </p:sp>
      <p:sp>
        <p:nvSpPr>
          <p:cNvPr id="3" name="Espaço Reservado para Conteúdo 2"/>
          <p:cNvSpPr>
            <a:spLocks noGrp="1"/>
          </p:cNvSpPr>
          <p:nvPr>
            <p:ph idx="4294967295"/>
          </p:nvPr>
        </p:nvSpPr>
        <p:spPr>
          <a:xfrm>
            <a:off x="628650" y="1446922"/>
            <a:ext cx="7886700" cy="4351338"/>
          </a:xfrm>
          <a:prstGeom prst="rect">
            <a:avLst/>
          </a:prstGeom>
        </p:spPr>
        <p:txBody>
          <a:bodyPr/>
          <a:lstStyle/>
          <a:p>
            <a:r>
              <a:rPr lang="pt-BR" sz="2400" dirty="0">
                <a:solidFill>
                  <a:schemeClr val="tx1"/>
                </a:solidFill>
              </a:rPr>
              <a:t>Xadrez Vitorioso: Yasser </a:t>
            </a:r>
            <a:r>
              <a:rPr lang="pt-BR" sz="2400" dirty="0" err="1">
                <a:solidFill>
                  <a:schemeClr val="tx1"/>
                </a:solidFill>
              </a:rPr>
              <a:t>Seirawan</a:t>
            </a:r>
            <a:r>
              <a:rPr lang="pt-BR" sz="2400" dirty="0">
                <a:solidFill>
                  <a:schemeClr val="tx1"/>
                </a:solidFill>
              </a:rPr>
              <a:t>;</a:t>
            </a:r>
          </a:p>
          <a:p>
            <a:r>
              <a:rPr lang="pt-BR" sz="2400" dirty="0" err="1">
                <a:solidFill>
                  <a:schemeClr val="tx1"/>
                </a:solidFill>
              </a:rPr>
              <a:t>Steps</a:t>
            </a:r>
            <a:r>
              <a:rPr lang="pt-BR" sz="2400" dirty="0">
                <a:solidFill>
                  <a:schemeClr val="tx1"/>
                </a:solidFill>
              </a:rPr>
              <a:t>: 1, 2, 3, 4, 5.</a:t>
            </a:r>
          </a:p>
          <a:p>
            <a:endParaRPr lang="pt-BR" sz="2400" dirty="0">
              <a:solidFill>
                <a:schemeClr val="tx1"/>
              </a:solidFill>
            </a:endParaRPr>
          </a:p>
        </p:txBody>
      </p:sp>
    </p:spTree>
    <p:extLst>
      <p:ext uri="{BB962C8B-B14F-4D97-AF65-F5344CB8AC3E}">
        <p14:creationId xmlns:p14="http://schemas.microsoft.com/office/powerpoint/2010/main" val="151167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 do Dia: Compreensão do Jogo</a:t>
            </a:r>
          </a:p>
        </p:txBody>
      </p:sp>
      <p:sp>
        <p:nvSpPr>
          <p:cNvPr id="3" name="Espaço Reservado para Conteúdo 2"/>
          <p:cNvSpPr>
            <a:spLocks noGrp="1"/>
          </p:cNvSpPr>
          <p:nvPr>
            <p:ph idx="4294967295"/>
          </p:nvPr>
        </p:nvSpPr>
        <p:spPr>
          <a:xfrm>
            <a:off x="628650" y="1910686"/>
            <a:ext cx="7886700" cy="3887573"/>
          </a:xfrm>
          <a:prstGeom prst="rect">
            <a:avLst/>
          </a:prstGeom>
        </p:spPr>
        <p:txBody>
          <a:bodyPr/>
          <a:lstStyle/>
          <a:p>
            <a:pPr marL="0" indent="0">
              <a:buNone/>
            </a:pPr>
            <a:r>
              <a:rPr lang="pt-BR" sz="2400" dirty="0">
                <a:solidFill>
                  <a:schemeClr val="tx1"/>
                </a:solidFill>
              </a:rPr>
              <a:t>Essencialmente </a:t>
            </a:r>
            <a:r>
              <a:rPr lang="pt-BR" sz="2400" b="1" dirty="0">
                <a:solidFill>
                  <a:schemeClr val="tx1"/>
                </a:solidFill>
              </a:rPr>
              <a:t>Xadrez é um jogo de turnos</a:t>
            </a:r>
            <a:r>
              <a:rPr lang="pt-BR" sz="2400" dirty="0">
                <a:solidFill>
                  <a:schemeClr val="tx1"/>
                </a:solidFill>
              </a:rPr>
              <a:t>, onde os 2 jogadores tem toda a informação do tabuleiro disponível.</a:t>
            </a:r>
          </a:p>
          <a:p>
            <a:pPr marL="0" indent="0">
              <a:buNone/>
            </a:pPr>
            <a:r>
              <a:rPr lang="pt-BR" sz="2400" dirty="0">
                <a:solidFill>
                  <a:schemeClr val="tx1"/>
                </a:solidFill>
              </a:rPr>
              <a:t>Senso assim, os jogadores estão aptos a analisar deterministicamente os próximos estágios possíveis do jogo, avaliando os retornos de uma dada jogada. Isso difere de outros jogos de turnos, como Poker, Jogos de Baralho, onde há informações desconhecidas, e a avaliação do próximo estado do jogo é impossível sem o uso de Estatística.</a:t>
            </a:r>
          </a:p>
          <a:p>
            <a:pPr marL="0" indent="0">
              <a:buNone/>
            </a:pPr>
            <a:endParaRPr lang="pt-BR" sz="1100" dirty="0">
              <a:solidFill>
                <a:schemeClr val="tx1"/>
              </a:solidFill>
            </a:endParaRPr>
          </a:p>
        </p:txBody>
      </p:sp>
    </p:spTree>
    <p:extLst>
      <p:ext uri="{BB962C8B-B14F-4D97-AF65-F5344CB8AC3E}">
        <p14:creationId xmlns:p14="http://schemas.microsoft.com/office/powerpoint/2010/main" val="58515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 do Dia: Compreensão do Jogo</a:t>
            </a:r>
          </a:p>
        </p:txBody>
      </p:sp>
      <p:sp>
        <p:nvSpPr>
          <p:cNvPr id="3" name="Espaço Reservado para Conteúdo 2"/>
          <p:cNvSpPr>
            <a:spLocks noGrp="1"/>
          </p:cNvSpPr>
          <p:nvPr>
            <p:ph idx="4294967295"/>
          </p:nvPr>
        </p:nvSpPr>
        <p:spPr>
          <a:xfrm>
            <a:off x="628650" y="1910686"/>
            <a:ext cx="7886700" cy="3887573"/>
          </a:xfrm>
          <a:prstGeom prst="rect">
            <a:avLst/>
          </a:prstGeom>
        </p:spPr>
        <p:txBody>
          <a:bodyPr/>
          <a:lstStyle/>
          <a:p>
            <a:pPr marL="0" indent="0">
              <a:buNone/>
            </a:pPr>
            <a:r>
              <a:rPr lang="pt-BR" sz="2400" dirty="0">
                <a:solidFill>
                  <a:schemeClr val="tx1"/>
                </a:solidFill>
              </a:rPr>
              <a:t>Dado a informação anterior, um tratamento comum para o jogo de xadrez é uma busca em profundidade, a fim de visualizar as possíveis posições futuras, e avaliar se elas são ou não favoráveis. Outro jogo em que o mesmo princípio pode ser aplicado é o jogo da velha. </a:t>
            </a:r>
          </a:p>
          <a:p>
            <a:pPr marL="0" indent="0">
              <a:buNone/>
            </a:pPr>
            <a:r>
              <a:rPr lang="pt-BR" sz="2400" dirty="0">
                <a:solidFill>
                  <a:schemeClr val="tx1"/>
                </a:solidFill>
              </a:rPr>
              <a:t>Podemos aplicar o princípio de que ambos os jogadores querem ganhar, e vão tentar fazer as melhores jogadas possíveis para isso. Sendo assim, a avaliação de posição atual depende de uma </a:t>
            </a:r>
            <a:r>
              <a:rPr lang="pt-BR" sz="2400" b="1" dirty="0">
                <a:solidFill>
                  <a:schemeClr val="tx1"/>
                </a:solidFill>
              </a:rPr>
              <a:t>árvore </a:t>
            </a:r>
            <a:r>
              <a:rPr lang="pt-BR" sz="2400" b="1" dirty="0" err="1">
                <a:solidFill>
                  <a:schemeClr val="tx1"/>
                </a:solidFill>
              </a:rPr>
              <a:t>Min&amp;Max</a:t>
            </a:r>
            <a:r>
              <a:rPr lang="pt-BR" sz="2400" b="1" dirty="0">
                <a:solidFill>
                  <a:schemeClr val="tx1"/>
                </a:solidFill>
              </a:rPr>
              <a:t>.</a:t>
            </a:r>
            <a:endParaRPr lang="pt-BR" sz="1100" b="1" dirty="0">
              <a:solidFill>
                <a:schemeClr val="tx1"/>
              </a:solidFill>
            </a:endParaRPr>
          </a:p>
        </p:txBody>
      </p:sp>
    </p:spTree>
    <p:extLst>
      <p:ext uri="{BB962C8B-B14F-4D97-AF65-F5344CB8AC3E}">
        <p14:creationId xmlns:p14="http://schemas.microsoft.com/office/powerpoint/2010/main" val="353102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 do Dia: Compreensão do Jogo</a:t>
            </a:r>
          </a:p>
        </p:txBody>
      </p:sp>
      <p:sp>
        <p:nvSpPr>
          <p:cNvPr id="3" name="Espaço Reservado para Conteúdo 2"/>
          <p:cNvSpPr>
            <a:spLocks noGrp="1"/>
          </p:cNvSpPr>
          <p:nvPr>
            <p:ph idx="4294967295"/>
          </p:nvPr>
        </p:nvSpPr>
        <p:spPr>
          <a:xfrm>
            <a:off x="628650" y="1910686"/>
            <a:ext cx="7886700" cy="3887573"/>
          </a:xfrm>
          <a:prstGeom prst="rect">
            <a:avLst/>
          </a:prstGeom>
        </p:spPr>
        <p:txBody>
          <a:bodyPr/>
          <a:lstStyle/>
          <a:p>
            <a:pPr marL="0" indent="0">
              <a:buNone/>
            </a:pPr>
            <a:r>
              <a:rPr lang="pt-BR" sz="2400" dirty="0">
                <a:solidFill>
                  <a:schemeClr val="tx1"/>
                </a:solidFill>
              </a:rPr>
              <a:t>O </a:t>
            </a:r>
            <a:r>
              <a:rPr lang="pt-BR" sz="2400" b="1" dirty="0">
                <a:solidFill>
                  <a:schemeClr val="tx1"/>
                </a:solidFill>
              </a:rPr>
              <a:t>jogo da velha </a:t>
            </a:r>
            <a:r>
              <a:rPr lang="pt-BR" sz="2400" dirty="0">
                <a:solidFill>
                  <a:schemeClr val="tx1"/>
                </a:solidFill>
              </a:rPr>
              <a:t>é muito </a:t>
            </a:r>
            <a:r>
              <a:rPr lang="pt-BR" sz="2400" b="1" dirty="0">
                <a:solidFill>
                  <a:schemeClr val="tx1"/>
                </a:solidFill>
              </a:rPr>
              <a:t>simples</a:t>
            </a:r>
            <a:r>
              <a:rPr lang="pt-BR" sz="2400" dirty="0">
                <a:solidFill>
                  <a:schemeClr val="tx1"/>
                </a:solidFill>
              </a:rPr>
              <a:t>, e tem </a:t>
            </a:r>
            <a:r>
              <a:rPr lang="pt-BR" sz="2400" b="1" dirty="0">
                <a:solidFill>
                  <a:schemeClr val="tx1"/>
                </a:solidFill>
              </a:rPr>
              <a:t>profundidade máxima de 9</a:t>
            </a:r>
            <a:r>
              <a:rPr lang="pt-BR" sz="2400" dirty="0">
                <a:solidFill>
                  <a:schemeClr val="tx1"/>
                </a:solidFill>
              </a:rPr>
              <a:t>, podendo facilmente se chegar as folhas finais do jogo, em que temos os resultados de derrota, empate ou vitória. Porém, o jogo de </a:t>
            </a:r>
            <a:r>
              <a:rPr lang="pt-BR" sz="2400" b="1" dirty="0">
                <a:solidFill>
                  <a:schemeClr val="tx1"/>
                </a:solidFill>
              </a:rPr>
              <a:t>Xadrez</a:t>
            </a:r>
            <a:r>
              <a:rPr lang="pt-BR" sz="2400" dirty="0">
                <a:solidFill>
                  <a:schemeClr val="tx1"/>
                </a:solidFill>
              </a:rPr>
              <a:t> tem </a:t>
            </a:r>
            <a:r>
              <a:rPr lang="pt-BR" sz="2400" b="1" dirty="0">
                <a:solidFill>
                  <a:schemeClr val="tx1"/>
                </a:solidFill>
              </a:rPr>
              <a:t>profundidade enorme</a:t>
            </a:r>
            <a:r>
              <a:rPr lang="pt-BR" sz="2400" dirty="0">
                <a:solidFill>
                  <a:schemeClr val="tx1"/>
                </a:solidFill>
              </a:rPr>
              <a:t>, e </a:t>
            </a:r>
            <a:r>
              <a:rPr lang="pt-BR" sz="2400" b="1" dirty="0">
                <a:solidFill>
                  <a:schemeClr val="tx1"/>
                </a:solidFill>
              </a:rPr>
              <a:t>não pode ser</a:t>
            </a:r>
            <a:r>
              <a:rPr lang="pt-BR" sz="2400" dirty="0">
                <a:solidFill>
                  <a:schemeClr val="tx1"/>
                </a:solidFill>
              </a:rPr>
              <a:t> atualmente </a:t>
            </a:r>
            <a:r>
              <a:rPr lang="pt-BR" sz="2400" b="1" dirty="0">
                <a:solidFill>
                  <a:schemeClr val="tx1"/>
                </a:solidFill>
              </a:rPr>
              <a:t>calculado</a:t>
            </a:r>
            <a:r>
              <a:rPr lang="pt-BR" sz="2400" dirty="0">
                <a:solidFill>
                  <a:schemeClr val="tx1"/>
                </a:solidFill>
              </a:rPr>
              <a:t> </a:t>
            </a:r>
            <a:r>
              <a:rPr lang="pt-BR" sz="2400" b="1" dirty="0">
                <a:solidFill>
                  <a:schemeClr val="tx1"/>
                </a:solidFill>
              </a:rPr>
              <a:t>até o fim</a:t>
            </a:r>
            <a:r>
              <a:rPr lang="pt-BR" sz="2400" dirty="0">
                <a:solidFill>
                  <a:schemeClr val="tx1"/>
                </a:solidFill>
              </a:rPr>
              <a:t>, nem humanamente e nem através de máquinas.</a:t>
            </a:r>
            <a:r>
              <a:rPr lang="pt-BR" sz="1100" dirty="0">
                <a:solidFill>
                  <a:schemeClr val="tx1"/>
                </a:solidFill>
              </a:rPr>
              <a:t> </a:t>
            </a:r>
            <a:r>
              <a:rPr lang="pt-BR" sz="2400" dirty="0">
                <a:solidFill>
                  <a:schemeClr val="tx1"/>
                </a:solidFill>
              </a:rPr>
              <a:t>Sendo assim, algumas </a:t>
            </a:r>
            <a:r>
              <a:rPr lang="pt-BR" sz="2400" b="1" dirty="0">
                <a:solidFill>
                  <a:schemeClr val="tx1"/>
                </a:solidFill>
              </a:rPr>
              <a:t>heurísticas</a:t>
            </a:r>
            <a:r>
              <a:rPr lang="pt-BR" sz="2400" dirty="0">
                <a:solidFill>
                  <a:schemeClr val="tx1"/>
                </a:solidFill>
              </a:rPr>
              <a:t> foram </a:t>
            </a:r>
            <a:r>
              <a:rPr lang="pt-BR" sz="2400" b="1" dirty="0">
                <a:solidFill>
                  <a:schemeClr val="tx1"/>
                </a:solidFill>
              </a:rPr>
              <a:t>criadas</a:t>
            </a:r>
            <a:r>
              <a:rPr lang="pt-BR" sz="2400" dirty="0">
                <a:solidFill>
                  <a:schemeClr val="tx1"/>
                </a:solidFill>
              </a:rPr>
              <a:t> para compreender se uma posição é ou não favorável. Naturalmente as heurísticas não são perfeitas, e podem não funcionar para todas as posições possíveis.</a:t>
            </a:r>
          </a:p>
        </p:txBody>
      </p:sp>
    </p:spTree>
    <p:extLst>
      <p:ext uri="{BB962C8B-B14F-4D97-AF65-F5344CB8AC3E}">
        <p14:creationId xmlns:p14="http://schemas.microsoft.com/office/powerpoint/2010/main" val="30479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 do Dia: Compreensão do Jogo</a:t>
            </a:r>
          </a:p>
        </p:txBody>
      </p:sp>
      <p:sp>
        <p:nvSpPr>
          <p:cNvPr id="3" name="Espaço Reservado para Conteúdo 2"/>
          <p:cNvSpPr>
            <a:spLocks noGrp="1"/>
          </p:cNvSpPr>
          <p:nvPr>
            <p:ph idx="4294967295"/>
          </p:nvPr>
        </p:nvSpPr>
        <p:spPr>
          <a:xfrm>
            <a:off x="628650" y="1910686"/>
            <a:ext cx="7886700" cy="3887573"/>
          </a:xfrm>
          <a:prstGeom prst="rect">
            <a:avLst/>
          </a:prstGeom>
        </p:spPr>
        <p:txBody>
          <a:bodyPr/>
          <a:lstStyle/>
          <a:p>
            <a:pPr marL="0" indent="0">
              <a:buNone/>
            </a:pPr>
            <a:r>
              <a:rPr lang="pt-BR" sz="2400" dirty="0">
                <a:solidFill>
                  <a:schemeClr val="tx1"/>
                </a:solidFill>
              </a:rPr>
              <a:t>As </a:t>
            </a:r>
            <a:r>
              <a:rPr lang="pt-BR" sz="2400" b="1" dirty="0">
                <a:solidFill>
                  <a:schemeClr val="tx1"/>
                </a:solidFill>
              </a:rPr>
              <a:t>heurísticas</a:t>
            </a:r>
            <a:r>
              <a:rPr lang="pt-BR" sz="2400" dirty="0">
                <a:solidFill>
                  <a:schemeClr val="tx1"/>
                </a:solidFill>
              </a:rPr>
              <a:t> são mais popularmente conhecidas como os fundamentos da análise no Xadrez, e englobam os </a:t>
            </a:r>
            <a:r>
              <a:rPr lang="pt-BR" sz="2400" b="1" dirty="0">
                <a:solidFill>
                  <a:schemeClr val="tx1"/>
                </a:solidFill>
              </a:rPr>
              <a:t>Temas Estratégicos Conhecidos</a:t>
            </a:r>
            <a:r>
              <a:rPr lang="pt-BR" sz="2400" dirty="0">
                <a:solidFill>
                  <a:schemeClr val="tx1"/>
                </a:solidFill>
              </a:rPr>
              <a:t>, como valor material, domínio do centro, atividade das peças, estrutura de peões entre muitos outros.</a:t>
            </a:r>
          </a:p>
        </p:txBody>
      </p:sp>
    </p:spTree>
    <p:extLst>
      <p:ext uri="{BB962C8B-B14F-4D97-AF65-F5344CB8AC3E}">
        <p14:creationId xmlns:p14="http://schemas.microsoft.com/office/powerpoint/2010/main" val="37877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 do Dia: Compreensão do Jogo</a:t>
            </a:r>
          </a:p>
        </p:txBody>
      </p:sp>
      <p:sp>
        <p:nvSpPr>
          <p:cNvPr id="3" name="Espaço Reservado para Conteúdo 2"/>
          <p:cNvSpPr>
            <a:spLocks noGrp="1"/>
          </p:cNvSpPr>
          <p:nvPr>
            <p:ph idx="4294967295"/>
          </p:nvPr>
        </p:nvSpPr>
        <p:spPr>
          <a:xfrm>
            <a:off x="628650" y="1910686"/>
            <a:ext cx="7886700" cy="3887573"/>
          </a:xfrm>
          <a:prstGeom prst="rect">
            <a:avLst/>
          </a:prstGeom>
        </p:spPr>
        <p:txBody>
          <a:bodyPr/>
          <a:lstStyle/>
          <a:p>
            <a:pPr marL="0" indent="0">
              <a:buNone/>
            </a:pPr>
            <a:r>
              <a:rPr lang="pt-BR" sz="2400" dirty="0">
                <a:solidFill>
                  <a:schemeClr val="tx1"/>
                </a:solidFill>
              </a:rPr>
              <a:t>O caminho lógico de ensino padrão entre treinadores é que, como o objetivo do jogo de xadrez é dar Cheque Mate, esse seja o primeiro fundamento abordado após o ensino das regras do jogo, e dos reflexos iniciais. Posteriormente pode ser interessante passar alguns conceitos básicos de todas as fases do jogo, sempre mantendo em paralelo o treino tático. </a:t>
            </a:r>
          </a:p>
        </p:txBody>
      </p:sp>
    </p:spTree>
    <p:extLst>
      <p:ext uri="{BB962C8B-B14F-4D97-AF65-F5344CB8AC3E}">
        <p14:creationId xmlns:p14="http://schemas.microsoft.com/office/powerpoint/2010/main" val="212278406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464</TotalTime>
  <Words>635</Words>
  <Application>Microsoft Office PowerPoint</Application>
  <PresentationFormat>Apresentação na tela (4:3)</PresentationFormat>
  <Paragraphs>30</Paragraphs>
  <Slides>11</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11</vt:i4>
      </vt:variant>
    </vt:vector>
  </HeadingPairs>
  <TitlesOfParts>
    <vt:vector size="14" baseType="lpstr">
      <vt:lpstr>Arial</vt:lpstr>
      <vt:lpstr>Calibri</vt:lpstr>
      <vt:lpstr>Tema do Office</vt:lpstr>
      <vt:lpstr>Treinamentos Intermediários de Xadrez do PUXA UFSC</vt:lpstr>
      <vt:lpstr>Objetivos:</vt:lpstr>
      <vt:lpstr>Requisitos:</vt:lpstr>
      <vt:lpstr>Bibliografia:</vt:lpstr>
      <vt:lpstr>Tema do Dia: Compreensão do Jogo</vt:lpstr>
      <vt:lpstr>Tema do Dia: Compreensão do Jogo</vt:lpstr>
      <vt:lpstr>Tema do Dia: Compreensão do Jogo</vt:lpstr>
      <vt:lpstr>Tema do Dia: Compreensão do Jogo</vt:lpstr>
      <vt:lpstr>Tema do Dia: Compreensão do Jogo</vt:lpstr>
      <vt:lpstr>Tema do Dia: Compreensão do Jogo</vt:lpstr>
      <vt:lpstr>Apresentação do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GR</dc:creator>
  <cp:lastModifiedBy>Tobias Rossi Müller</cp:lastModifiedBy>
  <cp:revision>47</cp:revision>
  <dcterms:created xsi:type="dcterms:W3CDTF">2014-05-15T19:13:18Z</dcterms:created>
  <dcterms:modified xsi:type="dcterms:W3CDTF">2022-04-28T22:52:18Z</dcterms:modified>
</cp:coreProperties>
</file>