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</p:sldMasterIdLst>
  <p:sldIdLst>
    <p:sldId id="256" r:id="rId7"/>
    <p:sldId id="288" r:id="rId8"/>
    <p:sldId id="304" r:id="rId9"/>
    <p:sldId id="303" r:id="rId10"/>
    <p:sldId id="330" r:id="rId11"/>
    <p:sldId id="339" r:id="rId12"/>
    <p:sldId id="336" r:id="rId13"/>
    <p:sldId id="338" r:id="rId14"/>
    <p:sldId id="340" r:id="rId15"/>
    <p:sldId id="337" r:id="rId16"/>
    <p:sldId id="334" r:id="rId17"/>
    <p:sldId id="350" r:id="rId18"/>
    <p:sldId id="346" r:id="rId19"/>
    <p:sldId id="345" r:id="rId20"/>
    <p:sldId id="275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bit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2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4.xml"/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5.xml"/><Relationship Id="rId3" Type="http://schemas.openxmlformats.org/officeDocument/2006/relationships/hyperlink" Target="https://aistudio.baidu.com/aistudio/course" TargetMode="External"/><Relationship Id="rId2" Type="http://schemas.openxmlformats.org/officeDocument/2006/relationships/hyperlink" Target="https://www.bilibili.com/video/BV1FT4y1E74V" TargetMode="External"/><Relationship Id="rId1" Type="http://schemas.openxmlformats.org/officeDocument/2006/relationships/hyperlink" Target="https://www.bilibili.com/video/BV164411b7d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5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18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19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20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3073"/>
          <p:cNvSpPr>
            <a:spLocks noGrp="1"/>
          </p:cNvSpPr>
          <p:nvPr>
            <p:ph type="ctrTitle"/>
          </p:nvPr>
        </p:nvSpPr>
        <p:spPr>
          <a:xfrm>
            <a:off x="388938" y="2708275"/>
            <a:ext cx="8364537" cy="1470025"/>
          </a:xfrm>
        </p:spPr>
        <p:txBody>
          <a:bodyPr vert="horz" lIns="91440" tIns="45720" rIns="91440" bIns="45720" anchor="ctr" anchorCtr="0"/>
          <a:p>
            <a:pPr algn="ctr" defTabSz="914400">
              <a:buClrTx/>
              <a:buSzTx/>
              <a:buFontTx/>
              <a:buNone/>
            </a:pPr>
            <a:r>
              <a:rPr lang="zh-CN" altLang="zh-CN" sz="3600" kern="1200" baseline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机器学习入门理论</a:t>
            </a:r>
            <a:endParaRPr lang="zh-CN" altLang="zh-CN" sz="3600" kern="1200" baseline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高偏差与过拟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060575"/>
            <a:ext cx="6867525" cy="4629150"/>
          </a:xfrm>
          <a:prstGeom prst="rect">
            <a:avLst/>
          </a:prstGeom>
        </p:spPr>
      </p:pic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840" y="1700530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h(x) = w</a:t>
            </a:r>
            <a:r>
              <a:rPr lang="en-US" altLang="zh-CN" baseline="-25000"/>
              <a:t>1</a:t>
            </a:r>
            <a:r>
              <a:rPr lang="en-US" altLang="zh-CN"/>
              <a:t>x+b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72000" y="184467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h(x) = w</a:t>
            </a:r>
            <a:r>
              <a:rPr lang="en-US" altLang="zh-CN" baseline="-25000"/>
              <a:t>1</a:t>
            </a:r>
            <a:r>
              <a:rPr lang="en-US" altLang="zh-CN"/>
              <a:t>x+w</a:t>
            </a:r>
            <a:r>
              <a:rPr lang="en-US" altLang="zh-CN" baseline="-25000"/>
              <a:t>2</a:t>
            </a:r>
            <a:r>
              <a:rPr lang="en-US" altLang="zh-CN"/>
              <a:t>x</a:t>
            </a:r>
            <a:r>
              <a:rPr lang="en-US" altLang="zh-CN" baseline="30000"/>
              <a:t>2</a:t>
            </a:r>
            <a:r>
              <a:rPr lang="en-US" altLang="zh-CN"/>
              <a:t>+b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90930" y="6237605"/>
            <a:ext cx="261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h(x) = w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x+w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+w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</a:t>
            </a:r>
            <a:r>
              <a:rPr lang="en-US" altLang="zh-CN">
                <a:sym typeface="+mn-ea"/>
              </a:rPr>
              <a:t>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860290" y="6237605"/>
            <a:ext cx="310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h(x) = w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x+w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+w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3 </a:t>
            </a:r>
            <a:r>
              <a:rPr lang="en-US" altLang="zh-CN">
                <a:sym typeface="+mn-ea"/>
              </a:rPr>
              <a:t>+ ... +b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神经网络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神经网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484630"/>
            <a:ext cx="8509635" cy="4730115"/>
          </a:xfrm>
          <a:prstGeom prst="rect">
            <a:avLst/>
          </a:prstGeom>
        </p:spPr>
      </p:pic>
      <p:pic>
        <p:nvPicPr>
          <p:cNvPr id="5" name="图片 4" descr="sigmoid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15" y="44450"/>
            <a:ext cx="3559810" cy="2268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个人体会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难点：在确定模型、参数、学习率等超参数方面需要经验，或者说需要不断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调整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展望未来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十年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无人驾驶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apollo“汽车机器人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1475105"/>
            <a:ext cx="5267325" cy="3343275"/>
          </a:xfrm>
          <a:prstGeom prst="rect">
            <a:avLst/>
          </a:prstGeom>
        </p:spPr>
      </p:pic>
      <p:pic>
        <p:nvPicPr>
          <p:cNvPr id="4" name="图片 3" descr="gpt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32965"/>
            <a:ext cx="3724275" cy="2400300"/>
          </a:xfrm>
          <a:prstGeom prst="rect">
            <a:avLst/>
          </a:prstGeom>
        </p:spPr>
      </p:pic>
      <p:pic>
        <p:nvPicPr>
          <p:cNvPr id="6" name="图片 5" descr="英语转She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1492250"/>
            <a:ext cx="4067175" cy="4668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zh-CN" sz="18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[中英字幕]吴恩达机器学习系列课程</a:t>
            </a:r>
            <a:endParaRPr lang="zh-CN" sz="1800">
              <a:latin typeface="微软雅黑" panose="020B0503020204020204" charset="-122"/>
              <a:ea typeface="微软雅黑" panose="020B0503020204020204" charset="-122"/>
              <a:hlinkClick r:id="rId2" action="ppaction://hlinkfile"/>
            </a:endParaRPr>
          </a:p>
          <a:p>
            <a:r>
              <a:rPr lang="zh-CN" sz="1800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[双语字幕]吴恩达深度学习deeplearning.ai</a:t>
            </a:r>
            <a:endParaRPr lang="zh-CN" sz="1800">
              <a:latin typeface="微软雅黑" panose="020B0503020204020204" charset="-122"/>
              <a:ea typeface="微软雅黑" panose="020B0503020204020204" charset="-122"/>
              <a:hlinkClick r:id="rId2" action="ppaction://hlinkfile"/>
            </a:endParaRPr>
          </a:p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百度的飞浆平台AI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免费课程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hlinkClick r:id="rId3" action="ppaction://hlinkfile"/>
            </a:endParaRPr>
          </a:p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公众号《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量子位》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457200" y="2708275"/>
            <a:ext cx="8229600" cy="1143000"/>
          </a:xfrm>
        </p:spPr>
        <p:txBody>
          <a:bodyPr vert="horz" lIns="91440" tIns="45720" rIns="91440" bIns="45720" anchor="ctr" anchorCtr="0"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1800">
                <a:sym typeface="黑体" panose="02010609060101010101" charset="-122"/>
              </a:rPr>
              <a:t>人工智能、机器学习、</a:t>
            </a:r>
            <a:r>
              <a:rPr lang="zh-CN" altLang="en-US" sz="1800">
                <a:sym typeface="黑体" panose="02010609060101010101" charset="-122"/>
              </a:rPr>
              <a:t>深度学习三者的关系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/>
              <a:t>机器学习的发展历史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入门理论知识点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个人体会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展望未来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 sz="2800"/>
              <a:t>人工智能、机器学习、</a:t>
            </a:r>
            <a:r>
              <a:rPr lang="zh-CN" altLang="en-US" sz="2800"/>
              <a:t>深度学习三者的关系</a:t>
            </a:r>
            <a:endParaRPr lang="zh-CN" altLang="en-US" sz="2800"/>
          </a:p>
        </p:txBody>
      </p:sp>
      <p:pic>
        <p:nvPicPr>
          <p:cNvPr id="48130" name="图片 1" descr="al,ml,dl详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68413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/>
              <a:t>机器学习的发展历史</a:t>
            </a:r>
            <a:endParaRPr lang="zh-CN" altLang="en-US"/>
          </a:p>
        </p:txBody>
      </p:sp>
      <p:pic>
        <p:nvPicPr>
          <p:cNvPr id="49154" name="图片 2" descr="AI、ML、DL的关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" y="1557338"/>
            <a:ext cx="9159875" cy="4833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神经网络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060575"/>
            <a:ext cx="5798185" cy="3169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常见导数公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628775"/>
            <a:ext cx="4286250" cy="3743325"/>
          </a:xfrm>
          <a:prstGeom prst="rect">
            <a:avLst/>
          </a:prstGeom>
        </p:spPr>
      </p:pic>
      <p:pic>
        <p:nvPicPr>
          <p:cNvPr id="5" name="图片 4" descr="derivati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1700530"/>
            <a:ext cx="2552700" cy="1790700"/>
          </a:xfrm>
          <a:prstGeom prst="rect">
            <a:avLst/>
          </a:prstGeom>
        </p:spPr>
      </p:pic>
      <p:pic>
        <p:nvPicPr>
          <p:cNvPr id="2" name="图片 1" descr="y=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70" y="3860800"/>
            <a:ext cx="2844165" cy="2322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628650" y="3140075"/>
            <a:ext cx="7886700" cy="1225550"/>
          </a:xfrm>
        </p:spPr>
        <p:txBody>
          <a:bodyPr vert="horz" lIns="91440" tIns="45720" rIns="91440" bIns="45720" anchor="t" anchorCtr="0"/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机器学习就是为了得到一个函数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f(x)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，在术语中叫做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我们要做的就是用数据训练模型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房屋价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75105"/>
            <a:ext cx="5613400" cy="3289300"/>
          </a:xfrm>
          <a:prstGeom prst="rect">
            <a:avLst/>
          </a:prstGeom>
        </p:spPr>
      </p:pic>
      <p:graphicFrame>
        <p:nvGraphicFramePr>
          <p:cNvPr id="5" name="内容占位符 4"/>
          <p:cNvGraphicFramePr/>
          <p:nvPr>
            <p:ph idx="1"/>
            <p:custDataLst>
              <p:tags r:id="rId2"/>
            </p:custDataLst>
          </p:nvPr>
        </p:nvGraphicFramePr>
        <p:xfrm>
          <a:off x="6372225" y="1124585"/>
          <a:ext cx="221107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/>
                <a:gridCol w="1105535"/>
              </a:tblGrid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房屋大小（</a:t>
                      </a:r>
                      <a:r>
                        <a:rPr lang="en-US" altLang="zh-CN"/>
                        <a:t>m</a:t>
                      </a:r>
                      <a:r>
                        <a:rPr lang="en-US" altLang="zh-CN" baseline="30000"/>
                        <a:t>2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价格（</a:t>
                      </a:r>
                      <a:r>
                        <a:rPr lang="zh-CN" altLang="en-US"/>
                        <a:t>万元）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59840" y="4899660"/>
            <a:ext cx="303085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h(x) = </a:t>
            </a:r>
            <a:r>
              <a:rPr lang="en-US" altLang="zh-CN">
                <a:sym typeface="+mn-ea"/>
              </a:rPr>
              <a:t>wx + </a:t>
            </a:r>
            <a:r>
              <a:rPr lang="en-US" altLang="zh-CN"/>
              <a:t>b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h(x)</a:t>
            </a:r>
            <a:r>
              <a:rPr lang="zh-CN" altLang="en-US"/>
              <a:t>称为假设</a:t>
            </a:r>
            <a:r>
              <a:rPr lang="zh-CN" altLang="en-US"/>
              <a:t>函数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训练的目的就是确定</a:t>
            </a:r>
            <a:r>
              <a:rPr lang="en-US" altLang="zh-CN">
                <a:sym typeface="+mn-ea"/>
              </a:rPr>
              <a:t>w</a:t>
            </a:r>
            <a:r>
              <a:rPr lang="en-US" altLang="zh-CN" baseline="-25000">
                <a:sym typeface="+mn-ea"/>
              </a:rPr>
              <a:t>,</a:t>
            </a:r>
            <a:r>
              <a:rPr lang="en-US" altLang="zh-CN">
                <a:sym typeface="+mn-ea"/>
              </a:rPr>
              <a:t>b</a:t>
            </a:r>
            <a:r>
              <a:rPr lang="zh-CN" altLang="en-US"/>
              <a:t>的</a:t>
            </a:r>
            <a:r>
              <a:rPr lang="zh-CN" altLang="en-US"/>
              <a:t>值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405255" y="1917065"/>
            <a:ext cx="4175125" cy="22752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图片 7" descr="假设函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5733415"/>
            <a:ext cx="1460500" cy="546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78625" y="534670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30000"/>
              <a:t>i</a:t>
            </a:r>
            <a:endParaRPr lang="en-US" altLang="zh-CN" baseline="30000"/>
          </a:p>
        </p:txBody>
      </p:sp>
      <p:sp>
        <p:nvSpPr>
          <p:cNvPr id="10" name="文本框 9"/>
          <p:cNvSpPr txBox="1"/>
          <p:nvPr/>
        </p:nvSpPr>
        <p:spPr>
          <a:xfrm>
            <a:off x="7884160" y="529590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r>
              <a:rPr lang="en-US" altLang="zh-CN" baseline="30000"/>
              <a:t>i</a:t>
            </a:r>
            <a:endParaRPr lang="en-US" altLang="zh-CN" baseline="300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房屋价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75105"/>
            <a:ext cx="5613400" cy="32893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405255" y="1917065"/>
            <a:ext cx="4175125" cy="22752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736090" y="3419475"/>
            <a:ext cx="0" cy="58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139690" y="2180590"/>
            <a:ext cx="0" cy="1043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0075" y="2171700"/>
            <a:ext cx="0" cy="365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06650" y="3648710"/>
            <a:ext cx="0" cy="59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882265" y="2927350"/>
            <a:ext cx="0" cy="415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27805" y="2664460"/>
            <a:ext cx="0" cy="59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1605" y="2486025"/>
            <a:ext cx="0" cy="339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代价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1052830"/>
            <a:ext cx="2286000" cy="825500"/>
          </a:xfrm>
          <a:prstGeom prst="rect">
            <a:avLst/>
          </a:prstGeom>
        </p:spPr>
      </p:pic>
      <p:pic>
        <p:nvPicPr>
          <p:cNvPr id="15" name="图片 14" descr="代价函数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90" y="2089150"/>
            <a:ext cx="3416300" cy="838200"/>
          </a:xfrm>
          <a:prstGeom prst="rect">
            <a:avLst/>
          </a:prstGeom>
        </p:spPr>
      </p:pic>
      <p:pic>
        <p:nvPicPr>
          <p:cNvPr id="16" name="图片 15" descr="梯度下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0" y="3717290"/>
            <a:ext cx="1841500" cy="16129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24905" y="5373370"/>
            <a:ext cx="2824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表示学习率，随着循环</a:t>
            </a:r>
            <a:endParaRPr lang="zh-CN" altLang="en-US"/>
          </a:p>
          <a:p>
            <a:r>
              <a:rPr lang="zh-CN" altLang="en-US"/>
              <a:t>次数</a:t>
            </a:r>
            <a:r>
              <a:rPr lang="en-US" altLang="zh-CN"/>
              <a:t>n</a:t>
            </a:r>
            <a:r>
              <a:rPr lang="zh-CN" altLang="en-US"/>
              <a:t>增多，最终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会变成最优解，使得</a:t>
            </a:r>
            <a:r>
              <a:rPr lang="en-US" altLang="zh-CN"/>
              <a:t>L</a:t>
            </a:r>
            <a:r>
              <a:rPr lang="zh-CN" altLang="en-US"/>
              <a:t>最小</a:t>
            </a:r>
            <a:endParaRPr lang="zh-CN" altLang="en-US"/>
          </a:p>
        </p:txBody>
      </p:sp>
      <p:pic>
        <p:nvPicPr>
          <p:cNvPr id="2" name="图片 1" descr="梯度下降算法简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" y="2180590"/>
            <a:ext cx="5256530" cy="4505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梯度下降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557020"/>
            <a:ext cx="4788535" cy="4368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11.xml><?xml version="1.0" encoding="utf-8"?>
<p:tagLst xmlns:p="http://schemas.openxmlformats.org/presentationml/2006/main">
  <p:tag name="KSO_WM_TEMPLATE_CATEGORY" val="custom"/>
  <p:tag name="KSO_WM_TEMPLATE_INDEX" val="442"/>
</p:tagLst>
</file>

<file path=ppt/tags/tag12.xml><?xml version="1.0" encoding="utf-8"?>
<p:tagLst xmlns:p="http://schemas.openxmlformats.org/presentationml/2006/main">
  <p:tag name="KSO_WM_TEMPLATE_CATEGORY" val="custom"/>
  <p:tag name="KSO_WM_TEMPLATE_INDEX" val="44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44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442"/>
</p:tagLst>
</file>

<file path=ppt/tags/tag15.xml><?xml version="1.0" encoding="utf-8"?>
<p:tagLst xmlns:p="http://schemas.openxmlformats.org/presentationml/2006/main">
  <p:tag name="KSO_WM_TEMPLATE_CATEGORY" val="custom"/>
  <p:tag name="KSO_WM_TEMPLATE_INDEX" val="442"/>
</p:tagLst>
</file>

<file path=ppt/tags/tag16.xml><?xml version="1.0" encoding="utf-8"?>
<p:tagLst xmlns:p="http://schemas.openxmlformats.org/presentationml/2006/main">
  <p:tag name="KSO_WM_TEMPLATE_CATEGORY" val="custom"/>
  <p:tag name="KSO_WM_TEMPLATE_INDEX" val="442"/>
</p:tagLst>
</file>

<file path=ppt/tags/tag17.xml><?xml version="1.0" encoding="utf-8"?>
<p:tagLst xmlns:p="http://schemas.openxmlformats.org/presentationml/2006/main">
  <p:tag name="KSO_WM_UNIT_TABLE_BEAUTIFY" val="smartTable{f69d88f4-6ba9-41b0-ab57-4a6eeba398dd}"/>
  <p:tag name="TABLE_ENDDRAG_ORIGIN_RECT" val="174*352"/>
  <p:tag name="TABLE_ENDDRAG_RECT" val="49*116*174*352"/>
</p:tagLst>
</file>

<file path=ppt/tags/tag18.xml><?xml version="1.0" encoding="utf-8"?>
<p:tagLst xmlns:p="http://schemas.openxmlformats.org/presentationml/2006/main">
  <p:tag name="KSO_WM_TEMPLATE_CATEGORY" val="custom"/>
  <p:tag name="KSO_WM_TEMPLATE_INDEX" val="442"/>
</p:tagLst>
</file>

<file path=ppt/tags/tag19.xml><?xml version="1.0" encoding="utf-8"?>
<p:tagLst xmlns:p="http://schemas.openxmlformats.org/presentationml/2006/main">
  <p:tag name="KSO_WM_TEMPLATE_CATEGORY" val="custom"/>
  <p:tag name="KSO_WM_TEMPLATE_INDEX" val="44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20.xml><?xml version="1.0" encoding="utf-8"?>
<p:tagLst xmlns:p="http://schemas.openxmlformats.org/presentationml/2006/main">
  <p:tag name="KSO_WM_TEMPLATE_CATEGORY" val="custom"/>
  <p:tag name="KSO_WM_TEMPLATE_INDEX" val="442"/>
</p:tagLst>
</file>

<file path=ppt/tags/tag21.xml><?xml version="1.0" encoding="utf-8"?>
<p:tagLst xmlns:p="http://schemas.openxmlformats.org/presentationml/2006/main">
  <p:tag name="KSO_WM_TEMPLATE_CATEGORY" val="custom"/>
  <p:tag name="KSO_WM_TEMPLATE_INDEX" val="442"/>
</p:tagLst>
</file>

<file path=ppt/tags/tag22.xml><?xml version="1.0" encoding="utf-8"?>
<p:tagLst xmlns:p="http://schemas.openxmlformats.org/presentationml/2006/main">
  <p:tag name="KSO_WM_TEMPLATE_CATEGORY" val="custom"/>
  <p:tag name="KSO_WM_TEMPLATE_INDEX" val="442"/>
</p:tagLst>
</file>

<file path=ppt/tags/tag23.xml><?xml version="1.0" encoding="utf-8"?>
<p:tagLst xmlns:p="http://schemas.openxmlformats.org/presentationml/2006/main">
  <p:tag name="KSO_WM_TEMPLATE_CATEGORY" val="custom"/>
  <p:tag name="KSO_WM_TEMPLATE_INDEX" val="442"/>
</p:tagLst>
</file>

<file path=ppt/tags/tag24.xml><?xml version="1.0" encoding="utf-8"?>
<p:tagLst xmlns:p="http://schemas.openxmlformats.org/presentationml/2006/main">
  <p:tag name="KSO_WM_TEMPLATE_CATEGORY" val="custom"/>
  <p:tag name="KSO_WM_TEMPLATE_INDEX" val="442"/>
</p:tagLst>
</file>

<file path=ppt/tags/tag25.xml><?xml version="1.0" encoding="utf-8"?>
<p:tagLst xmlns:p="http://schemas.openxmlformats.org/presentationml/2006/main">
  <p:tag name="KSO_WM_TEMPLATE_CATEGORY" val="custom"/>
  <p:tag name="KSO_WM_TEMPLATE_INDEX" val="442"/>
</p:tagLst>
</file>

<file path=ppt/tags/tag26.xml><?xml version="1.0" encoding="utf-8"?>
<p:tagLst xmlns:p="http://schemas.openxmlformats.org/presentationml/2006/main">
  <p:tag name="KSO_WM_TEMPLATE_CATEGORY" val="custom"/>
  <p:tag name="KSO_WM_TEMPLATE_INDEX" val="44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heme/theme1.xml><?xml version="1.0" encoding="utf-8"?>
<a:theme xmlns:a="http://schemas.openxmlformats.org/drawingml/2006/main" name="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演示</Application>
  <PresentationFormat/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Office 主题</vt:lpstr>
      <vt:lpstr>1_Office 主题</vt:lpstr>
      <vt:lpstr>2_Office 主题</vt:lpstr>
      <vt:lpstr>3_Office 主题</vt:lpstr>
      <vt:lpstr>4_Office 主题</vt:lpstr>
      <vt:lpstr>机器学习入门理论</vt:lpstr>
      <vt:lpstr>PowerPoint 演示文稿</vt:lpstr>
      <vt:lpstr>人工智能、机器学习、深度学习三者的关系</vt:lpstr>
      <vt:lpstr>机器学习的发展历史</vt:lpstr>
      <vt:lpstr>机器学习入门理论知识点</vt:lpstr>
      <vt:lpstr>机器学习入门理论知识点</vt:lpstr>
      <vt:lpstr>机器学习入门理论知识点</vt:lpstr>
      <vt:lpstr>机器学习入门理论知识点</vt:lpstr>
      <vt:lpstr>个人体会</vt:lpstr>
      <vt:lpstr>机器学习入门理论知识点</vt:lpstr>
      <vt:lpstr>神经网络</vt:lpstr>
      <vt:lpstr>个人体会</vt:lpstr>
      <vt:lpstr>展望未来十年</vt:lpstr>
      <vt:lpstr>资源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七天上手的flutter，能做出什么样的app</dc:title>
  <dc:creator>newbit</dc:creator>
  <cp:lastModifiedBy>骏泳哥爸爸爸</cp:lastModifiedBy>
  <cp:revision>190</cp:revision>
  <dcterms:created xsi:type="dcterms:W3CDTF">2021-05-08T10:06:00Z</dcterms:created>
  <dcterms:modified xsi:type="dcterms:W3CDTF">2021-08-22T16:24:50Z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0C54444105214CA3B5EAFFE7D46D498A</vt:lpwstr>
  </property>
</Properties>
</file>