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d5c3ce57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d5c3ce57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d5c3ce57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d5c3ce57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d5c3ce57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d5c3ce57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d5c3ce57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5d5c3ce57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d5c3ce57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d5c3ce57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e93e4856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e93e4856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5e93e485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5e93e485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www.kaggle.com/datasets/iabhishekofficial/mobile-price-classific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whatphone.com.au/guide/why-mobile-data-is-more-expensive-than-broadban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28549" y="1847700"/>
            <a:ext cx="66216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b="1" lang="en"/>
              <a:t>    </a:t>
            </a:r>
            <a:r>
              <a:rPr b="1" lang="en"/>
              <a:t>Mobile Data Classification </a:t>
            </a:r>
            <a:endParaRPr b="1"/>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JodyAnn Bradford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Data Overview </a:t>
            </a:r>
            <a:endParaRPr b="1" sz="2500"/>
          </a:p>
        </p:txBody>
      </p:sp>
      <p:sp>
        <p:nvSpPr>
          <p:cNvPr id="135" name="Google Shape;135;p14"/>
          <p:cNvSpPr txBox="1"/>
          <p:nvPr>
            <p:ph idx="1" type="subTitle"/>
          </p:nvPr>
        </p:nvSpPr>
        <p:spPr>
          <a:xfrm>
            <a:off x="819150" y="1381975"/>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Mobile Classification </a:t>
            </a:r>
            <a:endParaRPr/>
          </a:p>
        </p:txBody>
      </p:sp>
      <p:sp>
        <p:nvSpPr>
          <p:cNvPr id="136" name="Google Shape;136;p14"/>
          <p:cNvSpPr txBox="1"/>
          <p:nvPr>
            <p:ph idx="2" type="body"/>
          </p:nvPr>
        </p:nvSpPr>
        <p:spPr>
          <a:xfrm>
            <a:off x="819150" y="1775575"/>
            <a:ext cx="7301400" cy="298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200">
                <a:solidFill>
                  <a:srgbClr val="24292F"/>
                </a:solidFill>
                <a:highlight>
                  <a:srgbClr val="FFFFFF"/>
                </a:highlight>
                <a:latin typeface="Arial"/>
                <a:ea typeface="Arial"/>
                <a:cs typeface="Arial"/>
                <a:sym typeface="Arial"/>
              </a:rPr>
              <a:t>Data source</a:t>
            </a:r>
            <a:r>
              <a:rPr lang="en" sz="1200">
                <a:solidFill>
                  <a:srgbClr val="24292F"/>
                </a:solidFill>
                <a:highlight>
                  <a:srgbClr val="FFFFFF"/>
                </a:highlight>
                <a:latin typeface="Arial"/>
                <a:ea typeface="Arial"/>
                <a:cs typeface="Arial"/>
                <a:sym typeface="Arial"/>
              </a:rPr>
              <a:t>: </a:t>
            </a:r>
            <a:r>
              <a:rPr lang="en" sz="1200">
                <a:solidFill>
                  <a:schemeClr val="hlink"/>
                </a:solidFill>
                <a:highlight>
                  <a:srgbClr val="FFFFFF"/>
                </a:highlight>
                <a:uFill>
                  <a:noFill/>
                </a:uFill>
                <a:latin typeface="Arial"/>
                <a:ea typeface="Arial"/>
                <a:cs typeface="Arial"/>
                <a:sym typeface="Arial"/>
                <a:hlinkClick r:id="rId3"/>
              </a:rPr>
              <a:t>https://www.kaggle.com/datasets/iabhishekofficial/mobile-price-classification</a:t>
            </a:r>
            <a:endParaRPr sz="1200">
              <a:solidFill>
                <a:schemeClr val="hlink"/>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rPr b="1" lang="en" sz="1225">
                <a:solidFill>
                  <a:srgbClr val="24292F"/>
                </a:solidFill>
                <a:highlight>
                  <a:srgbClr val="FFFFFF"/>
                </a:highlight>
                <a:latin typeface="Arial"/>
                <a:ea typeface="Arial"/>
                <a:cs typeface="Arial"/>
                <a:sym typeface="Arial"/>
              </a:rPr>
              <a:t>Content:</a:t>
            </a:r>
            <a:endParaRPr b="1" sz="1225">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A mobile company, wants to give a tough fight to big companies like Apple,Samsung etc.</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They do not know how to estimate the prices for mobile phone in their company. To solve this problem the company collects sales data of mobile phones from various companies.</a:t>
            </a:r>
            <a:endParaRPr sz="1200">
              <a:solidFill>
                <a:srgbClr val="24292F"/>
              </a:solidFill>
              <a:highlight>
                <a:srgbClr val="FFFFFF"/>
              </a:highlight>
              <a:latin typeface="Arial"/>
              <a:ea typeface="Arial"/>
              <a:cs typeface="Arial"/>
              <a:sym typeface="Arial"/>
            </a:endParaRPr>
          </a:p>
          <a:p>
            <a:pPr indent="0" lvl="0" marL="0" rtl="0" algn="l">
              <a:spcBef>
                <a:spcPts val="1200"/>
              </a:spcBef>
              <a:spcAft>
                <a:spcPts val="0"/>
              </a:spcAft>
              <a:buNone/>
            </a:pPr>
            <a:r>
              <a:rPr lang="en" sz="1200">
                <a:solidFill>
                  <a:srgbClr val="24292F"/>
                </a:solidFill>
                <a:highlight>
                  <a:srgbClr val="FFFFFF"/>
                </a:highlight>
                <a:latin typeface="Arial"/>
                <a:ea typeface="Arial"/>
                <a:cs typeface="Arial"/>
                <a:sym typeface="Arial"/>
              </a:rPr>
              <a:t>They want to find out if some relationship exist between features of a mobile phone (eg:- RAM,Internal Memory etc) and its selling price.</a:t>
            </a:r>
            <a:endParaRPr sz="1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rPr b="1" lang="en" sz="1200">
                <a:solidFill>
                  <a:srgbClr val="24292F"/>
                </a:solidFill>
                <a:highlight>
                  <a:srgbClr val="FFFFFF"/>
                </a:highlight>
                <a:latin typeface="Arial"/>
                <a:ea typeface="Arial"/>
                <a:cs typeface="Arial"/>
                <a:sym typeface="Arial"/>
              </a:rPr>
              <a:t>Business problem:</a:t>
            </a:r>
            <a:endParaRPr b="1" sz="1200">
              <a:solidFill>
                <a:srgbClr val="24292F"/>
              </a:solidFill>
              <a:highlight>
                <a:srgbClr val="FFFFFF"/>
              </a:highlight>
              <a:latin typeface="Arial"/>
              <a:ea typeface="Arial"/>
              <a:cs typeface="Arial"/>
              <a:sym typeface="Arial"/>
            </a:endParaRPr>
          </a:p>
          <a:p>
            <a:pPr indent="0" lvl="0" marL="0" rtl="0" algn="l">
              <a:lnSpc>
                <a:spcPct val="125000"/>
              </a:lnSpc>
              <a:spcBef>
                <a:spcPts val="1800"/>
              </a:spcBef>
              <a:spcAft>
                <a:spcPts val="1200"/>
              </a:spcAft>
              <a:buNone/>
            </a:pPr>
            <a:r>
              <a:rPr lang="en" sz="1200">
                <a:solidFill>
                  <a:srgbClr val="24292F"/>
                </a:solidFill>
                <a:highlight>
                  <a:srgbClr val="FFFFFF"/>
                </a:highlight>
                <a:latin typeface="Arial"/>
                <a:ea typeface="Arial"/>
                <a:cs typeface="Arial"/>
                <a:sym typeface="Arial"/>
              </a:rPr>
              <a:t>A mobile start wants to estimate its mobile prices based on past sales data from other mobile companies.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626275" y="821050"/>
            <a:ext cx="6617100" cy="72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Mobile Classification </a:t>
            </a:r>
            <a:endParaRPr b="1"/>
          </a:p>
        </p:txBody>
      </p:sp>
      <p:pic>
        <p:nvPicPr>
          <p:cNvPr id="142" name="Google Shape;142;p15"/>
          <p:cNvPicPr preferRelativeResize="0"/>
          <p:nvPr/>
        </p:nvPicPr>
        <p:blipFill>
          <a:blip r:embed="rId3">
            <a:alphaModFix/>
          </a:blip>
          <a:stretch>
            <a:fillRect/>
          </a:stretch>
        </p:blipFill>
        <p:spPr>
          <a:xfrm>
            <a:off x="626275" y="1473375"/>
            <a:ext cx="4817400" cy="3213175"/>
          </a:xfrm>
          <a:prstGeom prst="rect">
            <a:avLst/>
          </a:prstGeom>
          <a:noFill/>
          <a:ln>
            <a:noFill/>
          </a:ln>
        </p:spPr>
      </p:pic>
      <p:sp>
        <p:nvSpPr>
          <p:cNvPr id="143" name="Google Shape;143;p15"/>
          <p:cNvSpPr txBox="1"/>
          <p:nvPr/>
        </p:nvSpPr>
        <p:spPr>
          <a:xfrm>
            <a:off x="5713600" y="1912025"/>
            <a:ext cx="2980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latin typeface="Calibri"/>
                <a:ea typeface="Calibri"/>
                <a:cs typeface="Calibri"/>
                <a:sym typeface="Calibri"/>
              </a:rPr>
              <a:t>How much is your phone worth? </a:t>
            </a:r>
            <a:endParaRPr b="1" sz="2700">
              <a:latin typeface="Calibri"/>
              <a:ea typeface="Calibri"/>
              <a:cs typeface="Calibri"/>
              <a:sym typeface="Calibri"/>
            </a:endParaRPr>
          </a:p>
          <a:p>
            <a:pPr indent="0" lvl="0" marL="0" rtl="0" algn="l">
              <a:spcBef>
                <a:spcPts val="0"/>
              </a:spcBef>
              <a:spcAft>
                <a:spcPts val="0"/>
              </a:spcAft>
              <a:buNone/>
            </a:pPr>
            <a:r>
              <a:t/>
            </a:r>
            <a:endParaRPr b="1" sz="2700">
              <a:latin typeface="Calibri"/>
              <a:ea typeface="Calibri"/>
              <a:cs typeface="Calibri"/>
              <a:sym typeface="Calibri"/>
            </a:endParaRPr>
          </a:p>
          <a:p>
            <a:pPr indent="0" lvl="0" marL="0" rtl="0" algn="l">
              <a:spcBef>
                <a:spcPts val="0"/>
              </a:spcBef>
              <a:spcAft>
                <a:spcPts val="0"/>
              </a:spcAft>
              <a:buNone/>
            </a:pPr>
            <a:r>
              <a:rPr b="1" lang="en" sz="2700">
                <a:latin typeface="Calibri"/>
                <a:ea typeface="Calibri"/>
                <a:cs typeface="Calibri"/>
                <a:sym typeface="Calibri"/>
              </a:rPr>
              <a:t>    Speed or Price. </a:t>
            </a:r>
            <a:endParaRPr b="1" sz="2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3800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Price Range &amp; Ram Visualization </a:t>
            </a:r>
            <a:endParaRPr/>
          </a:p>
        </p:txBody>
      </p:sp>
      <p:sp>
        <p:nvSpPr>
          <p:cNvPr id="149" name="Google Shape;149;p16"/>
          <p:cNvSpPr txBox="1"/>
          <p:nvPr>
            <p:ph idx="2" type="body"/>
          </p:nvPr>
        </p:nvSpPr>
        <p:spPr>
          <a:xfrm>
            <a:off x="819150" y="1944300"/>
            <a:ext cx="6727800" cy="268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50" name="Google Shape;150;p16"/>
          <p:cNvPicPr preferRelativeResize="0"/>
          <p:nvPr/>
        </p:nvPicPr>
        <p:blipFill>
          <a:blip r:embed="rId3">
            <a:alphaModFix/>
          </a:blip>
          <a:stretch>
            <a:fillRect/>
          </a:stretch>
        </p:blipFill>
        <p:spPr>
          <a:xfrm>
            <a:off x="944750" y="1550602"/>
            <a:ext cx="4723849" cy="2940476"/>
          </a:xfrm>
          <a:prstGeom prst="rect">
            <a:avLst/>
          </a:prstGeom>
          <a:noFill/>
          <a:ln>
            <a:noFill/>
          </a:ln>
        </p:spPr>
      </p:pic>
      <p:sp>
        <p:nvSpPr>
          <p:cNvPr id="151" name="Google Shape;151;p16"/>
          <p:cNvSpPr txBox="1"/>
          <p:nvPr/>
        </p:nvSpPr>
        <p:spPr>
          <a:xfrm>
            <a:off x="5793800" y="1657075"/>
            <a:ext cx="26769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Calibri"/>
                <a:ea typeface="Calibri"/>
                <a:cs typeface="Calibri"/>
                <a:sym typeface="Calibri"/>
              </a:rPr>
              <a:t>Insight: </a:t>
            </a:r>
            <a:endParaRPr b="1" sz="1500">
              <a:latin typeface="Calibri"/>
              <a:ea typeface="Calibri"/>
              <a:cs typeface="Calibri"/>
              <a:sym typeface="Calibri"/>
            </a:endParaRPr>
          </a:p>
          <a:p>
            <a:pPr indent="0" lvl="0" marL="0" rtl="0" algn="l">
              <a:spcBef>
                <a:spcPts val="0"/>
              </a:spcBef>
              <a:spcAft>
                <a:spcPts val="0"/>
              </a:spcAft>
              <a:buNone/>
            </a:pPr>
            <a:r>
              <a:t/>
            </a:r>
            <a:endParaRPr b="1" sz="1500">
              <a:latin typeface="Calibri"/>
              <a:ea typeface="Calibri"/>
              <a:cs typeface="Calibri"/>
              <a:sym typeface="Calibri"/>
            </a:endParaRPr>
          </a:p>
          <a:p>
            <a:pPr indent="0" lvl="0" marL="0" rtl="0" algn="l">
              <a:spcBef>
                <a:spcPts val="0"/>
              </a:spcBef>
              <a:spcAft>
                <a:spcPts val="0"/>
              </a:spcAft>
              <a:buNone/>
            </a:pPr>
            <a:r>
              <a:rPr b="1" lang="en" sz="1500">
                <a:latin typeface="Calibri"/>
                <a:ea typeface="Calibri"/>
                <a:cs typeface="Calibri"/>
                <a:sym typeface="Calibri"/>
              </a:rPr>
              <a:t>The graphs illustrate the price range to stay consistent from 0 to 5 with a ram speed of 4000. </a:t>
            </a:r>
            <a:endParaRPr b="1" sz="1500">
              <a:latin typeface="Calibri"/>
              <a:ea typeface="Calibri"/>
              <a:cs typeface="Calibri"/>
              <a:sym typeface="Calibri"/>
            </a:endParaRPr>
          </a:p>
        </p:txBody>
      </p:sp>
      <p:sp>
        <p:nvSpPr>
          <p:cNvPr id="152" name="Google Shape;152;p16"/>
          <p:cNvSpPr txBox="1"/>
          <p:nvPr/>
        </p:nvSpPr>
        <p:spPr>
          <a:xfrm>
            <a:off x="5914700" y="3102750"/>
            <a:ext cx="26769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b="1" lang="en" sz="1500">
                <a:latin typeface="Calibri"/>
                <a:ea typeface="Calibri"/>
                <a:cs typeface="Calibri"/>
                <a:sym typeface="Calibri"/>
              </a:rPr>
              <a:t>Phones with a negative price range has less ram speed. </a:t>
            </a:r>
            <a:endParaRPr b="1" sz="1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5612375" y="699375"/>
            <a:ext cx="2834400" cy="101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 Range &amp; Wifi Visualization </a:t>
            </a:r>
            <a:r>
              <a:rPr lang="en" sz="1888"/>
              <a:t>continued.</a:t>
            </a:r>
            <a:endParaRPr sz="1888"/>
          </a:p>
          <a:p>
            <a:pPr indent="0" lvl="0" marL="0" rtl="0" algn="l">
              <a:spcBef>
                <a:spcPts val="0"/>
              </a:spcBef>
              <a:spcAft>
                <a:spcPts val="0"/>
              </a:spcAft>
              <a:buNone/>
            </a:pPr>
            <a:r>
              <a:t/>
            </a:r>
            <a:endParaRPr/>
          </a:p>
        </p:txBody>
      </p:sp>
      <p:sp>
        <p:nvSpPr>
          <p:cNvPr id="158" name="Google Shape;158;p17"/>
          <p:cNvSpPr txBox="1"/>
          <p:nvPr/>
        </p:nvSpPr>
        <p:spPr>
          <a:xfrm>
            <a:off x="5612350" y="2541875"/>
            <a:ext cx="2834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Calibri"/>
                <a:ea typeface="Calibri"/>
                <a:cs typeface="Calibri"/>
                <a:sym typeface="Calibri"/>
              </a:rPr>
              <a:t>Wifi does not add any </a:t>
            </a:r>
            <a:r>
              <a:rPr b="1" lang="en" sz="1600">
                <a:latin typeface="Calibri"/>
                <a:ea typeface="Calibri"/>
                <a:cs typeface="Calibri"/>
                <a:sym typeface="Calibri"/>
              </a:rPr>
              <a:t>significant</a:t>
            </a:r>
            <a:r>
              <a:rPr b="1" lang="en" sz="1600">
                <a:latin typeface="Calibri"/>
                <a:ea typeface="Calibri"/>
                <a:cs typeface="Calibri"/>
                <a:sym typeface="Calibri"/>
              </a:rPr>
              <a:t> value to the price range. The price range can increase while the wifi range stays the same. </a:t>
            </a:r>
            <a:endParaRPr b="1" sz="1600">
              <a:latin typeface="Calibri"/>
              <a:ea typeface="Calibri"/>
              <a:cs typeface="Calibri"/>
              <a:sym typeface="Calibri"/>
            </a:endParaRPr>
          </a:p>
        </p:txBody>
      </p:sp>
      <p:pic>
        <p:nvPicPr>
          <p:cNvPr id="159" name="Google Shape;159;p17"/>
          <p:cNvPicPr preferRelativeResize="0"/>
          <p:nvPr/>
        </p:nvPicPr>
        <p:blipFill>
          <a:blip r:embed="rId3">
            <a:alphaModFix/>
          </a:blip>
          <a:stretch>
            <a:fillRect/>
          </a:stretch>
        </p:blipFill>
        <p:spPr>
          <a:xfrm>
            <a:off x="424650" y="300750"/>
            <a:ext cx="4638451" cy="44303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Breakdown </a:t>
            </a:r>
            <a:endParaRPr/>
          </a:p>
        </p:txBody>
      </p:sp>
      <p:sp>
        <p:nvSpPr>
          <p:cNvPr id="165" name="Google Shape;165;p18"/>
          <p:cNvSpPr txBox="1"/>
          <p:nvPr>
            <p:ph idx="1" type="subTitle"/>
          </p:nvPr>
        </p:nvSpPr>
        <p:spPr>
          <a:xfrm>
            <a:off x="875400" y="137075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KNN Means vs. Decision Tree Classifier </a:t>
            </a:r>
            <a:endParaRPr/>
          </a:p>
        </p:txBody>
      </p:sp>
      <p:sp>
        <p:nvSpPr>
          <p:cNvPr id="166" name="Google Shape;166;p18"/>
          <p:cNvSpPr txBox="1"/>
          <p:nvPr>
            <p:ph idx="2" type="body"/>
          </p:nvPr>
        </p:nvSpPr>
        <p:spPr>
          <a:xfrm>
            <a:off x="819150" y="1889525"/>
            <a:ext cx="5859900" cy="2901900"/>
          </a:xfrm>
          <a:prstGeom prst="rect">
            <a:avLst/>
          </a:prstGeom>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None/>
            </a:pPr>
            <a:r>
              <a:rPr b="1" lang="en" sz="2974">
                <a:solidFill>
                  <a:schemeClr val="lt1"/>
                </a:solidFill>
              </a:rPr>
              <a:t>KNN Means</a:t>
            </a:r>
            <a:endParaRPr b="1" sz="2974">
              <a:solidFill>
                <a:schemeClr val="lt1"/>
              </a:solidFill>
            </a:endParaRPr>
          </a:p>
          <a:p>
            <a:pPr indent="0" lvl="0" marL="0" rtl="0" algn="l">
              <a:lnSpc>
                <a:spcPct val="100000"/>
              </a:lnSpc>
              <a:spcBef>
                <a:spcPts val="0"/>
              </a:spcBef>
              <a:spcAft>
                <a:spcPts val="0"/>
              </a:spcAft>
              <a:buNone/>
            </a:pPr>
            <a:r>
              <a:t/>
            </a:r>
            <a:endParaRPr b="1" sz="2974">
              <a:solidFill>
                <a:schemeClr val="lt1"/>
              </a:solidFill>
            </a:endParaRPr>
          </a:p>
          <a:p>
            <a:pPr indent="0" lvl="0" marL="0" rtl="0" algn="l">
              <a:spcBef>
                <a:spcPts val="0"/>
              </a:spcBef>
              <a:spcAft>
                <a:spcPts val="0"/>
              </a:spcAft>
              <a:buNone/>
            </a:pPr>
            <a:r>
              <a:rPr b="1" lang="en" sz="2424">
                <a:solidFill>
                  <a:srgbClr val="212121"/>
                </a:solidFill>
                <a:highlight>
                  <a:srgbClr val="FFFFFF"/>
                </a:highlight>
                <a:latin typeface="Arial"/>
                <a:ea typeface="Arial"/>
                <a:cs typeface="Arial"/>
                <a:sym typeface="Arial"/>
              </a:rPr>
              <a:t>Best KNN Parameters: Accuracy of Best KNN model is: 0.598 </a:t>
            </a:r>
            <a:endParaRPr b="1" sz="2424">
              <a:solidFill>
                <a:srgbClr val="212121"/>
              </a:solidFill>
              <a:highlight>
                <a:srgbClr val="FFFFFF"/>
              </a:highlight>
              <a:latin typeface="Arial"/>
              <a:ea typeface="Arial"/>
              <a:cs typeface="Arial"/>
              <a:sym typeface="Arial"/>
            </a:endParaRPr>
          </a:p>
          <a:p>
            <a:pPr indent="0" lvl="0" marL="0" rtl="0" algn="l">
              <a:spcBef>
                <a:spcPts val="1200"/>
              </a:spcBef>
              <a:spcAft>
                <a:spcPts val="0"/>
              </a:spcAft>
              <a:buNone/>
            </a:pPr>
            <a:r>
              <a:rPr b="1" lang="en" sz="2424">
                <a:solidFill>
                  <a:srgbClr val="212121"/>
                </a:solidFill>
                <a:highlight>
                  <a:srgbClr val="FFFFFF"/>
                </a:highlight>
                <a:latin typeface="Arial"/>
                <a:ea typeface="Arial"/>
                <a:cs typeface="Arial"/>
                <a:sym typeface="Arial"/>
              </a:rPr>
              <a:t>With an f1 score of 1. </a:t>
            </a:r>
            <a:endParaRPr b="1" sz="2424">
              <a:solidFill>
                <a:srgbClr val="212121"/>
              </a:solidFill>
              <a:highlight>
                <a:srgbClr val="FFFFFF"/>
              </a:highlight>
              <a:latin typeface="Arial"/>
              <a:ea typeface="Arial"/>
              <a:cs typeface="Arial"/>
              <a:sym typeface="Arial"/>
            </a:endParaRPr>
          </a:p>
          <a:p>
            <a:pPr indent="0" lvl="0" marL="0" rtl="0" algn="l">
              <a:lnSpc>
                <a:spcPct val="100000"/>
              </a:lnSpc>
              <a:spcBef>
                <a:spcPts val="1200"/>
              </a:spcBef>
              <a:spcAft>
                <a:spcPts val="0"/>
              </a:spcAft>
              <a:buNone/>
            </a:pPr>
            <a:r>
              <a:rPr b="1" lang="en" sz="2974">
                <a:solidFill>
                  <a:schemeClr val="lt1"/>
                </a:solidFill>
              </a:rPr>
              <a:t>Decision Tree Classifier </a:t>
            </a:r>
            <a:endParaRPr b="1" sz="2974">
              <a:solidFill>
                <a:schemeClr val="lt1"/>
              </a:solidFill>
            </a:endParaRPr>
          </a:p>
          <a:p>
            <a:pPr indent="0" lvl="0" marL="0" rtl="0" algn="l">
              <a:lnSpc>
                <a:spcPct val="100000"/>
              </a:lnSpc>
              <a:spcBef>
                <a:spcPts val="0"/>
              </a:spcBef>
              <a:spcAft>
                <a:spcPts val="0"/>
              </a:spcAft>
              <a:buNone/>
            </a:pPr>
            <a:r>
              <a:t/>
            </a:r>
            <a:endParaRPr b="1" sz="2974">
              <a:solidFill>
                <a:schemeClr val="lt1"/>
              </a:solidFill>
            </a:endParaRPr>
          </a:p>
          <a:p>
            <a:pPr indent="0" lvl="0" marL="0" rtl="0" algn="l">
              <a:spcBef>
                <a:spcPts val="0"/>
              </a:spcBef>
              <a:spcAft>
                <a:spcPts val="0"/>
              </a:spcAft>
              <a:buNone/>
            </a:pPr>
            <a:r>
              <a:rPr b="1" lang="en" sz="2424">
                <a:solidFill>
                  <a:srgbClr val="212121"/>
                </a:solidFill>
                <a:highlight>
                  <a:srgbClr val="FFFFFF"/>
                </a:highlight>
                <a:latin typeface="Arial"/>
                <a:ea typeface="Arial"/>
                <a:cs typeface="Arial"/>
                <a:sym typeface="Arial"/>
              </a:rPr>
              <a:t>Decision Tree Accuracy: 0.748 </a:t>
            </a:r>
            <a:endParaRPr b="1" sz="2424">
              <a:solidFill>
                <a:srgbClr val="212121"/>
              </a:solidFill>
              <a:highlight>
                <a:srgbClr val="FFFFFF"/>
              </a:highlight>
              <a:latin typeface="Arial"/>
              <a:ea typeface="Arial"/>
              <a:cs typeface="Arial"/>
              <a:sym typeface="Arial"/>
            </a:endParaRPr>
          </a:p>
          <a:p>
            <a:pPr indent="0" lvl="0" marL="0" rtl="0" algn="l">
              <a:spcBef>
                <a:spcPts val="1200"/>
              </a:spcBef>
              <a:spcAft>
                <a:spcPts val="0"/>
              </a:spcAft>
              <a:buNone/>
            </a:pPr>
            <a:r>
              <a:rPr b="1" lang="en" sz="2424">
                <a:solidFill>
                  <a:srgbClr val="212121"/>
                </a:solidFill>
                <a:highlight>
                  <a:srgbClr val="FFFFFF"/>
                </a:highlight>
                <a:latin typeface="Arial"/>
                <a:ea typeface="Arial"/>
                <a:cs typeface="Arial"/>
                <a:sym typeface="Arial"/>
              </a:rPr>
              <a:t>With an f1 score of 0.89. </a:t>
            </a:r>
            <a:endParaRPr b="1" sz="2974">
              <a:solidFill>
                <a:schemeClr val="lt1"/>
              </a:solidFill>
            </a:endParaRPr>
          </a:p>
          <a:p>
            <a:pPr indent="0" lvl="0" marL="0" rtl="0" algn="l">
              <a:spcBef>
                <a:spcPts val="1200"/>
              </a:spcBef>
              <a:spcAft>
                <a:spcPts val="0"/>
              </a:spcAft>
              <a:buNone/>
            </a:pPr>
            <a:r>
              <a:t/>
            </a:r>
            <a:endParaRPr sz="1050">
              <a:solidFill>
                <a:srgbClr val="21212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050">
              <a:solidFill>
                <a:srgbClr val="21212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Model </a:t>
            </a:r>
            <a:endParaRPr/>
          </a:p>
        </p:txBody>
      </p:sp>
      <p:sp>
        <p:nvSpPr>
          <p:cNvPr id="172" name="Google Shape;172;p1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974"/>
              <a:t>Decision Tree Classifier </a:t>
            </a:r>
            <a:endParaRPr/>
          </a:p>
        </p:txBody>
      </p:sp>
      <p:sp>
        <p:nvSpPr>
          <p:cNvPr id="173" name="Google Shape;173;p19"/>
          <p:cNvSpPr txBox="1"/>
          <p:nvPr>
            <p:ph idx="2" type="body"/>
          </p:nvPr>
        </p:nvSpPr>
        <p:spPr>
          <a:xfrm>
            <a:off x="819150" y="2067900"/>
            <a:ext cx="3873000" cy="24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400"/>
              <a:t>The decision tree does perform the best with an accuracy score of 0.7 but based on the limited info shared. This model would not be recommended. For instance, phone prices vary from year to year and there is no known date or year feature given to accurately determine if this model would be of any benefit. </a:t>
            </a:r>
            <a:endParaRPr b="1" sz="1400"/>
          </a:p>
        </p:txBody>
      </p:sp>
      <p:pic>
        <p:nvPicPr>
          <p:cNvPr id="174" name="Google Shape;174;p19"/>
          <p:cNvPicPr preferRelativeResize="0"/>
          <p:nvPr/>
        </p:nvPicPr>
        <p:blipFill>
          <a:blip r:embed="rId3">
            <a:alphaModFix/>
          </a:blip>
          <a:stretch>
            <a:fillRect/>
          </a:stretch>
        </p:blipFill>
        <p:spPr>
          <a:xfrm>
            <a:off x="4572000" y="335850"/>
            <a:ext cx="4354924" cy="456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 </a:t>
            </a:r>
            <a:endParaRPr/>
          </a:p>
        </p:txBody>
      </p:sp>
      <p:sp>
        <p:nvSpPr>
          <p:cNvPr id="180" name="Google Shape;180;p20"/>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Mobile Data Classification </a:t>
            </a:r>
            <a:endParaRPr/>
          </a:p>
        </p:txBody>
      </p:sp>
      <p:sp>
        <p:nvSpPr>
          <p:cNvPr id="181" name="Google Shape;181;p20"/>
          <p:cNvSpPr txBox="1"/>
          <p:nvPr>
            <p:ph idx="2" type="body"/>
          </p:nvPr>
        </p:nvSpPr>
        <p:spPr>
          <a:xfrm>
            <a:off x="819150" y="2061200"/>
            <a:ext cx="7107600" cy="76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u="sng">
                <a:solidFill>
                  <a:schemeClr val="hlink"/>
                </a:solidFill>
                <a:hlinkClick r:id="rId3"/>
              </a:rPr>
              <a:t>https://whatphone.com.au/guide/why-mobile-data-is-more-expensive-than-broadband</a:t>
            </a:r>
            <a:endParaRPr/>
          </a:p>
          <a:p>
            <a:pPr indent="0" lvl="0" marL="457200" rtl="0" algn="l">
              <a:spcBef>
                <a:spcPts val="1200"/>
              </a:spcBef>
              <a:spcAft>
                <a:spcPts val="1200"/>
              </a:spcAft>
              <a:buNone/>
            </a:pPr>
            <a:r>
              <a:t/>
            </a:r>
            <a:endParaRPr/>
          </a:p>
        </p:txBody>
      </p:sp>
      <p:sp>
        <p:nvSpPr>
          <p:cNvPr id="182" name="Google Shape;182;p20"/>
          <p:cNvSpPr txBox="1"/>
          <p:nvPr/>
        </p:nvSpPr>
        <p:spPr>
          <a:xfrm>
            <a:off x="2872950" y="3028575"/>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3000">
                <a:solidFill>
                  <a:schemeClr val="lt1"/>
                </a:solidFill>
                <a:latin typeface="Nunito"/>
                <a:ea typeface="Nunito"/>
                <a:cs typeface="Nunito"/>
                <a:sym typeface="Nunito"/>
              </a:rPr>
              <a:t>    Thank you!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