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92d00b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92d00b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92d00b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92d00b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679771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67977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679771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679771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a87ad9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a87ad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679771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679771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92d00b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92d00b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67977109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67977109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a87ad9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a87ad9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2725" y="1736275"/>
            <a:ext cx="8520600" cy="10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Version Control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20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iles can be </a:t>
            </a:r>
            <a:r>
              <a:rPr i="1" lang="en"/>
              <a:t>pushed </a:t>
            </a:r>
            <a:r>
              <a:rPr lang="en"/>
              <a:t>to a  remote repository : </a:t>
            </a:r>
            <a:r>
              <a:rPr b="1" lang="en"/>
              <a:t>git push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</a:t>
            </a:r>
            <a:r>
              <a:rPr i="1" lang="en"/>
              <a:t>committed</a:t>
            </a:r>
            <a:r>
              <a:rPr lang="en"/>
              <a:t> files are transferred to the remote repository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Files are uploaded to your chosen cloud hosting 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6316825" y="3535975"/>
            <a:ext cx="15441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Remote repository e.g. BitBucket, GitHub, Git Lab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00" y="2706525"/>
            <a:ext cx="5799109" cy="22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615800" y="3136700"/>
            <a:ext cx="1751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Somewhere in the cloud</a:t>
            </a:r>
            <a:endParaRPr sz="1000"/>
          </a:p>
        </p:txBody>
      </p:sp>
      <p:cxnSp>
        <p:nvCxnSpPr>
          <p:cNvPr id="131" name="Google Shape;131;p22"/>
          <p:cNvCxnSpPr/>
          <p:nvPr/>
        </p:nvCxnSpPr>
        <p:spPr>
          <a:xfrm>
            <a:off x="4415900" y="3899725"/>
            <a:ext cx="6132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/>
          <p:nvPr/>
        </p:nvCxnSpPr>
        <p:spPr>
          <a:xfrm>
            <a:off x="1675850" y="3902575"/>
            <a:ext cx="3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3247300" y="3890975"/>
            <a:ext cx="342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2"/>
          <p:cNvSpPr txBox="1"/>
          <p:nvPr/>
        </p:nvSpPr>
        <p:spPr>
          <a:xfrm>
            <a:off x="3458700" y="4395450"/>
            <a:ext cx="11133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Local repository</a:t>
            </a:r>
            <a:endParaRPr sz="900"/>
          </a:p>
        </p:txBody>
      </p:sp>
      <p:sp>
        <p:nvSpPr>
          <p:cNvPr id="135" name="Google Shape;135;p22"/>
          <p:cNvSpPr txBox="1"/>
          <p:nvPr/>
        </p:nvSpPr>
        <p:spPr>
          <a:xfrm>
            <a:off x="840825" y="4337475"/>
            <a:ext cx="1061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 directory on your local drive</a:t>
            </a:r>
            <a:endParaRPr sz="900"/>
          </a:p>
        </p:txBody>
      </p:sp>
      <p:sp>
        <p:nvSpPr>
          <p:cNvPr id="136" name="Google Shape;136;p22"/>
          <p:cNvSpPr txBox="1"/>
          <p:nvPr/>
        </p:nvSpPr>
        <p:spPr>
          <a:xfrm>
            <a:off x="2041175" y="3171925"/>
            <a:ext cx="1345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</a:t>
            </a:r>
            <a:r>
              <a:rPr lang="en" sz="900"/>
              <a:t>ge to commit to local repository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8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Version control?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Git?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Introducing a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push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Version Control and why should we use it?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927350"/>
            <a:ext cx="85206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keeps track of our documents and/or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allows us to keep track of the changes we make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allows us to undo things easily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allows us to share our work with others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55625" y="1219050"/>
            <a:ext cx="8520600" cy="25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 an example of Version Control (VC)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differs from other VC systems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is the most commonly used VC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can be difficult to learn, but it is very powerful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works with online hosting services such as GitHub, GitLab and BitBucket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22" y="4081425"/>
            <a:ext cx="830700" cy="69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500" y="4284537"/>
            <a:ext cx="1972326" cy="2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4850" y="4140337"/>
            <a:ext cx="62156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Git Repository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37875" y="1566250"/>
            <a:ext cx="85206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repository </a:t>
            </a:r>
            <a:r>
              <a:rPr lang="en"/>
              <a:t>is a collection of files that belong to a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files exist within a named directory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use Git with a repository, a </a:t>
            </a:r>
            <a:r>
              <a:rPr b="1" lang="en"/>
              <a:t>git.init</a:t>
            </a:r>
            <a:r>
              <a:rPr lang="en"/>
              <a:t> file must be created within the directory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Control can be used to manage the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repository can now be shared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files to the repository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97025"/>
            <a:ext cx="74643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unique </a:t>
            </a:r>
            <a:r>
              <a:rPr lang="en"/>
              <a:t>directory contains your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the Git command </a:t>
            </a:r>
            <a:r>
              <a:rPr i="1" lang="en"/>
              <a:t>add </a:t>
            </a:r>
            <a:r>
              <a:rPr lang="en"/>
              <a:t>to start file tracking: </a:t>
            </a:r>
            <a:r>
              <a:rPr b="1" lang="en"/>
              <a:t>git add &lt;filename&gt;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“snapshots” any files in their beginning 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Changed files are classed as </a:t>
            </a:r>
            <a:r>
              <a:rPr i="1" lang="en"/>
              <a:t>modified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75" y="2390238"/>
            <a:ext cx="6619150" cy="5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staging area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0335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are added to a </a:t>
            </a:r>
            <a:r>
              <a:rPr i="1" lang="en"/>
              <a:t>staging </a:t>
            </a:r>
            <a:r>
              <a:rPr lang="en"/>
              <a:t>area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Acts as an intermediary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 staged files with: </a:t>
            </a:r>
            <a:r>
              <a:rPr b="1" lang="en"/>
              <a:t>git status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Shows newly added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Shows modified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873" y="1370725"/>
            <a:ext cx="4444426" cy="163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9"/>
          <p:cNvCxnSpPr/>
          <p:nvPr/>
        </p:nvCxnSpPr>
        <p:spPr>
          <a:xfrm flipH="1" rot="10800000">
            <a:off x="3080075" y="2861750"/>
            <a:ext cx="1204800" cy="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950" y="3280525"/>
            <a:ext cx="5086350" cy="120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>
            <a:off x="2575525" y="3569575"/>
            <a:ext cx="1061700" cy="7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commit is unique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with a message : </a:t>
            </a:r>
            <a:r>
              <a:rPr b="1" lang="en"/>
              <a:t>git commit -m “First commit”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Once </a:t>
            </a:r>
            <a:r>
              <a:rPr i="1" lang="en"/>
              <a:t>committed</a:t>
            </a:r>
            <a:r>
              <a:rPr lang="en"/>
              <a:t>, file changes are saved as a snapshot in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Commits have a unique identifier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50" y="2810300"/>
            <a:ext cx="4885650" cy="17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017075" y="2816500"/>
            <a:ext cx="2748600" cy="1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‘Working tree clean’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A “clean” working directory is one for which all changes have been committed, while a “dirty” working directory is one that contains changes that have not yet been committed (i.e. recorded/saved).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 flipH="1">
            <a:off x="5504825" y="3189750"/>
            <a:ext cx="474600" cy="12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0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53700" y="943700"/>
            <a:ext cx="8520600" cy="1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Files are put through a workflow in distinct stages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Files are </a:t>
            </a:r>
            <a:r>
              <a:rPr i="1" lang="en"/>
              <a:t>added </a:t>
            </a:r>
            <a:r>
              <a:rPr lang="en"/>
              <a:t>to an intermediate </a:t>
            </a:r>
            <a:r>
              <a:rPr i="1" lang="en"/>
              <a:t>staging </a:t>
            </a:r>
            <a:r>
              <a:rPr lang="en"/>
              <a:t>area : </a:t>
            </a:r>
            <a:r>
              <a:rPr b="1" lang="en"/>
              <a:t>git add mars.txt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Files can then be </a:t>
            </a:r>
            <a:r>
              <a:rPr i="1" lang="en"/>
              <a:t>committed </a:t>
            </a:r>
            <a:r>
              <a:rPr lang="en"/>
              <a:t>with a message : </a:t>
            </a:r>
            <a:r>
              <a:rPr b="1" lang="en"/>
              <a:t>git commit -m “First commit”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00" y="2920025"/>
            <a:ext cx="4319401" cy="20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2505075" y="2473400"/>
            <a:ext cx="2360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computer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2505075" y="3134575"/>
            <a:ext cx="12699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Stage to commit to local repository</a:t>
            </a:r>
            <a:endParaRPr sz="1000"/>
          </a:p>
        </p:txBody>
      </p:sp>
      <p:sp>
        <p:nvSpPr>
          <p:cNvPr id="118" name="Google Shape;118;p21"/>
          <p:cNvSpPr txBox="1"/>
          <p:nvPr/>
        </p:nvSpPr>
        <p:spPr>
          <a:xfrm>
            <a:off x="4158700" y="4453625"/>
            <a:ext cx="1200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Local repository</a:t>
            </a:r>
            <a:endParaRPr sz="1000"/>
          </a:p>
        </p:txBody>
      </p:sp>
      <p:sp>
        <p:nvSpPr>
          <p:cNvPr id="119" name="Google Shape;119;p21"/>
          <p:cNvSpPr txBox="1"/>
          <p:nvPr/>
        </p:nvSpPr>
        <p:spPr>
          <a:xfrm>
            <a:off x="1148175" y="4453625"/>
            <a:ext cx="1200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 directory on your local drive</a:t>
            </a:r>
            <a:endParaRPr sz="1000"/>
          </a:p>
        </p:txBody>
      </p:sp>
      <p:cxnSp>
        <p:nvCxnSpPr>
          <p:cNvPr id="120" name="Google Shape;120;p21"/>
          <p:cNvCxnSpPr/>
          <p:nvPr/>
        </p:nvCxnSpPr>
        <p:spPr>
          <a:xfrm>
            <a:off x="2087550" y="3960550"/>
            <a:ext cx="3654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/>
          <p:nvPr/>
        </p:nvCxnSpPr>
        <p:spPr>
          <a:xfrm>
            <a:off x="3925750" y="3972150"/>
            <a:ext cx="371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