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9"/>
  </p:notesMasterIdLst>
  <p:handoutMasterIdLst>
    <p:handoutMasterId r:id="rId10"/>
  </p:handoutMasterIdLst>
  <p:sldIdLst>
    <p:sldId id="697" r:id="rId2"/>
    <p:sldId id="717" r:id="rId3"/>
    <p:sldId id="718" r:id="rId4"/>
    <p:sldId id="807" r:id="rId5"/>
    <p:sldId id="752" r:id="rId6"/>
    <p:sldId id="848" r:id="rId7"/>
    <p:sldId id="849" r:id="rId8"/>
  </p:sldIdLst>
  <p:sldSz cx="12204700" cy="6859588"/>
  <p:notesSz cx="6807200" cy="9939338"/>
  <p:defaultTextStyle>
    <a:defPPr>
      <a:defRPr lang="ja-JP"/>
    </a:defPPr>
    <a:lvl1pPr marL="0" algn="l" defTabSz="914122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1pPr>
    <a:lvl2pPr marL="457062" algn="l" defTabSz="914122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2pPr>
    <a:lvl3pPr marL="914122" algn="l" defTabSz="914122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3pPr>
    <a:lvl4pPr marL="1371184" algn="l" defTabSz="914122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4pPr>
    <a:lvl5pPr marL="1828247" algn="l" defTabSz="914122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5pPr>
    <a:lvl6pPr marL="2285309" algn="l" defTabSz="914122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6pPr>
    <a:lvl7pPr marL="2742372" algn="l" defTabSz="914122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7pPr>
    <a:lvl8pPr marL="3199433" algn="l" defTabSz="914122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8pPr>
    <a:lvl9pPr marL="3656494" algn="l" defTabSz="914122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CC"/>
    <a:srgbClr val="FFC000"/>
    <a:srgbClr val="90B6EE"/>
    <a:srgbClr val="00B0F0"/>
    <a:srgbClr val="3333FF"/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919" autoAdjust="0"/>
    <p:restoredTop sz="88443" autoAdjust="0"/>
  </p:normalViewPr>
  <p:slideViewPr>
    <p:cSldViewPr>
      <p:cViewPr varScale="1">
        <p:scale>
          <a:sx n="124" d="100"/>
          <a:sy n="124" d="100"/>
        </p:scale>
        <p:origin x="132" y="162"/>
      </p:cViewPr>
      <p:guideLst>
        <p:guide orient="horz" pos="2161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2964" y="-90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AF764-A1A5-497A-96AE-66CE90B000D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2D264-FDA5-4C68-ACA2-240EC324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72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71EE3-733A-47F0-B80C-09AAB92B6A8A}" type="datetimeFigureOut">
              <a:rPr kumimoji="1" lang="ja-JP" altLang="en-US" smtClean="0"/>
              <a:t>2021/5/19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62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E67D6-D412-426B-8DC6-66D24A50575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846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9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096" algn="l" defTabSz="91419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192" algn="l" defTabSz="91419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288" algn="l" defTabSz="91419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385" algn="l" defTabSz="91419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5482" algn="l" defTabSz="91419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579" algn="l" defTabSz="91419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9674" algn="l" defTabSz="91419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6771" algn="l" defTabSz="91419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E67D6-D412-426B-8DC6-66D24A50575C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381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2">
            <a:extLst>
              <a:ext uri="{FF2B5EF4-FFF2-40B4-BE49-F238E27FC236}">
                <a16:creationId xmlns:a16="http://schemas.microsoft.com/office/drawing/2014/main" id="{F6550A72-CC2E-4C3F-B2D5-E39809A866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303213"/>
            <a:ext cx="14382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図 9">
            <a:extLst>
              <a:ext uri="{FF2B5EF4-FFF2-40B4-BE49-F238E27FC236}">
                <a16:creationId xmlns:a16="http://schemas.microsoft.com/office/drawing/2014/main" id="{ACF68310-5D79-4482-9B71-538F7A4077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300" y="6427788"/>
            <a:ext cx="12954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720000" y="5734800"/>
            <a:ext cx="10764000" cy="21544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3"/>
          </p:nvPr>
        </p:nvSpPr>
        <p:spPr>
          <a:xfrm>
            <a:off x="720000" y="6083400"/>
            <a:ext cx="10764000" cy="15388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16" name="テキスト プレースホルダー 2"/>
          <p:cNvSpPr>
            <a:spLocks noGrp="1"/>
          </p:cNvSpPr>
          <p:nvPr>
            <p:ph type="body" sz="quarter" idx="14"/>
          </p:nvPr>
        </p:nvSpPr>
        <p:spPr>
          <a:xfrm>
            <a:off x="720000" y="1989634"/>
            <a:ext cx="10764000" cy="5762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17" name="テキスト プレースホルダー 4"/>
          <p:cNvSpPr>
            <a:spLocks noGrp="1"/>
          </p:cNvSpPr>
          <p:nvPr>
            <p:ph type="body" sz="quarter" idx="15"/>
          </p:nvPr>
        </p:nvSpPr>
        <p:spPr>
          <a:xfrm>
            <a:off x="720000" y="2915965"/>
            <a:ext cx="10764000" cy="3077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44662" indent="0" algn="l">
              <a:buNone/>
              <a:defRPr/>
            </a:lvl2pPr>
          </a:lstStyle>
          <a:p>
            <a:pPr lvl="0"/>
            <a:r>
              <a:rPr lang="en-US" altLang="ja-JP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236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5">
            <a:extLst>
              <a:ext uri="{FF2B5EF4-FFF2-40B4-BE49-F238E27FC236}">
                <a16:creationId xmlns:a16="http://schemas.microsoft.com/office/drawing/2014/main" id="{6525BD89-1374-4654-B800-D0BE31365B84}"/>
              </a:ext>
            </a:extLst>
          </p:cNvPr>
          <p:cNvSpPr/>
          <p:nvPr userDrawn="1"/>
        </p:nvSpPr>
        <p:spPr>
          <a:xfrm>
            <a:off x="0" y="6427788"/>
            <a:ext cx="12204700" cy="4318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9325">
              <a:defRPr/>
            </a:pPr>
            <a:endParaRPr lang="ja-JP" altLang="en-US" sz="900">
              <a:solidFill>
                <a:srgbClr val="FFFFFF"/>
              </a:solidFill>
            </a:endParaRPr>
          </a:p>
        </p:txBody>
      </p:sp>
      <p:cxnSp>
        <p:nvCxnSpPr>
          <p:cNvPr id="14" name="直線コネクタ 20">
            <a:extLst>
              <a:ext uri="{FF2B5EF4-FFF2-40B4-BE49-F238E27FC236}">
                <a16:creationId xmlns:a16="http://schemas.microsoft.com/office/drawing/2014/main" id="{84030F7E-37FB-4B22-A8A2-6A2BFD48C2EE}"/>
              </a:ext>
            </a:extLst>
          </p:cNvPr>
          <p:cNvCxnSpPr/>
          <p:nvPr userDrawn="1"/>
        </p:nvCxnSpPr>
        <p:spPr>
          <a:xfrm>
            <a:off x="2066925" y="6535738"/>
            <a:ext cx="0" cy="21590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フッター プレースホルダー 3">
            <a:extLst>
              <a:ext uri="{FF2B5EF4-FFF2-40B4-BE49-F238E27FC236}">
                <a16:creationId xmlns:a16="http://schemas.microsoft.com/office/drawing/2014/main" id="{C844364C-D585-43CB-96B7-37DD0F2A4C10}"/>
              </a:ext>
            </a:extLst>
          </p:cNvPr>
          <p:cNvSpPr txBox="1">
            <a:spLocks/>
          </p:cNvSpPr>
          <p:nvPr userDrawn="1"/>
        </p:nvSpPr>
        <p:spPr>
          <a:xfrm>
            <a:off x="8027988" y="6535738"/>
            <a:ext cx="2879725" cy="215900"/>
          </a:xfrm>
          <a:prstGeom prst="rect">
            <a:avLst/>
          </a:prstGeom>
        </p:spPr>
        <p:txBody>
          <a:bodyPr lIns="72000" tIns="0" rIns="7200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ja-JP" altLang="en-US" sz="1000" dirty="0"/>
          </a:p>
        </p:txBody>
      </p:sp>
      <p:sp>
        <p:nvSpPr>
          <p:cNvPr id="20" name="フッター プレースホルダー 3">
            <a:extLst>
              <a:ext uri="{FF2B5EF4-FFF2-40B4-BE49-F238E27FC236}">
                <a16:creationId xmlns:a16="http://schemas.microsoft.com/office/drawing/2014/main" id="{0A6FEA00-7504-4EAC-A2A9-9242C946FCE3}"/>
              </a:ext>
            </a:extLst>
          </p:cNvPr>
          <p:cNvSpPr txBox="1">
            <a:spLocks/>
          </p:cNvSpPr>
          <p:nvPr userDrawn="1"/>
        </p:nvSpPr>
        <p:spPr>
          <a:xfrm>
            <a:off x="4843463" y="6535738"/>
            <a:ext cx="4859337" cy="2159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1000" dirty="0"/>
              <a:t> Sony Device Technology(Thailand) Co., Ltd</a:t>
            </a:r>
            <a:endParaRPr lang="ja-JP" altLang="en-US" sz="1000" dirty="0"/>
          </a:p>
        </p:txBody>
      </p:sp>
      <p:sp>
        <p:nvSpPr>
          <p:cNvPr id="24" name="日付プレースホルダー 2">
            <a:extLst>
              <a:ext uri="{FF2B5EF4-FFF2-40B4-BE49-F238E27FC236}">
                <a16:creationId xmlns:a16="http://schemas.microsoft.com/office/drawing/2014/main" id="{35F6E191-0155-4526-B67A-220FB4B7D5BC}"/>
              </a:ext>
            </a:extLst>
          </p:cNvPr>
          <p:cNvSpPr txBox="1">
            <a:spLocks/>
          </p:cNvSpPr>
          <p:nvPr userDrawn="1"/>
        </p:nvSpPr>
        <p:spPr>
          <a:xfrm>
            <a:off x="2251075" y="6535738"/>
            <a:ext cx="776288" cy="206375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1000" dirty="0"/>
              <a:t>2020/05/20</a:t>
            </a:r>
            <a:endParaRPr lang="ja-JP" altLang="en-US" sz="1000" dirty="0"/>
          </a:p>
        </p:txBody>
      </p:sp>
      <p:sp>
        <p:nvSpPr>
          <p:cNvPr id="25" name="スライド番号プレースホルダー 4">
            <a:extLst>
              <a:ext uri="{FF2B5EF4-FFF2-40B4-BE49-F238E27FC236}">
                <a16:creationId xmlns:a16="http://schemas.microsoft.com/office/drawing/2014/main" id="{081DBDD3-A2E0-4EC6-90AE-F7DFC6C8F12C}"/>
              </a:ext>
            </a:extLst>
          </p:cNvPr>
          <p:cNvSpPr txBox="1">
            <a:spLocks/>
          </p:cNvSpPr>
          <p:nvPr userDrawn="1"/>
        </p:nvSpPr>
        <p:spPr>
          <a:xfrm>
            <a:off x="1422400" y="6545263"/>
            <a:ext cx="431800" cy="1968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C4D5AC2-38BC-4C6C-99B4-84F3A9352947}" type="slidenum">
              <a:rPr lang="ja-JP" altLang="en-US" sz="1000" smtClean="0"/>
              <a:pPr>
                <a:defRPr/>
              </a:pPr>
              <a:t>‹#›</a:t>
            </a:fld>
            <a:endParaRPr lang="ja-JP" altLang="en-US" sz="1000" dirty="0"/>
          </a:p>
        </p:txBody>
      </p:sp>
      <p:pic>
        <p:nvPicPr>
          <p:cNvPr id="26" name="図 12">
            <a:extLst>
              <a:ext uri="{FF2B5EF4-FFF2-40B4-BE49-F238E27FC236}">
                <a16:creationId xmlns:a16="http://schemas.microsoft.com/office/drawing/2014/main" id="{AC168DD1-1FFA-418A-9BD1-1D73205BAD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519863"/>
            <a:ext cx="10493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図 14">
            <a:extLst>
              <a:ext uri="{FF2B5EF4-FFF2-40B4-BE49-F238E27FC236}">
                <a16:creationId xmlns:a16="http://schemas.microsoft.com/office/drawing/2014/main" id="{20D70844-6515-4F70-AF9B-C487F010DE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300" y="6427788"/>
            <a:ext cx="12954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日付プレースホルダー 2">
            <a:extLst>
              <a:ext uri="{FF2B5EF4-FFF2-40B4-BE49-F238E27FC236}">
                <a16:creationId xmlns:a16="http://schemas.microsoft.com/office/drawing/2014/main" id="{35F6E191-0155-4526-B67A-220FB4B7D5BC}"/>
              </a:ext>
            </a:extLst>
          </p:cNvPr>
          <p:cNvSpPr txBox="1">
            <a:spLocks/>
          </p:cNvSpPr>
          <p:nvPr userDrawn="1"/>
        </p:nvSpPr>
        <p:spPr>
          <a:xfrm>
            <a:off x="9846766" y="6535738"/>
            <a:ext cx="1019671" cy="24606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1000" dirty="0"/>
              <a:t>SDT SF Project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6764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15">
            <a:extLst>
              <a:ext uri="{FF2B5EF4-FFF2-40B4-BE49-F238E27FC236}">
                <a16:creationId xmlns:a16="http://schemas.microsoft.com/office/drawing/2014/main" id="{6525BD89-1374-4654-B800-D0BE31365B84}"/>
              </a:ext>
            </a:extLst>
          </p:cNvPr>
          <p:cNvSpPr/>
          <p:nvPr userDrawn="1"/>
        </p:nvSpPr>
        <p:spPr>
          <a:xfrm>
            <a:off x="0" y="6427788"/>
            <a:ext cx="12204700" cy="4318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9325">
              <a:defRPr/>
            </a:pPr>
            <a:endParaRPr lang="ja-JP" altLang="en-US" sz="900">
              <a:solidFill>
                <a:srgbClr val="FFFFFF"/>
              </a:solidFill>
            </a:endParaRPr>
          </a:p>
        </p:txBody>
      </p:sp>
      <p:cxnSp>
        <p:nvCxnSpPr>
          <p:cNvPr id="8" name="直線コネクタ 20">
            <a:extLst>
              <a:ext uri="{FF2B5EF4-FFF2-40B4-BE49-F238E27FC236}">
                <a16:creationId xmlns:a16="http://schemas.microsoft.com/office/drawing/2014/main" id="{84030F7E-37FB-4B22-A8A2-6A2BFD48C2EE}"/>
              </a:ext>
            </a:extLst>
          </p:cNvPr>
          <p:cNvCxnSpPr/>
          <p:nvPr userDrawn="1"/>
        </p:nvCxnSpPr>
        <p:spPr>
          <a:xfrm>
            <a:off x="2066925" y="6535738"/>
            <a:ext cx="0" cy="21590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フッター プレースホルダー 3">
            <a:extLst>
              <a:ext uri="{FF2B5EF4-FFF2-40B4-BE49-F238E27FC236}">
                <a16:creationId xmlns:a16="http://schemas.microsoft.com/office/drawing/2014/main" id="{C844364C-D585-43CB-96B7-37DD0F2A4C10}"/>
              </a:ext>
            </a:extLst>
          </p:cNvPr>
          <p:cNvSpPr txBox="1">
            <a:spLocks/>
          </p:cNvSpPr>
          <p:nvPr userDrawn="1"/>
        </p:nvSpPr>
        <p:spPr>
          <a:xfrm>
            <a:off x="8027988" y="6535738"/>
            <a:ext cx="2879725" cy="215900"/>
          </a:xfrm>
          <a:prstGeom prst="rect">
            <a:avLst/>
          </a:prstGeom>
        </p:spPr>
        <p:txBody>
          <a:bodyPr lIns="72000" tIns="0" rIns="7200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ja-JP" altLang="en-US" sz="1000" dirty="0"/>
          </a:p>
        </p:txBody>
      </p:sp>
      <p:sp>
        <p:nvSpPr>
          <p:cNvPr id="10" name="フッター プレースホルダー 3">
            <a:extLst>
              <a:ext uri="{FF2B5EF4-FFF2-40B4-BE49-F238E27FC236}">
                <a16:creationId xmlns:a16="http://schemas.microsoft.com/office/drawing/2014/main" id="{0A6FEA00-7504-4EAC-A2A9-9242C946FCE3}"/>
              </a:ext>
            </a:extLst>
          </p:cNvPr>
          <p:cNvSpPr txBox="1">
            <a:spLocks/>
          </p:cNvSpPr>
          <p:nvPr userDrawn="1"/>
        </p:nvSpPr>
        <p:spPr>
          <a:xfrm>
            <a:off x="4843463" y="6535738"/>
            <a:ext cx="4859337" cy="2159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1000" dirty="0"/>
              <a:t> Sony Device Technology(Thailand) Co., Ltd</a:t>
            </a:r>
            <a:endParaRPr lang="ja-JP" altLang="en-US" sz="1000" dirty="0"/>
          </a:p>
        </p:txBody>
      </p:sp>
      <p:sp>
        <p:nvSpPr>
          <p:cNvPr id="12" name="スライド番号プレースホルダー 4">
            <a:extLst>
              <a:ext uri="{FF2B5EF4-FFF2-40B4-BE49-F238E27FC236}">
                <a16:creationId xmlns:a16="http://schemas.microsoft.com/office/drawing/2014/main" id="{081DBDD3-A2E0-4EC6-90AE-F7DFC6C8F12C}"/>
              </a:ext>
            </a:extLst>
          </p:cNvPr>
          <p:cNvSpPr txBox="1">
            <a:spLocks/>
          </p:cNvSpPr>
          <p:nvPr userDrawn="1"/>
        </p:nvSpPr>
        <p:spPr>
          <a:xfrm>
            <a:off x="1422400" y="6545263"/>
            <a:ext cx="431800" cy="1968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C4D5AC2-38BC-4C6C-99B4-84F3A9352947}" type="slidenum">
              <a:rPr lang="ja-JP" altLang="en-US" sz="1000" smtClean="0"/>
              <a:pPr>
                <a:defRPr/>
              </a:pPr>
              <a:t>‹#›</a:t>
            </a:fld>
            <a:endParaRPr lang="ja-JP" altLang="en-US" sz="1000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AC168DD1-1FFA-418A-9BD1-1D73205BAD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519863"/>
            <a:ext cx="10493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図 14">
            <a:extLst>
              <a:ext uri="{FF2B5EF4-FFF2-40B4-BE49-F238E27FC236}">
                <a16:creationId xmlns:a16="http://schemas.microsoft.com/office/drawing/2014/main" id="{20D70844-6515-4F70-AF9B-C487F010DE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300" y="6427788"/>
            <a:ext cx="12954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日付プレースホルダー 2">
            <a:extLst>
              <a:ext uri="{FF2B5EF4-FFF2-40B4-BE49-F238E27FC236}">
                <a16:creationId xmlns:a16="http://schemas.microsoft.com/office/drawing/2014/main" id="{35F6E191-0155-4526-B67A-220FB4B7D5BC}"/>
              </a:ext>
            </a:extLst>
          </p:cNvPr>
          <p:cNvSpPr txBox="1">
            <a:spLocks/>
          </p:cNvSpPr>
          <p:nvPr userDrawn="1"/>
        </p:nvSpPr>
        <p:spPr>
          <a:xfrm>
            <a:off x="9846766" y="6535738"/>
            <a:ext cx="1019671" cy="24606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1000" dirty="0"/>
              <a:t>SDT SF Project</a:t>
            </a:r>
            <a:endParaRPr lang="ja-JP" altLang="en-US" sz="1000" dirty="0"/>
          </a:p>
        </p:txBody>
      </p:sp>
      <p:sp>
        <p:nvSpPr>
          <p:cNvPr id="16" name="日付プレースホルダー 2">
            <a:extLst>
              <a:ext uri="{FF2B5EF4-FFF2-40B4-BE49-F238E27FC236}">
                <a16:creationId xmlns:a16="http://schemas.microsoft.com/office/drawing/2014/main" id="{6474A803-8194-4682-B519-01D4CF1A8191}"/>
              </a:ext>
            </a:extLst>
          </p:cNvPr>
          <p:cNvSpPr txBox="1">
            <a:spLocks/>
          </p:cNvSpPr>
          <p:nvPr userDrawn="1"/>
        </p:nvSpPr>
        <p:spPr>
          <a:xfrm>
            <a:off x="2251075" y="6535738"/>
            <a:ext cx="776288" cy="206375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1000" dirty="0"/>
              <a:t>2020/05/20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1704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 userDrawn="1"/>
        </p:nvSpPr>
        <p:spPr bwMode="gray">
          <a:xfrm>
            <a:off x="720725" y="6121417"/>
            <a:ext cx="10763249" cy="4321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1089325">
              <a:spcAft>
                <a:spcPts val="400"/>
              </a:spcAft>
            </a:pPr>
            <a:r>
              <a:rPr lang="en-US" altLang="ja-JP" sz="900" dirty="0">
                <a:solidFill>
                  <a:srgbClr val="717171"/>
                </a:solidFill>
                <a:cs typeface="メイリオ"/>
              </a:rPr>
              <a:t>SONY</a:t>
            </a:r>
            <a:r>
              <a:rPr lang="ja-JP" altLang="en-US" sz="900" dirty="0">
                <a:solidFill>
                  <a:srgbClr val="717171"/>
                </a:solidFill>
                <a:cs typeface="メイリオ"/>
              </a:rPr>
              <a:t>はソニー株式会社の登録商標または商標です。 </a:t>
            </a:r>
          </a:p>
          <a:p>
            <a:pPr algn="ctr" defTabSz="1089325">
              <a:spcAft>
                <a:spcPts val="400"/>
              </a:spcAft>
            </a:pPr>
            <a:r>
              <a:rPr lang="ja-JP" altLang="en-US" sz="900" dirty="0">
                <a:solidFill>
                  <a:srgbClr val="717171"/>
                </a:solidFill>
                <a:cs typeface="メイリオ"/>
              </a:rPr>
              <a:t>各ソニー製品の商品名・サービス名はソニー株式会社またはグループ各社の登録商標または商標です。その他の製品および会社名は、各社の商号、登録商標または商標です。 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350" y="2979000"/>
            <a:ext cx="36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2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799" y="360363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4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ts val="34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ts val="34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3" name="正方形/長方形 15">
            <a:extLst>
              <a:ext uri="{FF2B5EF4-FFF2-40B4-BE49-F238E27FC236}">
                <a16:creationId xmlns:a16="http://schemas.microsoft.com/office/drawing/2014/main" id="{6525BD89-1374-4654-B800-D0BE31365B84}"/>
              </a:ext>
            </a:extLst>
          </p:cNvPr>
          <p:cNvSpPr/>
          <p:nvPr userDrawn="1"/>
        </p:nvSpPr>
        <p:spPr>
          <a:xfrm>
            <a:off x="0" y="6427788"/>
            <a:ext cx="12204700" cy="4318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9325">
              <a:defRPr/>
            </a:pPr>
            <a:endParaRPr lang="ja-JP" altLang="en-US" sz="900">
              <a:solidFill>
                <a:srgbClr val="FFFFFF"/>
              </a:solidFill>
            </a:endParaRPr>
          </a:p>
        </p:txBody>
      </p:sp>
      <p:cxnSp>
        <p:nvCxnSpPr>
          <p:cNvPr id="14" name="直線コネクタ 20">
            <a:extLst>
              <a:ext uri="{FF2B5EF4-FFF2-40B4-BE49-F238E27FC236}">
                <a16:creationId xmlns:a16="http://schemas.microsoft.com/office/drawing/2014/main" id="{84030F7E-37FB-4B22-A8A2-6A2BFD48C2EE}"/>
              </a:ext>
            </a:extLst>
          </p:cNvPr>
          <p:cNvCxnSpPr/>
          <p:nvPr userDrawn="1"/>
        </p:nvCxnSpPr>
        <p:spPr>
          <a:xfrm>
            <a:off x="2066925" y="6535738"/>
            <a:ext cx="0" cy="21590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フッター プレースホルダー 3">
            <a:extLst>
              <a:ext uri="{FF2B5EF4-FFF2-40B4-BE49-F238E27FC236}">
                <a16:creationId xmlns:a16="http://schemas.microsoft.com/office/drawing/2014/main" id="{C844364C-D585-43CB-96B7-37DD0F2A4C10}"/>
              </a:ext>
            </a:extLst>
          </p:cNvPr>
          <p:cNvSpPr txBox="1">
            <a:spLocks/>
          </p:cNvSpPr>
          <p:nvPr userDrawn="1"/>
        </p:nvSpPr>
        <p:spPr>
          <a:xfrm>
            <a:off x="8027988" y="6535738"/>
            <a:ext cx="2879725" cy="215900"/>
          </a:xfrm>
          <a:prstGeom prst="rect">
            <a:avLst/>
          </a:prstGeom>
        </p:spPr>
        <p:txBody>
          <a:bodyPr lIns="72000" tIns="0" rIns="7200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ja-JP" altLang="en-US" sz="1000" dirty="0"/>
          </a:p>
        </p:txBody>
      </p:sp>
      <p:sp>
        <p:nvSpPr>
          <p:cNvPr id="16" name="フッター プレースホルダー 3">
            <a:extLst>
              <a:ext uri="{FF2B5EF4-FFF2-40B4-BE49-F238E27FC236}">
                <a16:creationId xmlns:a16="http://schemas.microsoft.com/office/drawing/2014/main" id="{0A6FEA00-7504-4EAC-A2A9-9242C946FCE3}"/>
              </a:ext>
            </a:extLst>
          </p:cNvPr>
          <p:cNvSpPr txBox="1">
            <a:spLocks/>
          </p:cNvSpPr>
          <p:nvPr userDrawn="1"/>
        </p:nvSpPr>
        <p:spPr>
          <a:xfrm>
            <a:off x="4843463" y="6535738"/>
            <a:ext cx="4859337" cy="2159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1000" dirty="0"/>
              <a:t> Sony Device Technology(Thailand) Co., Ltd</a:t>
            </a:r>
            <a:endParaRPr lang="ja-JP" altLang="en-US" sz="1000" dirty="0"/>
          </a:p>
        </p:txBody>
      </p:sp>
      <p:sp>
        <p:nvSpPr>
          <p:cNvPr id="20" name="スライド番号プレースホルダー 4">
            <a:extLst>
              <a:ext uri="{FF2B5EF4-FFF2-40B4-BE49-F238E27FC236}">
                <a16:creationId xmlns:a16="http://schemas.microsoft.com/office/drawing/2014/main" id="{081DBDD3-A2E0-4EC6-90AE-F7DFC6C8F12C}"/>
              </a:ext>
            </a:extLst>
          </p:cNvPr>
          <p:cNvSpPr txBox="1">
            <a:spLocks/>
          </p:cNvSpPr>
          <p:nvPr userDrawn="1"/>
        </p:nvSpPr>
        <p:spPr>
          <a:xfrm>
            <a:off x="1422400" y="6545263"/>
            <a:ext cx="431800" cy="1968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C4D5AC2-38BC-4C6C-99B4-84F3A9352947}" type="slidenum">
              <a:rPr lang="ja-JP" altLang="en-US" sz="1000" smtClean="0"/>
              <a:pPr>
                <a:defRPr/>
              </a:pPr>
              <a:t>‹#›</a:t>
            </a:fld>
            <a:endParaRPr lang="ja-JP" altLang="en-US" sz="1000" dirty="0"/>
          </a:p>
        </p:txBody>
      </p:sp>
      <p:pic>
        <p:nvPicPr>
          <p:cNvPr id="21" name="図 12">
            <a:extLst>
              <a:ext uri="{FF2B5EF4-FFF2-40B4-BE49-F238E27FC236}">
                <a16:creationId xmlns:a16="http://schemas.microsoft.com/office/drawing/2014/main" id="{AC168DD1-1FFA-418A-9BD1-1D73205BAD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519863"/>
            <a:ext cx="10493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日付プレースホルダー 2">
            <a:extLst>
              <a:ext uri="{FF2B5EF4-FFF2-40B4-BE49-F238E27FC236}">
                <a16:creationId xmlns:a16="http://schemas.microsoft.com/office/drawing/2014/main" id="{35F6E191-0155-4526-B67A-220FB4B7D5BC}"/>
              </a:ext>
            </a:extLst>
          </p:cNvPr>
          <p:cNvSpPr txBox="1">
            <a:spLocks/>
          </p:cNvSpPr>
          <p:nvPr userDrawn="1"/>
        </p:nvSpPr>
        <p:spPr>
          <a:xfrm>
            <a:off x="9846766" y="6535738"/>
            <a:ext cx="1019671" cy="24606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1000" dirty="0"/>
              <a:t>SDT SF Project</a:t>
            </a:r>
            <a:endParaRPr lang="ja-JP" altLang="en-US" sz="1000" dirty="0"/>
          </a:p>
        </p:txBody>
      </p:sp>
      <p:pic>
        <p:nvPicPr>
          <p:cNvPr id="23" name="図 14">
            <a:extLst>
              <a:ext uri="{FF2B5EF4-FFF2-40B4-BE49-F238E27FC236}">
                <a16:creationId xmlns:a16="http://schemas.microsoft.com/office/drawing/2014/main" id="{20D70844-6515-4F70-AF9B-C487F010DE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300" y="6427788"/>
            <a:ext cx="12954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日付プレースホルダー 2">
            <a:extLst>
              <a:ext uri="{FF2B5EF4-FFF2-40B4-BE49-F238E27FC236}">
                <a16:creationId xmlns:a16="http://schemas.microsoft.com/office/drawing/2014/main" id="{B7E4BE33-1117-479D-AD9C-52B06BC08427}"/>
              </a:ext>
            </a:extLst>
          </p:cNvPr>
          <p:cNvSpPr txBox="1">
            <a:spLocks/>
          </p:cNvSpPr>
          <p:nvPr userDrawn="1"/>
        </p:nvSpPr>
        <p:spPr>
          <a:xfrm>
            <a:off x="2251075" y="6535738"/>
            <a:ext cx="776288" cy="206375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1000" dirty="0"/>
              <a:t>2020/05/20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0622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58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31" r:id="rId3"/>
    <p:sldLayoutId id="2147483730" r:id="rId4"/>
    <p:sldLayoutId id="2147483732" r:id="rId5"/>
  </p:sldLayoutIdLst>
  <p:hf hdr="0"/>
  <p:txStyles>
    <p:titleStyle>
      <a:lvl1pPr algn="l" defTabSz="1089325" rtl="0" eaLnBrk="1" latinLnBrk="0" hangingPunct="1">
        <a:spcBef>
          <a:spcPct val="0"/>
        </a:spcBef>
        <a:buNone/>
        <a:defRPr kumimoji="1" sz="52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408497" indent="-408497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3800" kern="1200">
          <a:solidFill>
            <a:schemeClr val="tx1"/>
          </a:solidFill>
          <a:latin typeface="+mj-ea"/>
          <a:ea typeface="+mj-ea"/>
          <a:cs typeface="+mn-cs"/>
        </a:defRPr>
      </a:lvl1pPr>
      <a:lvl2pPr marL="885076" indent="-340414" algn="l" defTabSz="1089325" rtl="0" eaLnBrk="1" latinLnBrk="0" hangingPunct="1">
        <a:spcBef>
          <a:spcPct val="20000"/>
        </a:spcBef>
        <a:buFont typeface="Arial" pitchFamily="34" charset="0"/>
        <a:buChar char="–"/>
        <a:defRPr kumimoji="1" sz="3300" kern="1200">
          <a:solidFill>
            <a:schemeClr val="tx1"/>
          </a:solidFill>
          <a:latin typeface="+mj-ea"/>
          <a:ea typeface="+mj-ea"/>
          <a:cs typeface="+mn-cs"/>
        </a:defRPr>
      </a:lvl2pPr>
      <a:lvl3pPr marL="1361656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900" kern="1200">
          <a:solidFill>
            <a:schemeClr val="tx1"/>
          </a:solidFill>
          <a:latin typeface="+mj-ea"/>
          <a:ea typeface="+mj-ea"/>
          <a:cs typeface="+mn-cs"/>
        </a:defRPr>
      </a:lvl3pPr>
      <a:lvl4pPr marL="1906318" indent="-272331" algn="l" defTabSz="1089325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4pPr>
      <a:lvl5pPr marL="2450981" indent="-272331" algn="l" defTabSz="1089325" rtl="0" eaLnBrk="1" latinLnBrk="0" hangingPunct="1">
        <a:spcBef>
          <a:spcPct val="20000"/>
        </a:spcBef>
        <a:buFont typeface="Arial" pitchFamily="34" charset="0"/>
        <a:buChar char="»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5pPr>
      <a:lvl6pPr marL="2995643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305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68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630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662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325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987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49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312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974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637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99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Microsoft_Excel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345D027-F40D-4DDD-A63F-E82092F4A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086" y="2061763"/>
            <a:ext cx="2904823" cy="2160119"/>
          </a:xfrm>
          <a:prstGeom prst="rect">
            <a:avLst/>
          </a:prstGeom>
          <a:noFill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51A720-3C55-4694-A3AA-A31E773AB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94" y="2133650"/>
            <a:ext cx="3744415" cy="213319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BE4ED4C-E4E3-45AE-90A9-AB989020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42" y="1412775"/>
            <a:ext cx="3960440" cy="2918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+mj-lt"/>
              <a:ea typeface="HGP創英角ｺﾞｼｯｸUB" pitchFamily="50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721D06-8F1A-460C-BDFB-85B755FFB755}"/>
              </a:ext>
            </a:extLst>
          </p:cNvPr>
          <p:cNvSpPr txBox="1"/>
          <p:nvPr/>
        </p:nvSpPr>
        <p:spPr bwMode="auto">
          <a:xfrm>
            <a:off x="-300" y="621482"/>
            <a:ext cx="12205000" cy="400110"/>
          </a:xfrm>
          <a:prstGeom prst="rect">
            <a:avLst/>
          </a:prstGeom>
          <a:solidFill>
            <a:srgbClr val="FDE6CC"/>
          </a:solidFill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th-TH"/>
            </a:defPPr>
            <a:lvl1pPr algn="ctr" eaLnBrk="1" hangingPunct="1">
              <a:defRPr sz="2000"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000"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000"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000"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000"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defRPr/>
            </a:pPr>
            <a:r>
              <a:rPr lang="en-US" dirty="0">
                <a:latin typeface="+mj-lt"/>
              </a:rPr>
              <a:t>Focus items : Change from manual calculation , summary , comparison to automatic system</a:t>
            </a:r>
          </a:p>
        </p:txBody>
      </p:sp>
      <p:graphicFrame>
        <p:nvGraphicFramePr>
          <p:cNvPr id="26" name="Group 21">
            <a:extLst>
              <a:ext uri="{FF2B5EF4-FFF2-40B4-BE49-F238E27FC236}">
                <a16:creationId xmlns:a16="http://schemas.microsoft.com/office/drawing/2014/main" id="{8E9DDD04-5DD3-4BA3-8F88-C8D3A7ADA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030356"/>
              </p:ext>
            </p:extLst>
          </p:nvPr>
        </p:nvGraphicFramePr>
        <p:xfrm>
          <a:off x="76440" y="4394133"/>
          <a:ext cx="12043515" cy="201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9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9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09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09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09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09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09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09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09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699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HGP創英角ｺﾞｼｯｸUB" pitchFamily="50" charset="-128"/>
                        </a:rPr>
                        <a:t>Action</a:t>
                      </a: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HGP創英角ｺﾞｼｯｸUB" pitchFamily="50" charset="-128"/>
                        </a:rPr>
                        <a:t>Apr</a:t>
                      </a:r>
                      <a:endParaRPr kumimoji="1" lang="th-TH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0" marR="0" marT="18000" marB="1800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HGP創英角ｺﾞｼｯｸUB" pitchFamily="50" charset="-128"/>
                        </a:rPr>
                        <a:t>May</a:t>
                      </a:r>
                      <a:endParaRPr kumimoji="1" lang="th-TH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0" marR="0" marT="18000" marB="1800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HGP創英角ｺﾞｼｯｸUB" pitchFamily="50" charset="-128"/>
                        </a:rPr>
                        <a:t>Jun</a:t>
                      </a:r>
                      <a:endParaRPr kumimoji="1" lang="th-TH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0" marR="0" marT="18000" marB="1800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HGP創英角ｺﾞｼｯｸUB" pitchFamily="50" charset="-128"/>
                        </a:rPr>
                        <a:t>Jul</a:t>
                      </a:r>
                      <a:endParaRPr kumimoji="1" lang="th-TH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0" marR="0" marT="18000" marB="1800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HGP創英角ｺﾞｼｯｸUB" pitchFamily="50" charset="-128"/>
                        </a:rPr>
                        <a:t>Aug</a:t>
                      </a:r>
                      <a:endParaRPr kumimoji="1" lang="th-TH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0" marR="0" marT="18000" marB="1800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HGP創英角ｺﾞｼｯｸUB" pitchFamily="50" charset="-128"/>
                        </a:rPr>
                        <a:t>Sep</a:t>
                      </a:r>
                      <a:endParaRPr kumimoji="1" lang="th-TH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0" marR="0" marT="18000" marB="1800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HGP創英角ｺﾞｼｯｸUB" pitchFamily="50" charset="-128"/>
                          <a:cs typeface="+mn-cs"/>
                        </a:rPr>
                        <a:t>Oct</a:t>
                      </a:r>
                      <a:endParaRPr kumimoji="1" lang="th-TH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+mn-lt"/>
                        <a:ea typeface="HGP創英角ｺﾞｼｯｸUB" pitchFamily="50" charset="-128"/>
                        <a:cs typeface="+mn-cs"/>
                      </a:endParaRPr>
                    </a:p>
                  </a:txBody>
                  <a:tcPr marL="0" marR="0" marT="18000" marB="1800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HGP創英角ｺﾞｼｯｸUB" pitchFamily="50" charset="-128"/>
                          <a:cs typeface="+mn-cs"/>
                        </a:rPr>
                        <a:t>Nov</a:t>
                      </a:r>
                      <a:endParaRPr kumimoji="1" lang="th-TH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+mn-lt"/>
                        <a:ea typeface="HGP創英角ｺﾞｼｯｸUB" pitchFamily="50" charset="-128"/>
                        <a:cs typeface="+mn-cs"/>
                      </a:endParaRPr>
                    </a:p>
                  </a:txBody>
                  <a:tcPr marL="0" marR="0" marT="18000" marB="1800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HGP創英角ｺﾞｼｯｸUB" pitchFamily="50" charset="-128"/>
                          <a:cs typeface="+mn-cs"/>
                        </a:rPr>
                        <a:t>Dec</a:t>
                      </a:r>
                      <a:endParaRPr kumimoji="1" lang="th-TH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+mn-lt"/>
                        <a:ea typeface="HGP創英角ｺﾞｼｯｸUB" pitchFamily="50" charset="-128"/>
                        <a:cs typeface="+mn-cs"/>
                      </a:endParaRPr>
                    </a:p>
                  </a:txBody>
                  <a:tcPr marL="0" marR="0" marT="18000" marB="1800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HGP創英角ｺﾞｼｯｸUB" pitchFamily="50" charset="-128"/>
                          <a:cs typeface="+mn-cs"/>
                        </a:rPr>
                        <a:t>Jan</a:t>
                      </a:r>
                      <a:endParaRPr kumimoji="1" lang="th-TH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+mn-lt"/>
                        <a:ea typeface="HGP創英角ｺﾞｼｯｸUB" pitchFamily="50" charset="-128"/>
                        <a:cs typeface="+mn-cs"/>
                      </a:endParaRPr>
                    </a:p>
                  </a:txBody>
                  <a:tcPr marL="0" marR="0" marT="18000" marB="1800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HGP創英角ｺﾞｼｯｸUB" pitchFamily="50" charset="-128"/>
                          <a:cs typeface="+mn-cs"/>
                        </a:rPr>
                        <a:t>Feb</a:t>
                      </a:r>
                      <a:endParaRPr kumimoji="1" lang="th-TH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+mn-lt"/>
                        <a:ea typeface="HGP創英角ｺﾞｼｯｸUB" pitchFamily="50" charset="-128"/>
                        <a:cs typeface="+mn-cs"/>
                      </a:endParaRPr>
                    </a:p>
                  </a:txBody>
                  <a:tcPr marL="0" marR="0" marT="18000" marB="1800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HGP創英角ｺﾞｼｯｸUB" pitchFamily="50" charset="-128"/>
                          <a:cs typeface="+mn-cs"/>
                        </a:rPr>
                        <a:t>Mar</a:t>
                      </a:r>
                      <a:endParaRPr kumimoji="1" lang="th-TH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+mn-lt"/>
                        <a:ea typeface="HGP創英角ｺﾞｼｯｸUB" pitchFamily="50" charset="-128"/>
                        <a:cs typeface="+mn-cs"/>
                      </a:endParaRPr>
                    </a:p>
                  </a:txBody>
                  <a:tcPr marL="0" marR="0" marT="18000" marB="1800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3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ja-JP" sz="1200" dirty="0">
                          <a:latin typeface="+mn-lt"/>
                          <a:ea typeface="HGP創英角ｺﾞｼｯｸUB" pitchFamily="50" charset="-128"/>
                        </a:rPr>
                        <a:t>1. Operation discussion with ITF (ADM)</a:t>
                      </a:r>
                    </a:p>
                  </a:txBody>
                  <a:tcPr marL="72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ja-JP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HGP創英角ｺﾞｼｯｸUB" pitchFamily="50" charset="-128"/>
                        </a:rPr>
                        <a:t>2. Systems Design</a:t>
                      </a:r>
                    </a:p>
                  </a:txBody>
                  <a:tcPr marL="72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3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ja-JP" sz="1200" dirty="0">
                          <a:latin typeface="+mn-lt"/>
                        </a:rPr>
                        <a:t>3. </a:t>
                      </a:r>
                      <a:r>
                        <a:rPr lang="en-US" altLang="ja-JP" sz="1200" dirty="0">
                          <a:latin typeface="+mn-lt"/>
                          <a:ea typeface="HGP創英角ｺﾞｼｯｸUB" pitchFamily="50" charset="-128"/>
                        </a:rPr>
                        <a:t>Development Program</a:t>
                      </a:r>
                      <a:endParaRPr lang="en-US" altLang="ja-JP" sz="1200" dirty="0">
                        <a:latin typeface="+mn-lt"/>
                      </a:endParaRPr>
                    </a:p>
                  </a:txBody>
                  <a:tcPr marL="72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ja-JP" sz="1200" dirty="0">
                          <a:latin typeface="+mn-lt"/>
                          <a:ea typeface="HGP創英角ｺﾞｼｯｸUB" pitchFamily="50" charset="-128"/>
                        </a:rPr>
                        <a:t>4. Systems Test &amp; UAT</a:t>
                      </a:r>
                      <a:endParaRPr kumimoji="0" lang="th-TH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ST" pitchFamily="34" charset="0"/>
                        <a:ea typeface="+mn-ea"/>
                        <a:cs typeface="SST Japanese Pro Regular"/>
                      </a:endParaRPr>
                    </a:p>
                  </a:txBody>
                  <a:tcPr marL="72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HGP創英角ｺﾞｼｯｸUB" pitchFamily="50" charset="-128"/>
                          <a:cs typeface="+mn-cs"/>
                        </a:rPr>
                        <a:t>5. Training</a:t>
                      </a:r>
                      <a:endParaRPr kumimoji="1" lang="th-TH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HGP創英角ｺﾞｼｯｸUB" pitchFamily="50" charset="-128"/>
                        <a:cs typeface="+mn-cs"/>
                      </a:endParaRPr>
                    </a:p>
                  </a:txBody>
                  <a:tcPr marL="72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4817697"/>
                  </a:ext>
                </a:extLst>
              </a:tr>
              <a:tr h="315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HGP創英角ｺﾞｼｯｸUB" pitchFamily="50" charset="-128"/>
                          <a:cs typeface="+mn-cs"/>
                        </a:rPr>
                        <a:t>6. Go Live</a:t>
                      </a:r>
                      <a:endParaRPr kumimoji="1" lang="th-TH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HGP創英角ｺﾞｼｯｸUB" pitchFamily="50" charset="-128"/>
                        <a:cs typeface="+mn-cs"/>
                      </a:endParaRPr>
                    </a:p>
                  </a:txBody>
                  <a:tcPr marL="72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377531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C1A00C35-5BCC-4D7B-97C6-59AAA6BEE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7190" y="1413570"/>
            <a:ext cx="3960440" cy="2918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+mj-lt"/>
              <a:ea typeface="HGP創英角ｺﾞｼｯｸUB" pitchFamily="50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D38E09-08A9-4C4D-83C3-EABEEBD59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638" y="1413570"/>
            <a:ext cx="3960440" cy="2918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+mj-lt"/>
              <a:ea typeface="HGP創英角ｺﾞｼｯｸUB" pitchFamily="50" charset="-128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21DC78-BF98-40A3-B2CE-1A5BD01024E2}"/>
              </a:ext>
            </a:extLst>
          </p:cNvPr>
          <p:cNvCxnSpPr>
            <a:cxnSpLocks/>
          </p:cNvCxnSpPr>
          <p:nvPr/>
        </p:nvCxnSpPr>
        <p:spPr>
          <a:xfrm>
            <a:off x="8220612" y="4772238"/>
            <a:ext cx="623756" cy="0"/>
          </a:xfrm>
          <a:prstGeom prst="line">
            <a:avLst/>
          </a:prstGeom>
          <a:ln w="38100">
            <a:solidFill>
              <a:srgbClr val="0000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F17A20-AE8A-4D80-9083-6FD62363EF50}"/>
              </a:ext>
            </a:extLst>
          </p:cNvPr>
          <p:cNvCxnSpPr>
            <a:cxnSpLocks/>
          </p:cNvCxnSpPr>
          <p:nvPr/>
        </p:nvCxnSpPr>
        <p:spPr>
          <a:xfrm>
            <a:off x="8844358" y="5023068"/>
            <a:ext cx="858392" cy="0"/>
          </a:xfrm>
          <a:prstGeom prst="line">
            <a:avLst/>
          </a:prstGeom>
          <a:ln w="38100">
            <a:solidFill>
              <a:srgbClr val="0000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DB2DDC-51B6-4AD4-99D3-30478C899DDA}"/>
              </a:ext>
            </a:extLst>
          </p:cNvPr>
          <p:cNvCxnSpPr>
            <a:cxnSpLocks/>
          </p:cNvCxnSpPr>
          <p:nvPr/>
        </p:nvCxnSpPr>
        <p:spPr>
          <a:xfrm>
            <a:off x="9529382" y="5302002"/>
            <a:ext cx="1951805" cy="0"/>
          </a:xfrm>
          <a:prstGeom prst="line">
            <a:avLst/>
          </a:prstGeom>
          <a:ln w="38100">
            <a:solidFill>
              <a:srgbClr val="0000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8EFABD-423E-4D9A-9FBC-3AE9FD262705}"/>
              </a:ext>
            </a:extLst>
          </p:cNvPr>
          <p:cNvCxnSpPr>
            <a:cxnSpLocks/>
          </p:cNvCxnSpPr>
          <p:nvPr/>
        </p:nvCxnSpPr>
        <p:spPr>
          <a:xfrm>
            <a:off x="11554189" y="5643081"/>
            <a:ext cx="348673" cy="1"/>
          </a:xfrm>
          <a:prstGeom prst="line">
            <a:avLst/>
          </a:prstGeom>
          <a:ln w="38100">
            <a:solidFill>
              <a:srgbClr val="0000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">
            <a:extLst>
              <a:ext uri="{FF2B5EF4-FFF2-40B4-BE49-F238E27FC236}">
                <a16:creationId xmlns:a16="http://schemas.microsoft.com/office/drawing/2014/main" id="{D87C9DAD-C89E-40C2-99D5-A782B0C35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42" y="1085830"/>
            <a:ext cx="3960440" cy="276999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1">
            <a:spAutoFit/>
          </a:bodyPr>
          <a:lstStyle/>
          <a:p>
            <a:pPr>
              <a:defRPr/>
            </a:pPr>
            <a:r>
              <a:rPr lang="en-US" altLang="ja-JP" sz="1800" b="1" dirty="0">
                <a:solidFill>
                  <a:prstClr val="white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+mj-lt"/>
                <a:cs typeface="Angsana New" pitchFamily="18" charset="-34"/>
              </a:rPr>
              <a:t>Situation</a:t>
            </a:r>
          </a:p>
        </p:txBody>
      </p:sp>
      <p:sp>
        <p:nvSpPr>
          <p:cNvPr id="37" name="Text Box 16">
            <a:extLst>
              <a:ext uri="{FF2B5EF4-FFF2-40B4-BE49-F238E27FC236}">
                <a16:creationId xmlns:a16="http://schemas.microsoft.com/office/drawing/2014/main" id="{7D761F61-DA7F-4771-A433-5B64843DD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9638" y="1079044"/>
            <a:ext cx="3957296" cy="28378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1">
            <a:spAutoFit/>
          </a:bodyPr>
          <a:lstStyle>
            <a:defPPr>
              <a:defRPr lang="ja-JP"/>
            </a:defPPr>
            <a:lvl1pPr>
              <a:defRPr sz="1800" b="1">
                <a:solidFill>
                  <a:prstClr val="white"/>
                </a:solidFill>
                <a:effectLst>
                  <a:outerShdw blurRad="38100" dist="38100" dir="2700000" algn="tl">
                    <a:srgbClr val="808080"/>
                  </a:outerShdw>
                </a:effectLst>
                <a:cs typeface="Angsana New" pitchFamily="18" charset="-34"/>
              </a:defRPr>
            </a:lvl1pPr>
          </a:lstStyle>
          <a:p>
            <a:r>
              <a:rPr lang="en-US" altLang="ja-JP" dirty="0">
                <a:latin typeface="+mj-lt"/>
              </a:rPr>
              <a:t>Activity</a:t>
            </a:r>
          </a:p>
        </p:txBody>
      </p:sp>
      <p:sp>
        <p:nvSpPr>
          <p:cNvPr id="38" name="Text Box 16">
            <a:extLst>
              <a:ext uri="{FF2B5EF4-FFF2-40B4-BE49-F238E27FC236}">
                <a16:creationId xmlns:a16="http://schemas.microsoft.com/office/drawing/2014/main" id="{4F263A4D-BB80-47CB-8735-5262F8E80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190" y="1072980"/>
            <a:ext cx="3936934" cy="27841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1">
            <a:spAutoFit/>
          </a:bodyPr>
          <a:lstStyle>
            <a:defPPr>
              <a:defRPr lang="ja-JP"/>
            </a:defPPr>
            <a:lvl1pPr>
              <a:defRPr sz="1800" b="1">
                <a:solidFill>
                  <a:prstClr val="white"/>
                </a:solidFill>
                <a:effectLst>
                  <a:outerShdw blurRad="38100" dist="38100" dir="2700000" algn="tl">
                    <a:srgbClr val="808080"/>
                  </a:outerShdw>
                </a:effectLst>
                <a:cs typeface="Angsana New" pitchFamily="18" charset="-34"/>
              </a:defRPr>
            </a:lvl1pPr>
          </a:lstStyle>
          <a:p>
            <a:r>
              <a:rPr lang="en-US" altLang="ja-JP" dirty="0">
                <a:latin typeface="+mj-lt"/>
              </a:rPr>
              <a:t>KPI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36202F-0AC4-430E-87FF-4F06309B3144}"/>
              </a:ext>
            </a:extLst>
          </p:cNvPr>
          <p:cNvSpPr txBox="1"/>
          <p:nvPr/>
        </p:nvSpPr>
        <p:spPr>
          <a:xfrm>
            <a:off x="91247" y="1430634"/>
            <a:ext cx="3119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1</a:t>
            </a:r>
            <a:r>
              <a:rPr lang="en-US" sz="800" b="1" baseline="30000" dirty="0"/>
              <a:t>st</a:t>
            </a:r>
            <a:r>
              <a:rPr lang="en-US" sz="800" b="1" dirty="0"/>
              <a:t> Step : </a:t>
            </a:r>
          </a:p>
          <a:p>
            <a:r>
              <a:rPr lang="en-US" sz="800" b="1" dirty="0"/>
              <a:t>Reduce Manual Operation of Resource preparation</a:t>
            </a:r>
            <a:endParaRPr lang="th-TH" sz="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489AE6-B2ED-4A98-958E-342B8842496F}"/>
              </a:ext>
            </a:extLst>
          </p:cNvPr>
          <p:cNvSpPr txBox="1"/>
          <p:nvPr/>
        </p:nvSpPr>
        <p:spPr>
          <a:xfrm>
            <a:off x="80054" y="3864663"/>
            <a:ext cx="1773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Improvement Point</a:t>
            </a:r>
          </a:p>
          <a:p>
            <a:pPr marL="228600" indent="-228600">
              <a:buAutoNum type="arabicPeriod"/>
            </a:pP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Reduce manual calculation time</a:t>
            </a:r>
          </a:p>
          <a:p>
            <a:pPr marL="228600" indent="-228600">
              <a:buAutoNum type="arabicPeriod"/>
            </a:pP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Reduce risk of calculation mistake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45C5D0D-6C2E-4F6A-9D4C-00DF3F16BB2C}"/>
              </a:ext>
            </a:extLst>
          </p:cNvPr>
          <p:cNvSpPr txBox="1"/>
          <p:nvPr/>
        </p:nvSpPr>
        <p:spPr>
          <a:xfrm>
            <a:off x="4734199" y="1501539"/>
            <a:ext cx="3024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Operation time improvement 41%</a:t>
            </a:r>
            <a:endParaRPr lang="th-TH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65DFD-8AF8-453F-9C1C-BC89825B2D36}"/>
              </a:ext>
            </a:extLst>
          </p:cNvPr>
          <p:cNvSpPr txBox="1"/>
          <p:nvPr/>
        </p:nvSpPr>
        <p:spPr>
          <a:xfrm>
            <a:off x="76440" y="13974"/>
            <a:ext cx="12128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SF01 : [BCF/MBC] Expense Forecast ‘s Operation Improvement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ECC8B5D-3420-43AD-AE8F-05B3284A4B31}"/>
              </a:ext>
            </a:extLst>
          </p:cNvPr>
          <p:cNvSpPr/>
          <p:nvPr/>
        </p:nvSpPr>
        <p:spPr>
          <a:xfrm>
            <a:off x="34995" y="1957603"/>
            <a:ext cx="1552825" cy="1641030"/>
          </a:xfrm>
          <a:prstGeom prst="ellipse">
            <a:avLst/>
          </a:prstGeom>
          <a:noFill/>
          <a:ln w="19050">
            <a:solidFill>
              <a:srgbClr val="FFC00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468FC6-E740-486A-B10D-B45A6C93CCBF}"/>
              </a:ext>
            </a:extLst>
          </p:cNvPr>
          <p:cNvCxnSpPr>
            <a:cxnSpLocks/>
          </p:cNvCxnSpPr>
          <p:nvPr/>
        </p:nvCxnSpPr>
        <p:spPr>
          <a:xfrm flipV="1">
            <a:off x="11672277" y="5915014"/>
            <a:ext cx="447678" cy="1"/>
          </a:xfrm>
          <a:prstGeom prst="line">
            <a:avLst/>
          </a:prstGeom>
          <a:ln w="38100">
            <a:solidFill>
              <a:srgbClr val="0000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D781F3F-71F9-4F1F-BFDD-F2B656DDB534}"/>
              </a:ext>
            </a:extLst>
          </p:cNvPr>
          <p:cNvSpPr/>
          <p:nvPr/>
        </p:nvSpPr>
        <p:spPr>
          <a:xfrm>
            <a:off x="2586612" y="2506101"/>
            <a:ext cx="1872208" cy="54403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Break Down</a:t>
            </a:r>
          </a:p>
        </p:txBody>
      </p:sp>
      <p:sp>
        <p:nvSpPr>
          <p:cNvPr id="18" name="Arrow: Striped Right 17">
            <a:extLst>
              <a:ext uri="{FF2B5EF4-FFF2-40B4-BE49-F238E27FC236}">
                <a16:creationId xmlns:a16="http://schemas.microsoft.com/office/drawing/2014/main" id="{4493DAEA-8944-4189-A9AE-5AF76EF01908}"/>
              </a:ext>
            </a:extLst>
          </p:cNvPr>
          <p:cNvSpPr/>
          <p:nvPr/>
        </p:nvSpPr>
        <p:spPr>
          <a:xfrm>
            <a:off x="5805969" y="2720496"/>
            <a:ext cx="598450" cy="496790"/>
          </a:xfrm>
          <a:prstGeom prst="stripedRightArrow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847DF6-4F37-479A-90CB-361FB3F1431A}"/>
              </a:ext>
            </a:extLst>
          </p:cNvPr>
          <p:cNvSpPr txBox="1"/>
          <p:nvPr/>
        </p:nvSpPr>
        <p:spPr>
          <a:xfrm>
            <a:off x="6304631" y="2778117"/>
            <a:ext cx="18727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Improve 41% </a:t>
            </a:r>
          </a:p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(reduce 47 hours/Month)</a:t>
            </a:r>
            <a:endParaRPr lang="th-TH" sz="1100" dirty="0">
              <a:latin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3E73F0-601D-4936-8ED9-5F42B969AE7F}"/>
              </a:ext>
            </a:extLst>
          </p:cNvPr>
          <p:cNvSpPr txBox="1"/>
          <p:nvPr/>
        </p:nvSpPr>
        <p:spPr>
          <a:xfrm>
            <a:off x="8147534" y="1438285"/>
            <a:ext cx="39572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/>
              <a:t>Common Platform Expense in each Division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/>
              <a:t>Development web application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/>
              <a:t>Interface actual expense from another system by upload or interface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/>
              <a:t>Input Budget/Forecast on the system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/>
              <a:t>Reports base on requirement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B1D559-838B-4600-987B-585819C05EE3}"/>
              </a:ext>
            </a:extLst>
          </p:cNvPr>
          <p:cNvSpPr/>
          <p:nvPr/>
        </p:nvSpPr>
        <p:spPr>
          <a:xfrm>
            <a:off x="9529382" y="3354614"/>
            <a:ext cx="1224136" cy="518364"/>
          </a:xfrm>
          <a:prstGeom prst="roundRect">
            <a:avLst/>
          </a:prstGeom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Expense Forecast System</a:t>
            </a:r>
            <a:endParaRPr kumimoji="1" lang="en-US" sz="900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818C45C4-75EE-4132-AFBC-2D48ABD3C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821" y="3068336"/>
            <a:ext cx="660104" cy="48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EC66245-A76F-4DC8-949E-39BE47C8A05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0753518" y="3284612"/>
            <a:ext cx="403654" cy="3291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object&#10;&#10;Description automatically generated">
            <a:extLst>
              <a:ext uri="{FF2B5EF4-FFF2-40B4-BE49-F238E27FC236}">
                <a16:creationId xmlns:a16="http://schemas.microsoft.com/office/drawing/2014/main" id="{0465B30C-64C4-41AB-B490-54AE57804B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157172" y="3712829"/>
            <a:ext cx="449598" cy="418126"/>
          </a:xfrm>
          <a:prstGeom prst="rect">
            <a:avLst/>
          </a:prstGeom>
        </p:spPr>
      </p:pic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30066E4-9725-46AB-B8F0-E4BC0A461152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10753518" y="3613796"/>
            <a:ext cx="403654" cy="3080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BE2D73-19DA-4D68-9337-C77AF307EA9F}"/>
              </a:ext>
            </a:extLst>
          </p:cNvPr>
          <p:cNvSpPr/>
          <p:nvPr/>
        </p:nvSpPr>
        <p:spPr>
          <a:xfrm>
            <a:off x="8382352" y="3251281"/>
            <a:ext cx="573394" cy="31516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700" dirty="0"/>
              <a:t>Budget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2ABDF4-04B9-4CFF-868B-509452BF0CC6}"/>
              </a:ext>
            </a:extLst>
          </p:cNvPr>
          <p:cNvSpPr/>
          <p:nvPr/>
        </p:nvSpPr>
        <p:spPr>
          <a:xfrm>
            <a:off x="8382352" y="3715396"/>
            <a:ext cx="573394" cy="31516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700" dirty="0"/>
              <a:t>Forecast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FE846A3-E920-4460-A269-26F73EE1A4A4}"/>
              </a:ext>
            </a:extLst>
          </p:cNvPr>
          <p:cNvCxnSpPr>
            <a:cxnSpLocks/>
            <a:stCxn id="22" idx="3"/>
            <a:endCxn id="4" idx="1"/>
          </p:cNvCxnSpPr>
          <p:nvPr/>
        </p:nvCxnSpPr>
        <p:spPr>
          <a:xfrm>
            <a:off x="8955746" y="3408863"/>
            <a:ext cx="573636" cy="2049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6AF4D6F7-B3EC-4CA0-BD8F-F15E2B19192D}"/>
              </a:ext>
            </a:extLst>
          </p:cNvPr>
          <p:cNvCxnSpPr>
            <a:cxnSpLocks/>
            <a:stCxn id="44" idx="3"/>
            <a:endCxn id="4" idx="1"/>
          </p:cNvCxnSpPr>
          <p:nvPr/>
        </p:nvCxnSpPr>
        <p:spPr>
          <a:xfrm flipV="1">
            <a:off x="8955746" y="3613796"/>
            <a:ext cx="573636" cy="2591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FF728F5-B283-43DC-BC03-09D4046CEB30}"/>
              </a:ext>
            </a:extLst>
          </p:cNvPr>
          <p:cNvSpPr/>
          <p:nvPr/>
        </p:nvSpPr>
        <p:spPr>
          <a:xfrm>
            <a:off x="9167360" y="2616437"/>
            <a:ext cx="1872761" cy="49163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sz="900" dirty="0">
                <a:solidFill>
                  <a:schemeClr val="tx1"/>
                </a:solidFill>
              </a:rPr>
              <a:t>Actual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(MOZART,K-</a:t>
            </a:r>
            <a:r>
              <a:rPr lang="en-US" sz="900" dirty="0" err="1">
                <a:solidFill>
                  <a:schemeClr val="tx1"/>
                </a:solidFill>
              </a:rPr>
              <a:t>MART,i</a:t>
            </a:r>
            <a:r>
              <a:rPr lang="en-US" sz="900" dirty="0">
                <a:solidFill>
                  <a:schemeClr val="tx1"/>
                </a:solidFill>
              </a:rPr>
              <a:t>-</a:t>
            </a:r>
            <a:r>
              <a:rPr lang="en-US" sz="900" dirty="0" err="1">
                <a:solidFill>
                  <a:schemeClr val="tx1"/>
                </a:solidFill>
              </a:rPr>
              <a:t>Semicon</a:t>
            </a:r>
            <a:r>
              <a:rPr lang="en-US" sz="900" dirty="0">
                <a:solidFill>
                  <a:schemeClr val="tx1"/>
                </a:solidFill>
              </a:rPr>
              <a:t>)</a:t>
            </a:r>
            <a:endParaRPr kumimoji="1" lang="en-US" sz="9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232BF22-03D1-4490-AB31-85C63098294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0141450" y="3108070"/>
            <a:ext cx="0" cy="24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531B478-81E5-4874-930C-9FB2C96891B8}"/>
              </a:ext>
            </a:extLst>
          </p:cNvPr>
          <p:cNvSpPr txBox="1"/>
          <p:nvPr/>
        </p:nvSpPr>
        <p:spPr>
          <a:xfrm>
            <a:off x="8177418" y="4058407"/>
            <a:ext cx="3924656" cy="307491"/>
          </a:xfrm>
          <a:prstGeom prst="rect">
            <a:avLst/>
          </a:prstGeom>
          <a:noFill/>
        </p:spPr>
        <p:txBody>
          <a:bodyPr wrap="square" lIns="91331" tIns="45665" rIns="91331" bIns="45665" rtlCol="0">
            <a:spAutoFit/>
          </a:bodyPr>
          <a:lstStyle/>
          <a:p>
            <a:pPr algn="r" defTabSz="913391"/>
            <a:r>
              <a:rPr lang="en-US" sz="1399" dirty="0">
                <a:solidFill>
                  <a:prstClr val="black"/>
                </a:solidFill>
                <a:latin typeface="Meiryo UI"/>
                <a:ea typeface="Meiryo UI"/>
              </a:rPr>
              <a:t>   </a:t>
            </a:r>
            <a:r>
              <a:rPr lang="en-US" sz="1399" b="1" dirty="0">
                <a:solidFill>
                  <a:prstClr val="black"/>
                </a:solidFill>
                <a:latin typeface="Meiryo UI"/>
                <a:ea typeface="Meiryo UI"/>
              </a:rPr>
              <a:t>PIC</a:t>
            </a:r>
            <a:r>
              <a:rPr lang="en-US" sz="1399" dirty="0">
                <a:solidFill>
                  <a:prstClr val="black"/>
                </a:solidFill>
                <a:latin typeface="Meiryo UI"/>
                <a:ea typeface="Meiryo UI"/>
              </a:rPr>
              <a:t> : Arthit C. , Vitawan , Porntip</a:t>
            </a:r>
            <a:endParaRPr lang="th-TH" sz="1399" dirty="0">
              <a:solidFill>
                <a:prstClr val="black"/>
              </a:solidFill>
              <a:latin typeface="Meiryo UI"/>
              <a:ea typeface="Meiryo UI"/>
            </a:endParaRPr>
          </a:p>
        </p:txBody>
      </p:sp>
      <p:sp>
        <p:nvSpPr>
          <p:cNvPr id="47" name="Star: 5 Points 1">
            <a:extLst>
              <a:ext uri="{FF2B5EF4-FFF2-40B4-BE49-F238E27FC236}">
                <a16:creationId xmlns:a16="http://schemas.microsoft.com/office/drawing/2014/main" id="{15573114-E738-452C-973F-651331225DEC}"/>
              </a:ext>
            </a:extLst>
          </p:cNvPr>
          <p:cNvSpPr/>
          <p:nvPr/>
        </p:nvSpPr>
        <p:spPr>
          <a:xfrm>
            <a:off x="11999358" y="6117565"/>
            <a:ext cx="257803" cy="221556"/>
          </a:xfrm>
          <a:prstGeom prst="star5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2EF613-6280-428F-8A43-55AD8F5BE9A6}"/>
              </a:ext>
            </a:extLst>
          </p:cNvPr>
          <p:cNvSpPr txBox="1"/>
          <p:nvPr/>
        </p:nvSpPr>
        <p:spPr>
          <a:xfrm>
            <a:off x="10981756" y="6121317"/>
            <a:ext cx="1128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Apr-20 Go Live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6185750-A6BB-46D3-A48F-5C5FE392A699}"/>
              </a:ext>
            </a:extLst>
          </p:cNvPr>
          <p:cNvCxnSpPr>
            <a:cxnSpLocks/>
          </p:cNvCxnSpPr>
          <p:nvPr/>
        </p:nvCxnSpPr>
        <p:spPr>
          <a:xfrm>
            <a:off x="8209037" y="4881529"/>
            <a:ext cx="635321" cy="0"/>
          </a:xfrm>
          <a:prstGeom prst="line">
            <a:avLst/>
          </a:prstGeom>
          <a:ln w="38100">
            <a:solidFill>
              <a:srgbClr val="008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6185750-A6BB-46D3-A48F-5C5FE392A699}"/>
              </a:ext>
            </a:extLst>
          </p:cNvPr>
          <p:cNvCxnSpPr>
            <a:cxnSpLocks/>
          </p:cNvCxnSpPr>
          <p:nvPr/>
        </p:nvCxnSpPr>
        <p:spPr>
          <a:xfrm>
            <a:off x="8856444" y="5157986"/>
            <a:ext cx="846306" cy="0"/>
          </a:xfrm>
          <a:prstGeom prst="line">
            <a:avLst/>
          </a:prstGeom>
          <a:ln w="38100">
            <a:solidFill>
              <a:srgbClr val="008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AB8B675-95B7-4F39-8915-93973AE2F018}"/>
              </a:ext>
            </a:extLst>
          </p:cNvPr>
          <p:cNvCxnSpPr>
            <a:cxnSpLocks/>
          </p:cNvCxnSpPr>
          <p:nvPr/>
        </p:nvCxnSpPr>
        <p:spPr>
          <a:xfrm>
            <a:off x="9702750" y="5446018"/>
            <a:ext cx="1656184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6A44E8B-9191-4015-A86E-D9AE245BC463}"/>
              </a:ext>
            </a:extLst>
          </p:cNvPr>
          <p:cNvSpPr txBox="1"/>
          <p:nvPr/>
        </p:nvSpPr>
        <p:spPr>
          <a:xfrm>
            <a:off x="11010627" y="123523"/>
            <a:ext cx="1177678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Continue</a:t>
            </a:r>
            <a:endParaRPr lang="en-GB" sz="1600" b="1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EBBAC50-DEB9-440A-98BD-898323C8B706}"/>
              </a:ext>
            </a:extLst>
          </p:cNvPr>
          <p:cNvSpPr/>
          <p:nvPr/>
        </p:nvSpPr>
        <p:spPr>
          <a:xfrm>
            <a:off x="6900832" y="5652004"/>
            <a:ext cx="2639559" cy="600901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00CC"/>
                </a:solidFill>
              </a:rPr>
              <a:t>Finish BGT screen for HC , OT and auto benefit calculation</a:t>
            </a:r>
          </a:p>
          <a:p>
            <a:pPr algn="ctr"/>
            <a:r>
              <a:rPr kumimoji="1" lang="en-US" sz="1100" b="1" dirty="0">
                <a:solidFill>
                  <a:srgbClr val="0000CC"/>
                </a:solidFill>
              </a:rPr>
              <a:t>Continue in FY20</a:t>
            </a:r>
            <a:endParaRPr kumimoji="1" lang="th-TH" sz="11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26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4">
            <a:extLst>
              <a:ext uri="{FF2B5EF4-FFF2-40B4-BE49-F238E27FC236}">
                <a16:creationId xmlns:a16="http://schemas.microsoft.com/office/drawing/2014/main" id="{4FBB71BC-448C-4328-A873-8BB4931EC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061" y="1256643"/>
            <a:ext cx="3353810" cy="55990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48F1EC0-902A-4CBE-9A64-B1E89C5189F4}"/>
              </a:ext>
            </a:extLst>
          </p:cNvPr>
          <p:cNvCxnSpPr>
            <a:cxnSpLocks/>
            <a:stCxn id="173" idx="2"/>
            <a:endCxn id="137" idx="0"/>
          </p:cNvCxnSpPr>
          <p:nvPr/>
        </p:nvCxnSpPr>
        <p:spPr>
          <a:xfrm flipH="1">
            <a:off x="1271686" y="5599572"/>
            <a:ext cx="15589" cy="8755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02D5589-03AA-4A7C-A998-BB857FD0F2A0}"/>
              </a:ext>
            </a:extLst>
          </p:cNvPr>
          <p:cNvSpPr txBox="1"/>
          <p:nvPr/>
        </p:nvSpPr>
        <p:spPr>
          <a:xfrm>
            <a:off x="91527" y="7108"/>
            <a:ext cx="7378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SF01 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=Current Operation for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EXPENSE FCST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3" name="Rectangle 38">
            <a:extLst>
              <a:ext uri="{FF2B5EF4-FFF2-40B4-BE49-F238E27FC236}">
                <a16:creationId xmlns:a16="http://schemas.microsoft.com/office/drawing/2014/main" id="{1BCA285D-04FF-47BB-917B-C1CB991F2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0" y="965233"/>
            <a:ext cx="4119441" cy="292745"/>
          </a:xfrm>
          <a:prstGeom prst="rect">
            <a:avLst/>
          </a:prstGeom>
          <a:solidFill>
            <a:srgbClr val="CCECFF"/>
          </a:solidFill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Mid Range Plan</a:t>
            </a:r>
          </a:p>
        </p:txBody>
      </p:sp>
      <p:sp>
        <p:nvSpPr>
          <p:cNvPr id="4" name="Rectangle 38">
            <a:extLst>
              <a:ext uri="{FF2B5EF4-FFF2-40B4-BE49-F238E27FC236}">
                <a16:creationId xmlns:a16="http://schemas.microsoft.com/office/drawing/2014/main" id="{E9D264B4-9ED0-4C5B-A128-35BDD2115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464" y="958999"/>
            <a:ext cx="3878626" cy="292745"/>
          </a:xfrm>
          <a:prstGeom prst="rect">
            <a:avLst/>
          </a:prstGeom>
          <a:solidFill>
            <a:srgbClr val="CCECFF"/>
          </a:solidFill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O-BGT Plan</a:t>
            </a:r>
          </a:p>
        </p:txBody>
      </p:sp>
      <p:sp>
        <p:nvSpPr>
          <p:cNvPr id="5" name="Rectangle 38">
            <a:extLst>
              <a:ext uri="{FF2B5EF4-FFF2-40B4-BE49-F238E27FC236}">
                <a16:creationId xmlns:a16="http://schemas.microsoft.com/office/drawing/2014/main" id="{2D396296-14ED-4714-AD1D-BB4AF50AF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338" y="959046"/>
            <a:ext cx="3528392" cy="292745"/>
          </a:xfrm>
          <a:prstGeom prst="rect">
            <a:avLst/>
          </a:prstGeom>
          <a:solidFill>
            <a:srgbClr val="CCECFF"/>
          </a:solidFill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Monthly Forecast</a:t>
            </a: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DBCDA66B-CECC-4948-AFA2-361BF0D21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0386" y="1256643"/>
            <a:ext cx="2559874" cy="5589528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44">
            <a:extLst>
              <a:ext uri="{FF2B5EF4-FFF2-40B4-BE49-F238E27FC236}">
                <a16:creationId xmlns:a16="http://schemas.microsoft.com/office/drawing/2014/main" id="{1A54B525-002E-48EF-8CC2-BD14F6744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9883" y="1231982"/>
            <a:ext cx="2592288" cy="5623696"/>
          </a:xfrm>
          <a:prstGeom prst="rect">
            <a:avLst/>
          </a:prstGeom>
          <a:solidFill>
            <a:srgbClr val="FFFFCC"/>
          </a:solidFill>
          <a:ln w="12700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82F13F-F870-4C02-9169-2F1E894940FC}"/>
              </a:ext>
            </a:extLst>
          </p:cNvPr>
          <p:cNvSpPr txBox="1"/>
          <p:nvPr/>
        </p:nvSpPr>
        <p:spPr>
          <a:xfrm>
            <a:off x="90400" y="1821820"/>
            <a:ext cx="623563" cy="200055"/>
          </a:xfrm>
          <a:prstGeom prst="rect">
            <a:avLst/>
          </a:prstGeom>
          <a:solidFill>
            <a:srgbClr val="CC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Labor Cost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090CC9-6596-4FE1-9385-05C04175009A}"/>
              </a:ext>
            </a:extLst>
          </p:cNvPr>
          <p:cNvSpPr/>
          <p:nvPr/>
        </p:nvSpPr>
        <p:spPr>
          <a:xfrm>
            <a:off x="72861" y="1249542"/>
            <a:ext cx="4112913" cy="49219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4C4B8F-EF79-4FD2-A877-61B17E8AB30E}"/>
              </a:ext>
            </a:extLst>
          </p:cNvPr>
          <p:cNvCxnSpPr>
            <a:cxnSpLocks/>
          </p:cNvCxnSpPr>
          <p:nvPr/>
        </p:nvCxnSpPr>
        <p:spPr>
          <a:xfrm>
            <a:off x="1673807" y="1249738"/>
            <a:ext cx="42901" cy="56059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09D3E5-84E6-4E4F-8FA3-EF81B01B6A82}"/>
              </a:ext>
            </a:extLst>
          </p:cNvPr>
          <p:cNvCxnSpPr>
            <a:cxnSpLocks/>
          </p:cNvCxnSpPr>
          <p:nvPr/>
        </p:nvCxnSpPr>
        <p:spPr>
          <a:xfrm>
            <a:off x="3411861" y="1275330"/>
            <a:ext cx="0" cy="55921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CDF571-74D4-42B5-A4E0-6FD74E2DB7BE}"/>
              </a:ext>
            </a:extLst>
          </p:cNvPr>
          <p:cNvSpPr txBox="1"/>
          <p:nvPr/>
        </p:nvSpPr>
        <p:spPr>
          <a:xfrm>
            <a:off x="125146" y="1400227"/>
            <a:ext cx="674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F5178D-5F25-4369-B9B7-945B1B9DB38D}"/>
              </a:ext>
            </a:extLst>
          </p:cNvPr>
          <p:cNvSpPr txBox="1"/>
          <p:nvPr/>
        </p:nvSpPr>
        <p:spPr>
          <a:xfrm>
            <a:off x="2744826" y="1278769"/>
            <a:ext cx="630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MPC (MBC)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64DAC1-9667-4106-BFF3-7FADCA8625F2}"/>
              </a:ext>
            </a:extLst>
          </p:cNvPr>
          <p:cNvSpPr txBox="1"/>
          <p:nvPr/>
        </p:nvSpPr>
        <p:spPr>
          <a:xfrm>
            <a:off x="3538569" y="1272390"/>
            <a:ext cx="54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GA (HRF)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82D5BB-74EA-49D7-8C10-3354BB8C5D65}"/>
              </a:ext>
            </a:extLst>
          </p:cNvPr>
          <p:cNvSpPr txBox="1"/>
          <p:nvPr/>
        </p:nvSpPr>
        <p:spPr>
          <a:xfrm>
            <a:off x="1838049" y="1338519"/>
            <a:ext cx="749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Each Div.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876C85-1525-4112-8AC3-8399805C4017}"/>
              </a:ext>
            </a:extLst>
          </p:cNvPr>
          <p:cNvCxnSpPr>
            <a:cxnSpLocks/>
          </p:cNvCxnSpPr>
          <p:nvPr/>
        </p:nvCxnSpPr>
        <p:spPr>
          <a:xfrm>
            <a:off x="2633652" y="1256643"/>
            <a:ext cx="0" cy="5599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273AB8E-2D41-4BF3-BE28-FF1A72FFE675}"/>
              </a:ext>
            </a:extLst>
          </p:cNvPr>
          <p:cNvSpPr txBox="1"/>
          <p:nvPr/>
        </p:nvSpPr>
        <p:spPr>
          <a:xfrm>
            <a:off x="936955" y="2025557"/>
            <a:ext cx="668921" cy="30777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Format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7FA596C-5601-45A3-92B9-FD7C24FFAC5D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713963" y="1921848"/>
            <a:ext cx="222992" cy="257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A45642C-2B5D-4D98-88E2-848F652D3D38}"/>
              </a:ext>
            </a:extLst>
          </p:cNvPr>
          <p:cNvSpPr txBox="1"/>
          <p:nvPr/>
        </p:nvSpPr>
        <p:spPr>
          <a:xfrm>
            <a:off x="1827540" y="2033863"/>
            <a:ext cx="641309" cy="30777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Man ,OT Hour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C48689-73DE-4A41-9EA9-6D7A3BAC8960}"/>
              </a:ext>
            </a:extLst>
          </p:cNvPr>
          <p:cNvSpPr txBox="1"/>
          <p:nvPr/>
        </p:nvSpPr>
        <p:spPr>
          <a:xfrm>
            <a:off x="2640317" y="2586290"/>
            <a:ext cx="1023914" cy="20005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&amp; Upload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5EEC0F-F59D-47D4-800E-CD0DE53EE9A1}"/>
              </a:ext>
            </a:extLst>
          </p:cNvPr>
          <p:cNvSpPr txBox="1"/>
          <p:nvPr/>
        </p:nvSpPr>
        <p:spPr>
          <a:xfrm>
            <a:off x="953728" y="1278769"/>
            <a:ext cx="690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ADM (BCF)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6255DCD-E353-4F77-9D0F-A52467E729F9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>
            <a:off x="1605876" y="2179446"/>
            <a:ext cx="221664" cy="830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iamond 53">
            <a:extLst>
              <a:ext uri="{FF2B5EF4-FFF2-40B4-BE49-F238E27FC236}">
                <a16:creationId xmlns:a16="http://schemas.microsoft.com/office/drawing/2014/main" id="{D2D9C93F-E2C5-4F3F-A5EF-5EB0E3934AC7}"/>
              </a:ext>
            </a:extLst>
          </p:cNvPr>
          <p:cNvSpPr/>
          <p:nvPr/>
        </p:nvSpPr>
        <p:spPr>
          <a:xfrm>
            <a:off x="2592788" y="2010226"/>
            <a:ext cx="909821" cy="370292"/>
          </a:xfrm>
          <a:prstGeom prst="diamond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kumimoji="1"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69BFDDA-CC5D-49C4-8347-AD74D581E8E9}"/>
              </a:ext>
            </a:extLst>
          </p:cNvPr>
          <p:cNvCxnSpPr>
            <a:cxnSpLocks/>
            <a:stCxn id="29" idx="0"/>
            <a:endCxn id="54" idx="0"/>
          </p:cNvCxnSpPr>
          <p:nvPr/>
        </p:nvCxnSpPr>
        <p:spPr>
          <a:xfrm rot="5400000" flipH="1" flipV="1">
            <a:off x="2586129" y="1572293"/>
            <a:ext cx="23637" cy="899504"/>
          </a:xfrm>
          <a:prstGeom prst="bentConnector3">
            <a:avLst>
              <a:gd name="adj1" fmla="val 8042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3015055-547B-407F-941F-BEC613C0FC77}"/>
              </a:ext>
            </a:extLst>
          </p:cNvPr>
          <p:cNvSpPr txBox="1"/>
          <p:nvPr/>
        </p:nvSpPr>
        <p:spPr>
          <a:xfrm>
            <a:off x="901469" y="2874322"/>
            <a:ext cx="668921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2225">
            <a:solidFill>
              <a:schemeClr val="bg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Gather All Data for Labor Cost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FC52168-73D1-4F4E-B340-BE449741A4B9}"/>
              </a:ext>
            </a:extLst>
          </p:cNvPr>
          <p:cNvSpPr txBox="1"/>
          <p:nvPr/>
        </p:nvSpPr>
        <p:spPr>
          <a:xfrm>
            <a:off x="3460564" y="2957363"/>
            <a:ext cx="668921" cy="276999"/>
          </a:xfrm>
          <a:prstGeom prst="rect">
            <a:avLst/>
          </a:prstGeom>
          <a:solidFill>
            <a:srgbClr val="CC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Labor Cost calculation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969ADA0A-C4B5-4751-AE3B-973AE4E4AA7E}"/>
              </a:ext>
            </a:extLst>
          </p:cNvPr>
          <p:cNvCxnSpPr>
            <a:cxnSpLocks/>
            <a:stCxn id="32" idx="1"/>
            <a:endCxn id="63" idx="0"/>
          </p:cNvCxnSpPr>
          <p:nvPr/>
        </p:nvCxnSpPr>
        <p:spPr>
          <a:xfrm rot="10800000" flipV="1">
            <a:off x="1235931" y="2686318"/>
            <a:ext cx="1404387" cy="1880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04F9546E-FA6D-4F78-BAF8-C2C3C8DB85AF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1570390" y="3058988"/>
            <a:ext cx="1890174" cy="368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702553E-CDB8-4426-9808-7C69C928F511}"/>
              </a:ext>
            </a:extLst>
          </p:cNvPr>
          <p:cNvSpPr txBox="1"/>
          <p:nvPr/>
        </p:nvSpPr>
        <p:spPr>
          <a:xfrm>
            <a:off x="1827540" y="4530506"/>
            <a:ext cx="641309" cy="307777"/>
          </a:xfrm>
          <a:prstGeom prst="rect">
            <a:avLst/>
          </a:prstGeom>
          <a:solidFill>
            <a:srgbClr val="CC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Expense calculation</a:t>
            </a:r>
          </a:p>
        </p:txBody>
      </p:sp>
      <p:sp>
        <p:nvSpPr>
          <p:cNvPr id="84" name="Cylinder 83">
            <a:extLst>
              <a:ext uri="{FF2B5EF4-FFF2-40B4-BE49-F238E27FC236}">
                <a16:creationId xmlns:a16="http://schemas.microsoft.com/office/drawing/2014/main" id="{E5F7D569-F042-4FBC-8B9A-CAD35A1E1501}"/>
              </a:ext>
            </a:extLst>
          </p:cNvPr>
          <p:cNvSpPr/>
          <p:nvPr/>
        </p:nvSpPr>
        <p:spPr>
          <a:xfrm>
            <a:off x="3982743" y="4261433"/>
            <a:ext cx="725423" cy="485097"/>
          </a:xfrm>
          <a:prstGeom prst="can">
            <a:avLst/>
          </a:prstGeom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8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E-Budget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411F1A5-B660-41F6-9513-5C6C03036335}"/>
              </a:ext>
            </a:extLst>
          </p:cNvPr>
          <p:cNvSpPr txBox="1"/>
          <p:nvPr/>
        </p:nvSpPr>
        <p:spPr>
          <a:xfrm>
            <a:off x="933559" y="3450386"/>
            <a:ext cx="668921" cy="276999"/>
          </a:xfrm>
          <a:prstGeom prst="rect">
            <a:avLst/>
          </a:prstGeom>
          <a:solidFill>
            <a:srgbClr val="CC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Summary Labor Cost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B55672D-21FE-4C3A-B24D-97099B70FAE0}"/>
              </a:ext>
            </a:extLst>
          </p:cNvPr>
          <p:cNvCxnSpPr>
            <a:cxnSpLocks/>
            <a:stCxn id="64" idx="2"/>
            <a:endCxn id="85" idx="1"/>
          </p:cNvCxnSpPr>
          <p:nvPr/>
        </p:nvCxnSpPr>
        <p:spPr>
          <a:xfrm rot="5400000">
            <a:off x="2187030" y="1980891"/>
            <a:ext cx="354524" cy="2861466"/>
          </a:xfrm>
          <a:prstGeom prst="bentConnector4">
            <a:avLst>
              <a:gd name="adj1" fmla="val 20451"/>
              <a:gd name="adj2" fmla="val 1079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4C82ADB-1F2F-4041-A2B8-E662387B68F2}"/>
              </a:ext>
            </a:extLst>
          </p:cNvPr>
          <p:cNvSpPr/>
          <p:nvPr/>
        </p:nvSpPr>
        <p:spPr>
          <a:xfrm>
            <a:off x="39469" y="5141437"/>
            <a:ext cx="725423" cy="313525"/>
          </a:xfrm>
          <a:prstGeom prst="rect">
            <a:avLst/>
          </a:prstGeom>
          <a:solidFill>
            <a:srgbClr val="CC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Plan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81D7C9FD-4E2C-435D-9EE4-12F361C2C4EA}"/>
              </a:ext>
            </a:extLst>
          </p:cNvPr>
          <p:cNvCxnSpPr>
            <a:cxnSpLocks/>
            <a:stCxn id="106" idx="3"/>
            <a:endCxn id="83" idx="1"/>
          </p:cNvCxnSpPr>
          <p:nvPr/>
        </p:nvCxnSpPr>
        <p:spPr>
          <a:xfrm flipV="1">
            <a:off x="764892" y="4684395"/>
            <a:ext cx="1062648" cy="613805"/>
          </a:xfrm>
          <a:prstGeom prst="bentConnector3">
            <a:avLst>
              <a:gd name="adj1" fmla="val 188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60F81FC9-86E8-496F-A861-DC25C58C8520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1609143" y="3568432"/>
            <a:ext cx="2736312" cy="69300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3C53953C-631E-4110-8517-C33914B8B1A6}"/>
              </a:ext>
            </a:extLst>
          </p:cNvPr>
          <p:cNvSpPr txBox="1"/>
          <p:nvPr/>
        </p:nvSpPr>
        <p:spPr>
          <a:xfrm>
            <a:off x="1838050" y="5003673"/>
            <a:ext cx="603616" cy="200055"/>
          </a:xfrm>
          <a:prstGeom prst="rect">
            <a:avLst/>
          </a:prstGeom>
          <a:solidFill>
            <a:srgbClr val="CC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5A25E83-CF6C-4549-A602-BB556C57A458}"/>
              </a:ext>
            </a:extLst>
          </p:cNvPr>
          <p:cNvSpPr txBox="1"/>
          <p:nvPr/>
        </p:nvSpPr>
        <p:spPr>
          <a:xfrm>
            <a:off x="2634014" y="5477643"/>
            <a:ext cx="895229" cy="276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bg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Expense Summary&amp; Upload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08AFD8DD-05CF-48A3-BC5C-A3773D1BEF4B}"/>
              </a:ext>
            </a:extLst>
          </p:cNvPr>
          <p:cNvCxnSpPr>
            <a:cxnSpLocks/>
            <a:stCxn id="83" idx="2"/>
            <a:endCxn id="120" idx="0"/>
          </p:cNvCxnSpPr>
          <p:nvPr/>
        </p:nvCxnSpPr>
        <p:spPr>
          <a:xfrm rot="5400000">
            <a:off x="2061332" y="4916810"/>
            <a:ext cx="165390" cy="83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0CAC300F-6207-45FD-80D3-7F5A07C80106}"/>
              </a:ext>
            </a:extLst>
          </p:cNvPr>
          <p:cNvCxnSpPr>
            <a:cxnSpLocks/>
            <a:stCxn id="120" idx="3"/>
            <a:endCxn id="185" idx="0"/>
          </p:cNvCxnSpPr>
          <p:nvPr/>
        </p:nvCxnSpPr>
        <p:spPr>
          <a:xfrm flipV="1">
            <a:off x="2441666" y="4799479"/>
            <a:ext cx="594728" cy="304222"/>
          </a:xfrm>
          <a:prstGeom prst="bentConnector4">
            <a:avLst>
              <a:gd name="adj1" fmla="val 14619"/>
              <a:gd name="adj2" fmla="val 1491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767BAEF9-677C-4DE6-9FD6-0B089CA128D0}"/>
              </a:ext>
            </a:extLst>
          </p:cNvPr>
          <p:cNvCxnSpPr>
            <a:cxnSpLocks/>
            <a:stCxn id="121" idx="3"/>
            <a:endCxn id="84" idx="2"/>
          </p:cNvCxnSpPr>
          <p:nvPr/>
        </p:nvCxnSpPr>
        <p:spPr>
          <a:xfrm flipV="1">
            <a:off x="3529243" y="4503982"/>
            <a:ext cx="453500" cy="1112161"/>
          </a:xfrm>
          <a:prstGeom prst="bentConnector3">
            <a:avLst>
              <a:gd name="adj1" fmla="val 364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78">
            <a:extLst>
              <a:ext uri="{FF2B5EF4-FFF2-40B4-BE49-F238E27FC236}">
                <a16:creationId xmlns:a16="http://schemas.microsoft.com/office/drawing/2014/main" id="{9D9F4B8D-31B6-49CA-9EF2-263228AEA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352" y="5826023"/>
            <a:ext cx="1052240" cy="21665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bg2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6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 /Welfare/</a:t>
            </a:r>
            <a:r>
              <a:rPr lang="en-US" altLang="en-US" sz="6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Depre</a:t>
            </a:r>
            <a:r>
              <a:rPr lang="en-US" altLang="en-US" sz="6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Allocation</a:t>
            </a:r>
            <a:endParaRPr lang="th-TH" altLang="en-US" sz="6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136" name="Rectangle 78">
            <a:extLst>
              <a:ext uri="{FF2B5EF4-FFF2-40B4-BE49-F238E27FC236}">
                <a16:creationId xmlns:a16="http://schemas.microsoft.com/office/drawing/2014/main" id="{2E622A84-214E-4E90-90E5-07C81F87F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353" y="6186063"/>
            <a:ext cx="1052240" cy="21665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600" dirty="0">
                <a:latin typeface="Arial" panose="020B0604020202020204" pitchFamily="34" charset="0"/>
              </a:rPr>
              <a:t>Expense Allocation</a:t>
            </a:r>
            <a:endParaRPr lang="th-TH" altLang="en-US" sz="600" dirty="0">
              <a:latin typeface="Arial" panose="020B0604020202020204" pitchFamily="34" charset="0"/>
            </a:endParaRPr>
          </a:p>
        </p:txBody>
      </p:sp>
      <p:sp>
        <p:nvSpPr>
          <p:cNvPr id="137" name="Rectangle 78">
            <a:extLst>
              <a:ext uri="{FF2B5EF4-FFF2-40B4-BE49-F238E27FC236}">
                <a16:creationId xmlns:a16="http://schemas.microsoft.com/office/drawing/2014/main" id="{0CD48BCF-3FD5-4740-9B59-90F7A7D4A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780" y="6475129"/>
            <a:ext cx="1057812" cy="21561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600" dirty="0">
                <a:latin typeface="Arial" panose="020B0604020202020204" pitchFamily="34" charset="0"/>
              </a:rPr>
              <a:t>Fix MRP Expense</a:t>
            </a:r>
            <a:endParaRPr lang="th-TH" altLang="en-US" sz="600" dirty="0">
              <a:latin typeface="Arial" panose="020B0604020202020204" pitchFamily="34" charset="0"/>
            </a:endParaRPr>
          </a:p>
        </p:txBody>
      </p:sp>
      <p:sp>
        <p:nvSpPr>
          <p:cNvPr id="146" name="Flowchart: Document 145">
            <a:extLst>
              <a:ext uri="{FF2B5EF4-FFF2-40B4-BE49-F238E27FC236}">
                <a16:creationId xmlns:a16="http://schemas.microsoft.com/office/drawing/2014/main" id="{658EDB64-94B3-462D-9782-9B30B84F7C30}"/>
              </a:ext>
            </a:extLst>
          </p:cNvPr>
          <p:cNvSpPr/>
          <p:nvPr/>
        </p:nvSpPr>
        <p:spPr>
          <a:xfrm>
            <a:off x="3858861" y="5385114"/>
            <a:ext cx="821468" cy="485097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66FF"/>
            </a:solidFill>
            <a:prstDash val="sysDash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Make Comparison Report</a:t>
            </a:r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D79468E9-64C3-432E-89BB-9E98DC4CB6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24955" y="4951064"/>
            <a:ext cx="638582" cy="22951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3D716BB0-B783-4501-B12F-97C4FD58075C}"/>
              </a:ext>
            </a:extLst>
          </p:cNvPr>
          <p:cNvSpPr txBox="1"/>
          <p:nvPr/>
        </p:nvSpPr>
        <p:spPr>
          <a:xfrm>
            <a:off x="3947236" y="4890546"/>
            <a:ext cx="997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:</a:t>
            </a:r>
          </a:p>
          <a:p>
            <a:pPr algn="ctr"/>
            <a:r>
              <a:rPr lang="en-US" sz="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MBC, ADM Div.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C431A81-699D-4D55-8B61-15BBCED9865A}"/>
              </a:ext>
            </a:extLst>
          </p:cNvPr>
          <p:cNvSpPr/>
          <p:nvPr/>
        </p:nvSpPr>
        <p:spPr>
          <a:xfrm>
            <a:off x="5689482" y="1249148"/>
            <a:ext cx="2550777" cy="49219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584E98A-B313-4CD6-8E0C-2C1903670F40}"/>
              </a:ext>
            </a:extLst>
          </p:cNvPr>
          <p:cNvSpPr/>
          <p:nvPr/>
        </p:nvSpPr>
        <p:spPr>
          <a:xfrm>
            <a:off x="9283220" y="1232737"/>
            <a:ext cx="2595558" cy="52726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76D08EA-FD20-48AC-88C7-2F2CF6233D73}"/>
              </a:ext>
            </a:extLst>
          </p:cNvPr>
          <p:cNvCxnSpPr>
            <a:cxnSpLocks/>
          </p:cNvCxnSpPr>
          <p:nvPr/>
        </p:nvCxnSpPr>
        <p:spPr>
          <a:xfrm>
            <a:off x="6544701" y="1244318"/>
            <a:ext cx="0" cy="56291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588B06A-D77D-4D2A-97AF-060395003E83}"/>
              </a:ext>
            </a:extLst>
          </p:cNvPr>
          <p:cNvCxnSpPr>
            <a:cxnSpLocks/>
          </p:cNvCxnSpPr>
          <p:nvPr/>
        </p:nvCxnSpPr>
        <p:spPr>
          <a:xfrm>
            <a:off x="7417675" y="1258638"/>
            <a:ext cx="0" cy="56291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4DF67E8-20B6-4811-A3D8-65DEBDAE02A2}"/>
              </a:ext>
            </a:extLst>
          </p:cNvPr>
          <p:cNvCxnSpPr>
            <a:cxnSpLocks/>
          </p:cNvCxnSpPr>
          <p:nvPr/>
        </p:nvCxnSpPr>
        <p:spPr>
          <a:xfrm>
            <a:off x="5689483" y="1263512"/>
            <a:ext cx="0" cy="56291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84DAC69-A9B7-4E1D-AAE5-3647F1788A82}"/>
              </a:ext>
            </a:extLst>
          </p:cNvPr>
          <p:cNvCxnSpPr>
            <a:cxnSpLocks/>
          </p:cNvCxnSpPr>
          <p:nvPr/>
        </p:nvCxnSpPr>
        <p:spPr>
          <a:xfrm>
            <a:off x="9289883" y="1238355"/>
            <a:ext cx="0" cy="56291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E486DEA2-0006-4865-8EA3-95419A23FC8D}"/>
              </a:ext>
            </a:extLst>
          </p:cNvPr>
          <p:cNvCxnSpPr>
            <a:cxnSpLocks/>
          </p:cNvCxnSpPr>
          <p:nvPr/>
        </p:nvCxnSpPr>
        <p:spPr>
          <a:xfrm>
            <a:off x="10171735" y="1244772"/>
            <a:ext cx="0" cy="56291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E9F04FA-99BF-44D6-B0F3-3C5A741D614D}"/>
              </a:ext>
            </a:extLst>
          </p:cNvPr>
          <p:cNvCxnSpPr>
            <a:cxnSpLocks/>
          </p:cNvCxnSpPr>
          <p:nvPr/>
        </p:nvCxnSpPr>
        <p:spPr>
          <a:xfrm>
            <a:off x="11054571" y="1218138"/>
            <a:ext cx="0" cy="56291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841274DF-C2BB-4E93-8D46-693B9D6E0E93}"/>
              </a:ext>
            </a:extLst>
          </p:cNvPr>
          <p:cNvSpPr txBox="1"/>
          <p:nvPr/>
        </p:nvSpPr>
        <p:spPr>
          <a:xfrm>
            <a:off x="7507439" y="1277435"/>
            <a:ext cx="630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MPC (MBC)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BF01679-3E54-4D51-9769-C30AB5658239}"/>
              </a:ext>
            </a:extLst>
          </p:cNvPr>
          <p:cNvSpPr txBox="1"/>
          <p:nvPr/>
        </p:nvSpPr>
        <p:spPr>
          <a:xfrm>
            <a:off x="6625172" y="1372136"/>
            <a:ext cx="749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Each Div.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EF020CB-7918-499F-889B-49DDC789E359}"/>
              </a:ext>
            </a:extLst>
          </p:cNvPr>
          <p:cNvSpPr txBox="1"/>
          <p:nvPr/>
        </p:nvSpPr>
        <p:spPr>
          <a:xfrm>
            <a:off x="5740757" y="1284138"/>
            <a:ext cx="690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ADM (BCF)</a:t>
            </a:r>
          </a:p>
        </p:txBody>
      </p:sp>
      <p:sp>
        <p:nvSpPr>
          <p:cNvPr id="166" name="Flowchart: Multidocument 165">
            <a:extLst>
              <a:ext uri="{FF2B5EF4-FFF2-40B4-BE49-F238E27FC236}">
                <a16:creationId xmlns:a16="http://schemas.microsoft.com/office/drawing/2014/main" id="{BDA7C2CC-E7DF-49B9-A8FD-B32E703B8C04}"/>
              </a:ext>
            </a:extLst>
          </p:cNvPr>
          <p:cNvSpPr/>
          <p:nvPr/>
        </p:nvSpPr>
        <p:spPr>
          <a:xfrm>
            <a:off x="4361844" y="1722194"/>
            <a:ext cx="836262" cy="367549"/>
          </a:xfrm>
          <a:prstGeom prst="flowChartMultidocumen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sz="700" dirty="0">
                <a:latin typeface="Arial" panose="020B0604020202020204" pitchFamily="34" charset="0"/>
                <a:cs typeface="Arial" panose="020B0604020202020204" pitchFamily="34" charset="0"/>
              </a:rPr>
              <a:t>MRP Data</a:t>
            </a:r>
          </a:p>
        </p:txBody>
      </p:sp>
      <p:sp>
        <p:nvSpPr>
          <p:cNvPr id="167" name="Flowchart: Multidocument 166">
            <a:extLst>
              <a:ext uri="{FF2B5EF4-FFF2-40B4-BE49-F238E27FC236}">
                <a16:creationId xmlns:a16="http://schemas.microsoft.com/office/drawing/2014/main" id="{A1F3FEC1-21BE-4D16-ABDA-88449E7C319D}"/>
              </a:ext>
            </a:extLst>
          </p:cNvPr>
          <p:cNvSpPr/>
          <p:nvPr/>
        </p:nvSpPr>
        <p:spPr>
          <a:xfrm>
            <a:off x="4392943" y="2226250"/>
            <a:ext cx="793220" cy="367550"/>
          </a:xfrm>
          <a:prstGeom prst="flowChartMultidocumen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sz="700" dirty="0">
                <a:latin typeface="Arial" panose="020B0604020202020204" pitchFamily="34" charset="0"/>
                <a:cs typeface="Arial" panose="020B0604020202020204" pitchFamily="34" charset="0"/>
              </a:rPr>
              <a:t>Actual Data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8893B60-A820-4F62-AFC8-221CCD2CE220}"/>
              </a:ext>
            </a:extLst>
          </p:cNvPr>
          <p:cNvSpPr/>
          <p:nvPr/>
        </p:nvSpPr>
        <p:spPr>
          <a:xfrm>
            <a:off x="6049523" y="1895047"/>
            <a:ext cx="1448374" cy="30809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Comparison Report</a:t>
            </a: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12791F27-D1C4-4744-AB95-B2314873A428}"/>
              </a:ext>
            </a:extLst>
          </p:cNvPr>
          <p:cNvCxnSpPr>
            <a:cxnSpLocks/>
            <a:stCxn id="166" idx="3"/>
            <a:endCxn id="168" idx="1"/>
          </p:cNvCxnSpPr>
          <p:nvPr/>
        </p:nvCxnSpPr>
        <p:spPr>
          <a:xfrm>
            <a:off x="5198106" y="1905969"/>
            <a:ext cx="851417" cy="1431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E150ABAB-EB4B-490F-8057-20F441B0B617}"/>
              </a:ext>
            </a:extLst>
          </p:cNvPr>
          <p:cNvCxnSpPr>
            <a:cxnSpLocks/>
            <a:stCxn id="167" idx="3"/>
            <a:endCxn id="168" idx="1"/>
          </p:cNvCxnSpPr>
          <p:nvPr/>
        </p:nvCxnSpPr>
        <p:spPr>
          <a:xfrm flipV="1">
            <a:off x="5186163" y="2049094"/>
            <a:ext cx="863360" cy="3609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CE84E9D0-6316-499A-8245-CFD70C2111A2}"/>
              </a:ext>
            </a:extLst>
          </p:cNvPr>
          <p:cNvSpPr txBox="1"/>
          <p:nvPr/>
        </p:nvSpPr>
        <p:spPr>
          <a:xfrm>
            <a:off x="6625886" y="2574485"/>
            <a:ext cx="728713" cy="276999"/>
          </a:xfrm>
          <a:prstGeom prst="rect">
            <a:avLst/>
          </a:prstGeom>
          <a:solidFill>
            <a:srgbClr val="CC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Make Budget Plan</a:t>
            </a:r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D66F5F90-051B-4E3C-BDD9-FABF3A6B9488}"/>
              </a:ext>
            </a:extLst>
          </p:cNvPr>
          <p:cNvCxnSpPr>
            <a:endCxn id="174" idx="0"/>
          </p:cNvCxnSpPr>
          <p:nvPr/>
        </p:nvCxnSpPr>
        <p:spPr>
          <a:xfrm rot="16200000" flipH="1">
            <a:off x="6697170" y="2281411"/>
            <a:ext cx="371345" cy="21480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2E6C66B4-5520-46B0-865A-66B27735202A}"/>
              </a:ext>
            </a:extLst>
          </p:cNvPr>
          <p:cNvSpPr/>
          <p:nvPr/>
        </p:nvSpPr>
        <p:spPr>
          <a:xfrm>
            <a:off x="4460004" y="2694794"/>
            <a:ext cx="725423" cy="3135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Plan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38584A48-A75E-46AF-B852-E5C6D81183C0}"/>
              </a:ext>
            </a:extLst>
          </p:cNvPr>
          <p:cNvCxnSpPr>
            <a:stCxn id="187" idx="3"/>
            <a:endCxn id="174" idx="1"/>
          </p:cNvCxnSpPr>
          <p:nvPr/>
        </p:nvCxnSpPr>
        <p:spPr>
          <a:xfrm flipV="1">
            <a:off x="5185427" y="2712985"/>
            <a:ext cx="1440459" cy="1385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338EE0F8-4489-4046-9EB2-EBC2094ECF2B}"/>
              </a:ext>
            </a:extLst>
          </p:cNvPr>
          <p:cNvSpPr txBox="1"/>
          <p:nvPr/>
        </p:nvSpPr>
        <p:spPr>
          <a:xfrm>
            <a:off x="7462885" y="3389411"/>
            <a:ext cx="728713" cy="276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bg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&amp; Upload</a:t>
            </a:r>
          </a:p>
        </p:txBody>
      </p:sp>
      <p:sp>
        <p:nvSpPr>
          <p:cNvPr id="194" name="Rectangle 78">
            <a:extLst>
              <a:ext uri="{FF2B5EF4-FFF2-40B4-BE49-F238E27FC236}">
                <a16:creationId xmlns:a16="http://schemas.microsoft.com/office/drawing/2014/main" id="{9F9C402E-442A-4D03-A8DB-C41EF77F5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447" y="6140676"/>
            <a:ext cx="1065147" cy="20048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700" dirty="0">
                <a:latin typeface="Arial" panose="020B0604020202020204" pitchFamily="34" charset="0"/>
              </a:rPr>
              <a:t>Cross Check Data</a:t>
            </a:r>
            <a:endParaRPr lang="th-TH" altLang="en-US" sz="700" dirty="0">
              <a:latin typeface="Arial" panose="020B0604020202020204" pitchFamily="34" charset="0"/>
            </a:endParaRPr>
          </a:p>
        </p:txBody>
      </p:sp>
      <p:sp>
        <p:nvSpPr>
          <p:cNvPr id="195" name="Rectangle 78">
            <a:extLst>
              <a:ext uri="{FF2B5EF4-FFF2-40B4-BE49-F238E27FC236}">
                <a16:creationId xmlns:a16="http://schemas.microsoft.com/office/drawing/2014/main" id="{4CFCCC5F-7E92-4EBA-912F-D238812C8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683" y="5466610"/>
            <a:ext cx="1423193" cy="21665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bg2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7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 /Welfare/</a:t>
            </a:r>
            <a:r>
              <a:rPr lang="en-US" altLang="en-US" sz="7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Depre</a:t>
            </a:r>
            <a:r>
              <a:rPr lang="en-US" altLang="en-US" sz="7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Allocation.</a:t>
            </a:r>
            <a:endParaRPr lang="th-TH" altLang="en-US" sz="7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196" name="Rectangle 78">
            <a:extLst>
              <a:ext uri="{FF2B5EF4-FFF2-40B4-BE49-F238E27FC236}">
                <a16:creationId xmlns:a16="http://schemas.microsoft.com/office/drawing/2014/main" id="{FE033777-327C-4801-AA3E-49B4B2090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355" y="5787784"/>
            <a:ext cx="1052240" cy="21665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700" dirty="0">
                <a:latin typeface="Arial" panose="020B0604020202020204" pitchFamily="34" charset="0"/>
              </a:rPr>
              <a:t>Expense Allocation</a:t>
            </a:r>
            <a:endParaRPr lang="th-TH" altLang="en-US" sz="700" dirty="0">
              <a:latin typeface="Arial" panose="020B0604020202020204" pitchFamily="34" charset="0"/>
            </a:endParaRPr>
          </a:p>
        </p:txBody>
      </p:sp>
      <p:sp>
        <p:nvSpPr>
          <p:cNvPr id="197" name="Rectangle 78">
            <a:extLst>
              <a:ext uri="{FF2B5EF4-FFF2-40B4-BE49-F238E27FC236}">
                <a16:creationId xmlns:a16="http://schemas.microsoft.com/office/drawing/2014/main" id="{F9177823-8336-42AB-9B50-5D48B8A39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9782" y="6488392"/>
            <a:ext cx="1057812" cy="21561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700" dirty="0">
                <a:latin typeface="Arial" panose="020B0604020202020204" pitchFamily="34" charset="0"/>
              </a:rPr>
              <a:t>Fix BGT Expense</a:t>
            </a:r>
            <a:endParaRPr lang="th-TH" altLang="en-US" sz="700" dirty="0">
              <a:latin typeface="Arial" panose="020B0604020202020204" pitchFamily="34" charset="0"/>
            </a:endParaRPr>
          </a:p>
        </p:txBody>
      </p: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99899250-1F10-41C7-9676-24A65C1CC9AA}"/>
              </a:ext>
            </a:extLst>
          </p:cNvPr>
          <p:cNvCxnSpPr>
            <a:cxnSpLocks/>
            <a:endCxn id="226" idx="1"/>
          </p:cNvCxnSpPr>
          <p:nvPr/>
        </p:nvCxnSpPr>
        <p:spPr>
          <a:xfrm rot="16200000" flipH="1">
            <a:off x="7739707" y="3760518"/>
            <a:ext cx="703771" cy="69218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D856EE12-C4F2-465B-9141-D72D97398CF5}"/>
              </a:ext>
            </a:extLst>
          </p:cNvPr>
          <p:cNvSpPr txBox="1"/>
          <p:nvPr/>
        </p:nvSpPr>
        <p:spPr>
          <a:xfrm>
            <a:off x="7289706" y="2521575"/>
            <a:ext cx="8645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</a:p>
        </p:txBody>
      </p: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37097218-661C-47B5-8C00-AAEC27134854}"/>
              </a:ext>
            </a:extLst>
          </p:cNvPr>
          <p:cNvCxnSpPr>
            <a:cxnSpLocks/>
            <a:stCxn id="137" idx="3"/>
            <a:endCxn id="84" idx="2"/>
          </p:cNvCxnSpPr>
          <p:nvPr/>
        </p:nvCxnSpPr>
        <p:spPr>
          <a:xfrm flipV="1">
            <a:off x="1800592" y="4503982"/>
            <a:ext cx="2182151" cy="2078956"/>
          </a:xfrm>
          <a:prstGeom prst="bentConnector3">
            <a:avLst>
              <a:gd name="adj1" fmla="val 861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011FA85B-D62F-4E83-A8B7-907C2985BE06}"/>
              </a:ext>
            </a:extLst>
          </p:cNvPr>
          <p:cNvSpPr txBox="1"/>
          <p:nvPr/>
        </p:nvSpPr>
        <p:spPr>
          <a:xfrm>
            <a:off x="11205854" y="1278769"/>
            <a:ext cx="630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MPC (MBC)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CE6B416A-B77D-4D0B-B55E-9C73B6E659A7}"/>
              </a:ext>
            </a:extLst>
          </p:cNvPr>
          <p:cNvSpPr txBox="1"/>
          <p:nvPr/>
        </p:nvSpPr>
        <p:spPr>
          <a:xfrm>
            <a:off x="10263051" y="1412271"/>
            <a:ext cx="749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Each Div.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F53C8EBE-4104-4201-9549-7F111446B368}"/>
              </a:ext>
            </a:extLst>
          </p:cNvPr>
          <p:cNvSpPr txBox="1"/>
          <p:nvPr/>
        </p:nvSpPr>
        <p:spPr>
          <a:xfrm>
            <a:off x="9378636" y="1324273"/>
            <a:ext cx="690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ADM (BCF)</a:t>
            </a:r>
          </a:p>
        </p:txBody>
      </p:sp>
      <p:sp>
        <p:nvSpPr>
          <p:cNvPr id="226" name="Cylinder 225">
            <a:extLst>
              <a:ext uri="{FF2B5EF4-FFF2-40B4-BE49-F238E27FC236}">
                <a16:creationId xmlns:a16="http://schemas.microsoft.com/office/drawing/2014/main" id="{AE9A8532-FE7B-4E01-9CBF-96CD50F865C9}"/>
              </a:ext>
            </a:extLst>
          </p:cNvPr>
          <p:cNvSpPr/>
          <p:nvPr/>
        </p:nvSpPr>
        <p:spPr>
          <a:xfrm>
            <a:off x="8074974" y="4458498"/>
            <a:ext cx="725423" cy="485097"/>
          </a:xfrm>
          <a:prstGeom prst="can">
            <a:avLst/>
          </a:prstGeom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8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E-Budget</a:t>
            </a:r>
          </a:p>
        </p:txBody>
      </p:sp>
      <p:sp>
        <p:nvSpPr>
          <p:cNvPr id="227" name="Flowchart: Document 226">
            <a:extLst>
              <a:ext uri="{FF2B5EF4-FFF2-40B4-BE49-F238E27FC236}">
                <a16:creationId xmlns:a16="http://schemas.microsoft.com/office/drawing/2014/main" id="{152C9172-A04D-4DB1-BABF-E50FDD7F7B8A}"/>
              </a:ext>
            </a:extLst>
          </p:cNvPr>
          <p:cNvSpPr/>
          <p:nvPr/>
        </p:nvSpPr>
        <p:spPr>
          <a:xfrm>
            <a:off x="8070521" y="5620345"/>
            <a:ext cx="821468" cy="485097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66FF"/>
            </a:solidFill>
            <a:prstDash val="sysDash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Make Comparison Report</a:t>
            </a:r>
            <a:endParaRPr kumimoji="1"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EB4AAF4E-7ACC-4250-ADF3-45B2C26BFDA3}"/>
              </a:ext>
            </a:extLst>
          </p:cNvPr>
          <p:cNvCxnSpPr>
            <a:cxnSpLocks/>
            <a:stCxn id="226" idx="3"/>
          </p:cNvCxnSpPr>
          <p:nvPr/>
        </p:nvCxnSpPr>
        <p:spPr>
          <a:xfrm rot="5400000">
            <a:off x="8057762" y="5236219"/>
            <a:ext cx="672548" cy="873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EBC2057F-A4F9-47AF-A7D4-14955DCE8052}"/>
              </a:ext>
            </a:extLst>
          </p:cNvPr>
          <p:cNvCxnSpPr>
            <a:cxnSpLocks/>
            <a:stCxn id="174" idx="3"/>
            <a:endCxn id="190" idx="0"/>
          </p:cNvCxnSpPr>
          <p:nvPr/>
        </p:nvCxnSpPr>
        <p:spPr>
          <a:xfrm>
            <a:off x="7354599" y="2712985"/>
            <a:ext cx="472643" cy="6764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3A34596F-D493-4B5C-B2DF-921F58261857}"/>
              </a:ext>
            </a:extLst>
          </p:cNvPr>
          <p:cNvCxnSpPr>
            <a:cxnSpLocks/>
            <a:stCxn id="197" idx="3"/>
            <a:endCxn id="226" idx="2"/>
          </p:cNvCxnSpPr>
          <p:nvPr/>
        </p:nvCxnSpPr>
        <p:spPr>
          <a:xfrm flipV="1">
            <a:off x="6697594" y="4701047"/>
            <a:ext cx="1377380" cy="18951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Flowchart: Multidocument 238">
            <a:extLst>
              <a:ext uri="{FF2B5EF4-FFF2-40B4-BE49-F238E27FC236}">
                <a16:creationId xmlns:a16="http://schemas.microsoft.com/office/drawing/2014/main" id="{4A3ABC3C-5DF2-4FF2-90F2-DDBD37F85024}"/>
              </a:ext>
            </a:extLst>
          </p:cNvPr>
          <p:cNvSpPr/>
          <p:nvPr/>
        </p:nvSpPr>
        <p:spPr>
          <a:xfrm>
            <a:off x="8481475" y="1786375"/>
            <a:ext cx="760145" cy="367549"/>
          </a:xfrm>
          <a:prstGeom prst="flowChartMultidocumen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MRP Data</a:t>
            </a:r>
          </a:p>
        </p:txBody>
      </p:sp>
      <p:sp>
        <p:nvSpPr>
          <p:cNvPr id="240" name="Flowchart: Multidocument 239">
            <a:extLst>
              <a:ext uri="{FF2B5EF4-FFF2-40B4-BE49-F238E27FC236}">
                <a16:creationId xmlns:a16="http://schemas.microsoft.com/office/drawing/2014/main" id="{D775B923-75B5-43A5-9748-022B9BB222D7}"/>
              </a:ext>
            </a:extLst>
          </p:cNvPr>
          <p:cNvSpPr/>
          <p:nvPr/>
        </p:nvSpPr>
        <p:spPr>
          <a:xfrm>
            <a:off x="8504254" y="2722796"/>
            <a:ext cx="725424" cy="367550"/>
          </a:xfrm>
          <a:prstGeom prst="flowChartMultidocumen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Actual Data</a:t>
            </a:r>
          </a:p>
        </p:txBody>
      </p:sp>
      <p:sp>
        <p:nvSpPr>
          <p:cNvPr id="241" name="Flowchart: Multidocument 240">
            <a:extLst>
              <a:ext uri="{FF2B5EF4-FFF2-40B4-BE49-F238E27FC236}">
                <a16:creationId xmlns:a16="http://schemas.microsoft.com/office/drawing/2014/main" id="{069B8C63-D77F-403F-B889-A539C3F72F70}"/>
              </a:ext>
            </a:extLst>
          </p:cNvPr>
          <p:cNvSpPr/>
          <p:nvPr/>
        </p:nvSpPr>
        <p:spPr>
          <a:xfrm>
            <a:off x="8457730" y="2218741"/>
            <a:ext cx="760145" cy="367549"/>
          </a:xfrm>
          <a:prstGeom prst="flowChartMultidocumen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BGT</a:t>
            </a:r>
            <a:r>
              <a:rPr kumimoji="1"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3E9D29A3-CAF9-40F3-A3AD-01E857C23166}"/>
              </a:ext>
            </a:extLst>
          </p:cNvPr>
          <p:cNvCxnSpPr>
            <a:cxnSpLocks/>
            <a:stCxn id="239" idx="3"/>
            <a:endCxn id="249" idx="1"/>
          </p:cNvCxnSpPr>
          <p:nvPr/>
        </p:nvCxnSpPr>
        <p:spPr>
          <a:xfrm>
            <a:off x="9241620" y="1970150"/>
            <a:ext cx="992335" cy="189609"/>
          </a:xfrm>
          <a:prstGeom prst="bentConnector3">
            <a:avLst>
              <a:gd name="adj1" fmla="val 508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99BC5B63-F49C-4F9C-A406-28AF24D3CE0B}"/>
              </a:ext>
            </a:extLst>
          </p:cNvPr>
          <p:cNvCxnSpPr>
            <a:cxnSpLocks/>
            <a:stCxn id="241" idx="3"/>
            <a:endCxn id="249" idx="1"/>
          </p:cNvCxnSpPr>
          <p:nvPr/>
        </p:nvCxnSpPr>
        <p:spPr>
          <a:xfrm flipV="1">
            <a:off x="9217875" y="2159759"/>
            <a:ext cx="1016080" cy="242757"/>
          </a:xfrm>
          <a:prstGeom prst="bentConnector3">
            <a:avLst>
              <a:gd name="adj1" fmla="val 543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or: Elbow 247">
            <a:extLst>
              <a:ext uri="{FF2B5EF4-FFF2-40B4-BE49-F238E27FC236}">
                <a16:creationId xmlns:a16="http://schemas.microsoft.com/office/drawing/2014/main" id="{8D5516C5-935F-4B2D-8D80-36643A8EB916}"/>
              </a:ext>
            </a:extLst>
          </p:cNvPr>
          <p:cNvCxnSpPr>
            <a:cxnSpLocks/>
            <a:stCxn id="240" idx="3"/>
            <a:endCxn id="249" idx="1"/>
          </p:cNvCxnSpPr>
          <p:nvPr/>
        </p:nvCxnSpPr>
        <p:spPr>
          <a:xfrm flipV="1">
            <a:off x="9229678" y="2159759"/>
            <a:ext cx="1004277" cy="746812"/>
          </a:xfrm>
          <a:prstGeom prst="bentConnector3">
            <a:avLst>
              <a:gd name="adj1" fmla="val 517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5563469B-8EF9-4B6B-A42D-58EFDFBDF07A}"/>
              </a:ext>
            </a:extLst>
          </p:cNvPr>
          <p:cNvSpPr txBox="1"/>
          <p:nvPr/>
        </p:nvSpPr>
        <p:spPr>
          <a:xfrm>
            <a:off x="10233955" y="2021259"/>
            <a:ext cx="728713" cy="276999"/>
          </a:xfrm>
          <a:prstGeom prst="rect">
            <a:avLst/>
          </a:prstGeom>
          <a:solidFill>
            <a:srgbClr val="CC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Make Monthly Forecast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93AA6F56-8066-471A-B66B-74CE1D69C1EE}"/>
              </a:ext>
            </a:extLst>
          </p:cNvPr>
          <p:cNvSpPr txBox="1"/>
          <p:nvPr/>
        </p:nvSpPr>
        <p:spPr>
          <a:xfrm>
            <a:off x="11091403" y="3265166"/>
            <a:ext cx="728713" cy="30777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bg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&amp; Upload</a:t>
            </a:r>
          </a:p>
        </p:txBody>
      </p:sp>
      <p:sp>
        <p:nvSpPr>
          <p:cNvPr id="256" name="Cylinder 255">
            <a:extLst>
              <a:ext uri="{FF2B5EF4-FFF2-40B4-BE49-F238E27FC236}">
                <a16:creationId xmlns:a16="http://schemas.microsoft.com/office/drawing/2014/main" id="{D6B5FD4C-607D-4385-9766-94B1343A0573}"/>
              </a:ext>
            </a:extLst>
          </p:cNvPr>
          <p:cNvSpPr/>
          <p:nvPr/>
        </p:nvSpPr>
        <p:spPr>
          <a:xfrm>
            <a:off x="11457404" y="4785552"/>
            <a:ext cx="725423" cy="485097"/>
          </a:xfrm>
          <a:prstGeom prst="can">
            <a:avLst/>
          </a:prstGeom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8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E-Budget</a:t>
            </a:r>
          </a:p>
        </p:txBody>
      </p:sp>
      <p:sp>
        <p:nvSpPr>
          <p:cNvPr id="257" name="Flowchart: Document 256">
            <a:extLst>
              <a:ext uri="{FF2B5EF4-FFF2-40B4-BE49-F238E27FC236}">
                <a16:creationId xmlns:a16="http://schemas.microsoft.com/office/drawing/2014/main" id="{0258AB00-0358-4A04-ACD1-E956DFDB6A4A}"/>
              </a:ext>
            </a:extLst>
          </p:cNvPr>
          <p:cNvSpPr/>
          <p:nvPr/>
        </p:nvSpPr>
        <p:spPr>
          <a:xfrm>
            <a:off x="11257985" y="5643965"/>
            <a:ext cx="816172" cy="485097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66FF"/>
            </a:solidFill>
            <a:prstDash val="sysDash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Make Comparison Report</a:t>
            </a:r>
            <a:endParaRPr kumimoji="1"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8" name="Connector: Elbow 257">
            <a:extLst>
              <a:ext uri="{FF2B5EF4-FFF2-40B4-BE49-F238E27FC236}">
                <a16:creationId xmlns:a16="http://schemas.microsoft.com/office/drawing/2014/main" id="{0AB0AE2A-62A3-4EFA-A60F-D60B7BDC3C9A}"/>
              </a:ext>
            </a:extLst>
          </p:cNvPr>
          <p:cNvCxnSpPr>
            <a:cxnSpLocks/>
            <a:endCxn id="257" idx="0"/>
          </p:cNvCxnSpPr>
          <p:nvPr/>
        </p:nvCxnSpPr>
        <p:spPr>
          <a:xfrm rot="5400000">
            <a:off x="11604210" y="5310768"/>
            <a:ext cx="395058" cy="2713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or: Elbow 265">
            <a:extLst>
              <a:ext uri="{FF2B5EF4-FFF2-40B4-BE49-F238E27FC236}">
                <a16:creationId xmlns:a16="http://schemas.microsoft.com/office/drawing/2014/main" id="{726D4497-0795-4675-ABCA-EC0A0C8D369F}"/>
              </a:ext>
            </a:extLst>
          </p:cNvPr>
          <p:cNvCxnSpPr>
            <a:endCxn id="256" idx="1"/>
          </p:cNvCxnSpPr>
          <p:nvPr/>
        </p:nvCxnSpPr>
        <p:spPr>
          <a:xfrm rot="16200000" flipH="1">
            <a:off x="11030407" y="3995842"/>
            <a:ext cx="1191097" cy="38832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or: Elbow 267">
            <a:extLst>
              <a:ext uri="{FF2B5EF4-FFF2-40B4-BE49-F238E27FC236}">
                <a16:creationId xmlns:a16="http://schemas.microsoft.com/office/drawing/2014/main" id="{D804BC1B-A45E-4668-A87A-84470B0B5D6B}"/>
              </a:ext>
            </a:extLst>
          </p:cNvPr>
          <p:cNvCxnSpPr>
            <a:cxnSpLocks/>
            <a:stCxn id="249" idx="3"/>
            <a:endCxn id="255" idx="0"/>
          </p:cNvCxnSpPr>
          <p:nvPr/>
        </p:nvCxnSpPr>
        <p:spPr>
          <a:xfrm>
            <a:off x="10962668" y="2159759"/>
            <a:ext cx="493092" cy="11054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78">
            <a:extLst>
              <a:ext uri="{FF2B5EF4-FFF2-40B4-BE49-F238E27FC236}">
                <a16:creationId xmlns:a16="http://schemas.microsoft.com/office/drawing/2014/main" id="{76D7344B-6309-43AF-A5B9-A36153B7E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2700" y="6214408"/>
            <a:ext cx="1065147" cy="20048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700" dirty="0">
                <a:latin typeface="Arial" panose="020B0604020202020204" pitchFamily="34" charset="0"/>
              </a:rPr>
              <a:t>Cross Check Data</a:t>
            </a:r>
            <a:endParaRPr lang="th-TH" altLang="en-US" sz="700" dirty="0">
              <a:latin typeface="Arial" panose="020B0604020202020204" pitchFamily="34" charset="0"/>
            </a:endParaRPr>
          </a:p>
        </p:txBody>
      </p:sp>
      <p:sp>
        <p:nvSpPr>
          <p:cNvPr id="271" name="Rectangle 78">
            <a:extLst>
              <a:ext uri="{FF2B5EF4-FFF2-40B4-BE49-F238E27FC236}">
                <a16:creationId xmlns:a16="http://schemas.microsoft.com/office/drawing/2014/main" id="{C48B64CB-97A5-442E-BA1A-F51167A34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6804" y="5550922"/>
            <a:ext cx="1288409" cy="21665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bg2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7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 /Welfare/</a:t>
            </a:r>
            <a:r>
              <a:rPr lang="en-US" altLang="en-US" sz="7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Depre</a:t>
            </a:r>
            <a:r>
              <a:rPr lang="en-US" altLang="en-US" sz="7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7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</a:t>
            </a:r>
            <a:r>
              <a:rPr lang="en-US" altLang="en-US" sz="7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h-TH" altLang="en-US" sz="7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272" name="Rectangle 78">
            <a:extLst>
              <a:ext uri="{FF2B5EF4-FFF2-40B4-BE49-F238E27FC236}">
                <a16:creationId xmlns:a16="http://schemas.microsoft.com/office/drawing/2014/main" id="{E001F732-D01E-414E-9377-63F689BA0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5608" y="5861516"/>
            <a:ext cx="1052240" cy="21665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700" dirty="0">
                <a:latin typeface="Arial" panose="020B0604020202020204" pitchFamily="34" charset="0"/>
              </a:rPr>
              <a:t>Expense Allocation</a:t>
            </a:r>
            <a:endParaRPr lang="th-TH" altLang="en-US" sz="700" dirty="0">
              <a:latin typeface="Arial" panose="020B0604020202020204" pitchFamily="34" charset="0"/>
            </a:endParaRPr>
          </a:p>
        </p:txBody>
      </p:sp>
      <p:sp>
        <p:nvSpPr>
          <p:cNvPr id="273" name="Rectangle 78">
            <a:extLst>
              <a:ext uri="{FF2B5EF4-FFF2-40B4-BE49-F238E27FC236}">
                <a16:creationId xmlns:a16="http://schemas.microsoft.com/office/drawing/2014/main" id="{E372A41A-8750-4A97-8CC3-AF8D0EA01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035" y="6562124"/>
            <a:ext cx="1057812" cy="21561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700" dirty="0">
                <a:latin typeface="Arial" panose="020B0604020202020204" pitchFamily="34" charset="0"/>
              </a:rPr>
              <a:t>Fix BGT Expense</a:t>
            </a:r>
            <a:endParaRPr lang="th-TH" altLang="en-US" sz="700" dirty="0">
              <a:latin typeface="Arial" panose="020B0604020202020204" pitchFamily="34" charset="0"/>
            </a:endParaRPr>
          </a:p>
        </p:txBody>
      </p: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D4EEB5D8-5F2C-478C-9E75-5B152168186F}"/>
              </a:ext>
            </a:extLst>
          </p:cNvPr>
          <p:cNvCxnSpPr>
            <a:stCxn id="273" idx="3"/>
            <a:endCxn id="256" idx="2"/>
          </p:cNvCxnSpPr>
          <p:nvPr/>
        </p:nvCxnSpPr>
        <p:spPr>
          <a:xfrm flipV="1">
            <a:off x="10277847" y="5028101"/>
            <a:ext cx="1179557" cy="16418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>
            <a:extLst>
              <a:ext uri="{FF2B5EF4-FFF2-40B4-BE49-F238E27FC236}">
                <a16:creationId xmlns:a16="http://schemas.microsoft.com/office/drawing/2014/main" id="{57ED5B21-FD65-4D76-B6CC-34ED699D2D53}"/>
              </a:ext>
            </a:extLst>
          </p:cNvPr>
          <p:cNvSpPr/>
          <p:nvPr/>
        </p:nvSpPr>
        <p:spPr>
          <a:xfrm>
            <a:off x="8521672" y="3319359"/>
            <a:ext cx="725423" cy="3135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Plan</a:t>
            </a:r>
          </a:p>
        </p:txBody>
      </p:sp>
      <p:cxnSp>
        <p:nvCxnSpPr>
          <p:cNvPr id="278" name="Connector: Elbow 277">
            <a:extLst>
              <a:ext uri="{FF2B5EF4-FFF2-40B4-BE49-F238E27FC236}">
                <a16:creationId xmlns:a16="http://schemas.microsoft.com/office/drawing/2014/main" id="{CD8A0EBE-12EA-4C17-AEAA-602F1CAF6AF3}"/>
              </a:ext>
            </a:extLst>
          </p:cNvPr>
          <p:cNvCxnSpPr>
            <a:cxnSpLocks/>
            <a:stCxn id="276" idx="3"/>
            <a:endCxn id="249" idx="1"/>
          </p:cNvCxnSpPr>
          <p:nvPr/>
        </p:nvCxnSpPr>
        <p:spPr>
          <a:xfrm flipV="1">
            <a:off x="9247095" y="2159759"/>
            <a:ext cx="986860" cy="1316363"/>
          </a:xfrm>
          <a:prstGeom prst="bentConnector3">
            <a:avLst>
              <a:gd name="adj1" fmla="val 509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E44C83FB-3186-4BB3-AAC1-DBE7FF011575}"/>
              </a:ext>
            </a:extLst>
          </p:cNvPr>
          <p:cNvSpPr txBox="1"/>
          <p:nvPr/>
        </p:nvSpPr>
        <p:spPr>
          <a:xfrm>
            <a:off x="960700" y="1831666"/>
            <a:ext cx="70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Hours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844E050C-5AC0-4365-8517-0DB39C0EAEC6}"/>
              </a:ext>
            </a:extLst>
          </p:cNvPr>
          <p:cNvSpPr txBox="1"/>
          <p:nvPr/>
        </p:nvSpPr>
        <p:spPr>
          <a:xfrm>
            <a:off x="973657" y="3271337"/>
            <a:ext cx="70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71 Hours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49A5012-F874-426C-A6E8-F55C00960360}"/>
              </a:ext>
            </a:extLst>
          </p:cNvPr>
          <p:cNvSpPr txBox="1"/>
          <p:nvPr/>
        </p:nvSpPr>
        <p:spPr>
          <a:xfrm>
            <a:off x="1804673" y="1822111"/>
            <a:ext cx="70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63 Hours</a:t>
            </a:r>
          </a:p>
        </p:txBody>
      </p:sp>
      <p:cxnSp>
        <p:nvCxnSpPr>
          <p:cNvPr id="327" name="Connector: Elbow 326">
            <a:extLst>
              <a:ext uri="{FF2B5EF4-FFF2-40B4-BE49-F238E27FC236}">
                <a16:creationId xmlns:a16="http://schemas.microsoft.com/office/drawing/2014/main" id="{6A7096E5-25E1-4251-8A08-125B2BF3472A}"/>
              </a:ext>
            </a:extLst>
          </p:cNvPr>
          <p:cNvCxnSpPr>
            <a:stCxn id="54" idx="2"/>
          </p:cNvCxnSpPr>
          <p:nvPr/>
        </p:nvCxnSpPr>
        <p:spPr>
          <a:xfrm rot="16200000" flipH="1">
            <a:off x="3006049" y="2422168"/>
            <a:ext cx="204804" cy="121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ctor: Elbow 333">
            <a:extLst>
              <a:ext uri="{FF2B5EF4-FFF2-40B4-BE49-F238E27FC236}">
                <a16:creationId xmlns:a16="http://schemas.microsoft.com/office/drawing/2014/main" id="{68A87CFB-468C-4DA0-8377-F383237B2709}"/>
              </a:ext>
            </a:extLst>
          </p:cNvPr>
          <p:cNvCxnSpPr>
            <a:endCxn id="29" idx="2"/>
          </p:cNvCxnSpPr>
          <p:nvPr/>
        </p:nvCxnSpPr>
        <p:spPr>
          <a:xfrm rot="10800000" flipV="1">
            <a:off x="2148195" y="2195372"/>
            <a:ext cx="439664" cy="146268"/>
          </a:xfrm>
          <a:prstGeom prst="bentConnector4">
            <a:avLst>
              <a:gd name="adj1" fmla="val 13534"/>
              <a:gd name="adj2" fmla="val 1895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>
            <a:extLst>
              <a:ext uri="{FF2B5EF4-FFF2-40B4-BE49-F238E27FC236}">
                <a16:creationId xmlns:a16="http://schemas.microsoft.com/office/drawing/2014/main" id="{4CB04CDF-2A21-4690-85F5-E9A607BC7B35}"/>
              </a:ext>
            </a:extLst>
          </p:cNvPr>
          <p:cNvSpPr txBox="1"/>
          <p:nvPr/>
        </p:nvSpPr>
        <p:spPr>
          <a:xfrm>
            <a:off x="3085676" y="2328325"/>
            <a:ext cx="481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8DA6F081-0092-4184-9DAC-9B2BA1AFBD4A}"/>
              </a:ext>
            </a:extLst>
          </p:cNvPr>
          <p:cNvSpPr txBox="1"/>
          <p:nvPr/>
        </p:nvSpPr>
        <p:spPr>
          <a:xfrm>
            <a:off x="2399963" y="2244990"/>
            <a:ext cx="481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982FD76E-6678-4EF6-80D1-1B3877D0BAF9}"/>
              </a:ext>
            </a:extLst>
          </p:cNvPr>
          <p:cNvSpPr txBox="1"/>
          <p:nvPr/>
        </p:nvSpPr>
        <p:spPr>
          <a:xfrm>
            <a:off x="30528" y="3738418"/>
            <a:ext cx="623563" cy="307777"/>
          </a:xfrm>
          <a:prstGeom prst="rect">
            <a:avLst/>
          </a:prstGeom>
          <a:solidFill>
            <a:srgbClr val="CC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Thai MGR Labor Cost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D098CA80-16FA-4F0D-852D-A4D09AC0331E}"/>
              </a:ext>
            </a:extLst>
          </p:cNvPr>
          <p:cNvSpPr txBox="1"/>
          <p:nvPr/>
        </p:nvSpPr>
        <p:spPr>
          <a:xfrm>
            <a:off x="929608" y="3801135"/>
            <a:ext cx="668921" cy="18466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bg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Format</a:t>
            </a:r>
          </a:p>
        </p:txBody>
      </p:sp>
      <p:cxnSp>
        <p:nvCxnSpPr>
          <p:cNvPr id="345" name="Connector: Elbow 344">
            <a:extLst>
              <a:ext uri="{FF2B5EF4-FFF2-40B4-BE49-F238E27FC236}">
                <a16:creationId xmlns:a16="http://schemas.microsoft.com/office/drawing/2014/main" id="{1F14FF5C-4843-436F-963C-4EBEE4A99D50}"/>
              </a:ext>
            </a:extLst>
          </p:cNvPr>
          <p:cNvCxnSpPr>
            <a:stCxn id="342" idx="3"/>
            <a:endCxn id="343" idx="1"/>
          </p:cNvCxnSpPr>
          <p:nvPr/>
        </p:nvCxnSpPr>
        <p:spPr>
          <a:xfrm>
            <a:off x="654091" y="3892307"/>
            <a:ext cx="275517" cy="116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TextBox 345">
            <a:extLst>
              <a:ext uri="{FF2B5EF4-FFF2-40B4-BE49-F238E27FC236}">
                <a16:creationId xmlns:a16="http://schemas.microsoft.com/office/drawing/2014/main" id="{FA4F1696-A9D7-46E3-934B-1AEE740EB3DB}"/>
              </a:ext>
            </a:extLst>
          </p:cNvPr>
          <p:cNvSpPr txBox="1"/>
          <p:nvPr/>
        </p:nvSpPr>
        <p:spPr>
          <a:xfrm>
            <a:off x="1827540" y="3758536"/>
            <a:ext cx="668921" cy="276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bg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%Allocation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2D568BCA-0E50-4D73-9A7C-7A81D876EA25}"/>
              </a:ext>
            </a:extLst>
          </p:cNvPr>
          <p:cNvSpPr txBox="1"/>
          <p:nvPr/>
        </p:nvSpPr>
        <p:spPr>
          <a:xfrm>
            <a:off x="3543514" y="3768271"/>
            <a:ext cx="560807" cy="276999"/>
          </a:xfrm>
          <a:prstGeom prst="rect">
            <a:avLst/>
          </a:prstGeom>
          <a:solidFill>
            <a:srgbClr val="CC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Labor Cost Allocation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B7E5EFA0-837F-4BBE-B4F4-B36D5D5070A2}"/>
              </a:ext>
            </a:extLst>
          </p:cNvPr>
          <p:cNvSpPr txBox="1"/>
          <p:nvPr/>
        </p:nvSpPr>
        <p:spPr>
          <a:xfrm>
            <a:off x="943881" y="4320133"/>
            <a:ext cx="668921" cy="200055"/>
          </a:xfrm>
          <a:prstGeom prst="rect">
            <a:avLst/>
          </a:prstGeom>
          <a:solidFill>
            <a:srgbClr val="CC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ECA55046-120F-47E4-9220-E105592DD15A}"/>
              </a:ext>
            </a:extLst>
          </p:cNvPr>
          <p:cNvSpPr txBox="1"/>
          <p:nvPr/>
        </p:nvSpPr>
        <p:spPr>
          <a:xfrm>
            <a:off x="2709677" y="3766036"/>
            <a:ext cx="628626" cy="276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bg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%Allocation</a:t>
            </a:r>
          </a:p>
        </p:txBody>
      </p: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A9938C68-C007-4049-8D67-2D20C285444A}"/>
              </a:ext>
            </a:extLst>
          </p:cNvPr>
          <p:cNvCxnSpPr>
            <a:cxnSpLocks/>
            <a:stCxn id="343" idx="3"/>
            <a:endCxn id="346" idx="1"/>
          </p:cNvCxnSpPr>
          <p:nvPr/>
        </p:nvCxnSpPr>
        <p:spPr>
          <a:xfrm>
            <a:off x="1598529" y="3893468"/>
            <a:ext cx="229011" cy="3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9E7ABD0F-0EA2-4E18-AC9A-C9213DF910D9}"/>
              </a:ext>
            </a:extLst>
          </p:cNvPr>
          <p:cNvCxnSpPr>
            <a:cxnSpLocks/>
            <a:endCxn id="352" idx="1"/>
          </p:cNvCxnSpPr>
          <p:nvPr/>
        </p:nvCxnSpPr>
        <p:spPr>
          <a:xfrm flipV="1">
            <a:off x="2521697" y="3904536"/>
            <a:ext cx="187980" cy="5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F0D8F4FB-6CFC-4A7C-B8A3-52B4836E2286}"/>
              </a:ext>
            </a:extLst>
          </p:cNvPr>
          <p:cNvCxnSpPr>
            <a:cxnSpLocks/>
            <a:stCxn id="352" idx="3"/>
            <a:endCxn id="350" idx="1"/>
          </p:cNvCxnSpPr>
          <p:nvPr/>
        </p:nvCxnSpPr>
        <p:spPr>
          <a:xfrm>
            <a:off x="3338303" y="3904536"/>
            <a:ext cx="205211" cy="2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nector: Elbow 369">
            <a:extLst>
              <a:ext uri="{FF2B5EF4-FFF2-40B4-BE49-F238E27FC236}">
                <a16:creationId xmlns:a16="http://schemas.microsoft.com/office/drawing/2014/main" id="{2A4B2F7A-5DF0-4554-92BC-FE878578AA0F}"/>
              </a:ext>
            </a:extLst>
          </p:cNvPr>
          <p:cNvCxnSpPr>
            <a:cxnSpLocks/>
            <a:stCxn id="350" idx="2"/>
            <a:endCxn id="351" idx="0"/>
          </p:cNvCxnSpPr>
          <p:nvPr/>
        </p:nvCxnSpPr>
        <p:spPr>
          <a:xfrm rot="5400000">
            <a:off x="2413699" y="2909913"/>
            <a:ext cx="274863" cy="25455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Connector: Elbow 372">
            <a:extLst>
              <a:ext uri="{FF2B5EF4-FFF2-40B4-BE49-F238E27FC236}">
                <a16:creationId xmlns:a16="http://schemas.microsoft.com/office/drawing/2014/main" id="{DF411D40-5249-4724-83F3-6164A34D60B0}"/>
              </a:ext>
            </a:extLst>
          </p:cNvPr>
          <p:cNvCxnSpPr>
            <a:cxnSpLocks/>
            <a:stCxn id="351" idx="3"/>
            <a:endCxn id="84" idx="2"/>
          </p:cNvCxnSpPr>
          <p:nvPr/>
        </p:nvCxnSpPr>
        <p:spPr>
          <a:xfrm>
            <a:off x="1612802" y="4420161"/>
            <a:ext cx="2369941" cy="8382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>
            <a:extLst>
              <a:ext uri="{FF2B5EF4-FFF2-40B4-BE49-F238E27FC236}">
                <a16:creationId xmlns:a16="http://schemas.microsoft.com/office/drawing/2014/main" id="{2FD0A59C-85AF-4115-9164-B1245EDB302F}"/>
              </a:ext>
            </a:extLst>
          </p:cNvPr>
          <p:cNvSpPr txBox="1"/>
          <p:nvPr/>
        </p:nvSpPr>
        <p:spPr>
          <a:xfrm>
            <a:off x="896652" y="3951651"/>
            <a:ext cx="70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Hours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886FED46-CFB6-485A-AC5E-4B9EC2F50B60}"/>
              </a:ext>
            </a:extLst>
          </p:cNvPr>
          <p:cNvSpPr txBox="1"/>
          <p:nvPr/>
        </p:nvSpPr>
        <p:spPr>
          <a:xfrm>
            <a:off x="1820982" y="3559470"/>
            <a:ext cx="70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Hours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A2A41861-A22D-4E70-988B-D4D4144A187B}"/>
              </a:ext>
            </a:extLst>
          </p:cNvPr>
          <p:cNvSpPr txBox="1"/>
          <p:nvPr/>
        </p:nvSpPr>
        <p:spPr>
          <a:xfrm>
            <a:off x="2685078" y="3557906"/>
            <a:ext cx="70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Hours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D97CC76D-5BB9-48EC-8DEE-84ABF3BA98D1}"/>
              </a:ext>
            </a:extLst>
          </p:cNvPr>
          <p:cNvSpPr/>
          <p:nvPr/>
        </p:nvSpPr>
        <p:spPr>
          <a:xfrm>
            <a:off x="8192900" y="98341"/>
            <a:ext cx="501738" cy="15965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8A0EC1F2-32B3-4942-A5EB-A33C12026B8E}"/>
              </a:ext>
            </a:extLst>
          </p:cNvPr>
          <p:cNvSpPr txBox="1"/>
          <p:nvPr/>
        </p:nvSpPr>
        <p:spPr>
          <a:xfrm>
            <a:off x="8712956" y="82062"/>
            <a:ext cx="2141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Action improve in FY19 2H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21A5A421-75B1-4E7F-B258-9A13C9C912B2}"/>
              </a:ext>
            </a:extLst>
          </p:cNvPr>
          <p:cNvSpPr txBox="1"/>
          <p:nvPr/>
        </p:nvSpPr>
        <p:spPr>
          <a:xfrm>
            <a:off x="4790999" y="3704541"/>
            <a:ext cx="623563" cy="307777"/>
          </a:xfrm>
          <a:prstGeom prst="rect">
            <a:avLst/>
          </a:prstGeom>
          <a:solidFill>
            <a:srgbClr val="CC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Thai MGR Labor Cost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552AD729-2486-428C-9998-634EDFB6B0E7}"/>
              </a:ext>
            </a:extLst>
          </p:cNvPr>
          <p:cNvSpPr txBox="1"/>
          <p:nvPr/>
        </p:nvSpPr>
        <p:spPr>
          <a:xfrm>
            <a:off x="5757901" y="3768029"/>
            <a:ext cx="668921" cy="18466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bg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Format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08B9E1F9-28C4-4FBE-8228-5A6FD50C5060}"/>
              </a:ext>
            </a:extLst>
          </p:cNvPr>
          <p:cNvSpPr txBox="1"/>
          <p:nvPr/>
        </p:nvSpPr>
        <p:spPr>
          <a:xfrm>
            <a:off x="6636605" y="3724659"/>
            <a:ext cx="620327" cy="28765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bg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%Allocation</a:t>
            </a:r>
          </a:p>
        </p:txBody>
      </p: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B32287AE-0991-4E30-8D33-C787D526BFB0}"/>
              </a:ext>
            </a:extLst>
          </p:cNvPr>
          <p:cNvCxnSpPr>
            <a:cxnSpLocks/>
            <a:stCxn id="385" idx="3"/>
            <a:endCxn id="386" idx="1"/>
          </p:cNvCxnSpPr>
          <p:nvPr/>
        </p:nvCxnSpPr>
        <p:spPr>
          <a:xfrm>
            <a:off x="5414562" y="3858430"/>
            <a:ext cx="343339" cy="1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39AF1641-B7AA-4D80-A2CC-F595B3AC3784}"/>
              </a:ext>
            </a:extLst>
          </p:cNvPr>
          <p:cNvCxnSpPr>
            <a:endCxn id="387" idx="1"/>
          </p:cNvCxnSpPr>
          <p:nvPr/>
        </p:nvCxnSpPr>
        <p:spPr>
          <a:xfrm>
            <a:off x="6426822" y="3868488"/>
            <a:ext cx="20978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>
            <a:extLst>
              <a:ext uri="{FF2B5EF4-FFF2-40B4-BE49-F238E27FC236}">
                <a16:creationId xmlns:a16="http://schemas.microsoft.com/office/drawing/2014/main" id="{FAC2F12C-A68A-45C2-BF0F-A401ADCE10A9}"/>
              </a:ext>
            </a:extLst>
          </p:cNvPr>
          <p:cNvSpPr txBox="1"/>
          <p:nvPr/>
        </p:nvSpPr>
        <p:spPr>
          <a:xfrm>
            <a:off x="5803561" y="4285435"/>
            <a:ext cx="620327" cy="18466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bg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cxnSp>
        <p:nvCxnSpPr>
          <p:cNvPr id="399" name="Connector: Elbow 398">
            <a:extLst>
              <a:ext uri="{FF2B5EF4-FFF2-40B4-BE49-F238E27FC236}">
                <a16:creationId xmlns:a16="http://schemas.microsoft.com/office/drawing/2014/main" id="{91186C75-1647-4462-8104-6B327FB51044}"/>
              </a:ext>
            </a:extLst>
          </p:cNvPr>
          <p:cNvCxnSpPr>
            <a:stCxn id="387" idx="2"/>
            <a:endCxn id="397" idx="0"/>
          </p:cNvCxnSpPr>
          <p:nvPr/>
        </p:nvCxnSpPr>
        <p:spPr>
          <a:xfrm rot="5400000">
            <a:off x="6393689" y="3732354"/>
            <a:ext cx="273117" cy="83304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onnector: Elbow 400">
            <a:extLst>
              <a:ext uri="{FF2B5EF4-FFF2-40B4-BE49-F238E27FC236}">
                <a16:creationId xmlns:a16="http://schemas.microsoft.com/office/drawing/2014/main" id="{90473A6D-60C5-4F2C-8226-2AF271EDB21B}"/>
              </a:ext>
            </a:extLst>
          </p:cNvPr>
          <p:cNvCxnSpPr>
            <a:cxnSpLocks/>
            <a:stCxn id="397" idx="3"/>
            <a:endCxn id="226" idx="2"/>
          </p:cNvCxnSpPr>
          <p:nvPr/>
        </p:nvCxnSpPr>
        <p:spPr>
          <a:xfrm>
            <a:off x="6423888" y="4377768"/>
            <a:ext cx="1651086" cy="3232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1A4D7BE-E9FD-4834-BB32-17036EBB030F}"/>
              </a:ext>
            </a:extLst>
          </p:cNvPr>
          <p:cNvSpPr/>
          <p:nvPr/>
        </p:nvSpPr>
        <p:spPr>
          <a:xfrm>
            <a:off x="8208338" y="363187"/>
            <a:ext cx="501738" cy="1596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83C0151-BF5B-4232-BDBD-55ACEE1B1C95}"/>
              </a:ext>
            </a:extLst>
          </p:cNvPr>
          <p:cNvSpPr txBox="1"/>
          <p:nvPr/>
        </p:nvSpPr>
        <p:spPr>
          <a:xfrm>
            <a:off x="8721272" y="321993"/>
            <a:ext cx="2141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Action improve in FY2020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3E56B8-9046-4967-AA9C-1419CC37CD81}"/>
              </a:ext>
            </a:extLst>
          </p:cNvPr>
          <p:cNvSpPr txBox="1"/>
          <p:nvPr/>
        </p:nvSpPr>
        <p:spPr>
          <a:xfrm>
            <a:off x="3669572" y="5885944"/>
            <a:ext cx="18945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1. ADM (BCF) Report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Indirect/SDT  Expense Report</a:t>
            </a:r>
          </a:p>
          <a:p>
            <a:r>
              <a:rPr lang="en-US" sz="7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Hours(Total all Cycle 60 Hours)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2. MBC Report</a:t>
            </a:r>
          </a:p>
          <a:p>
            <a:r>
              <a:rPr lang="en-US" sz="7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 Hours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25B39-96B1-4876-9107-42CF5299EF56}"/>
              </a:ext>
            </a:extLst>
          </p:cNvPr>
          <p:cNvSpPr txBox="1"/>
          <p:nvPr/>
        </p:nvSpPr>
        <p:spPr>
          <a:xfrm>
            <a:off x="9458390" y="649042"/>
            <a:ext cx="2615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**Current Time for 1 Cycle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0C689A2-DB5B-455A-92EB-966CC12B7134}"/>
              </a:ext>
            </a:extLst>
          </p:cNvPr>
          <p:cNvSpPr txBox="1"/>
          <p:nvPr/>
        </p:nvSpPr>
        <p:spPr>
          <a:xfrm>
            <a:off x="3561290" y="2760274"/>
            <a:ext cx="70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Hours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60AD044-BD46-4098-9662-8BEEC509E885}"/>
              </a:ext>
            </a:extLst>
          </p:cNvPr>
          <p:cNvSpPr txBox="1"/>
          <p:nvPr/>
        </p:nvSpPr>
        <p:spPr>
          <a:xfrm>
            <a:off x="861794" y="2668493"/>
            <a:ext cx="70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Hours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E827ECB-39ED-4B89-8A0B-A6B0FD2F1258}"/>
              </a:ext>
            </a:extLst>
          </p:cNvPr>
          <p:cNvSpPr txBox="1"/>
          <p:nvPr/>
        </p:nvSpPr>
        <p:spPr>
          <a:xfrm>
            <a:off x="3459796" y="3579934"/>
            <a:ext cx="70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Hours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B10A1BA-A037-4460-8AC0-22B767A088B2}"/>
              </a:ext>
            </a:extLst>
          </p:cNvPr>
          <p:cNvSpPr txBox="1"/>
          <p:nvPr/>
        </p:nvSpPr>
        <p:spPr>
          <a:xfrm>
            <a:off x="909873" y="4483253"/>
            <a:ext cx="70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Hours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58CBF7C-229A-4119-A741-49B701C6F1CA}"/>
              </a:ext>
            </a:extLst>
          </p:cNvPr>
          <p:cNvSpPr txBox="1"/>
          <p:nvPr/>
        </p:nvSpPr>
        <p:spPr>
          <a:xfrm>
            <a:off x="1756807" y="5820145"/>
            <a:ext cx="70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Hours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628E6AC-8BAE-4F46-94BA-C19E832D38D8}"/>
              </a:ext>
            </a:extLst>
          </p:cNvPr>
          <p:cNvSpPr txBox="1"/>
          <p:nvPr/>
        </p:nvSpPr>
        <p:spPr>
          <a:xfrm>
            <a:off x="1722801" y="6185545"/>
            <a:ext cx="70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Hours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81211DC-CD51-4614-89B6-8CD519EC2266}"/>
              </a:ext>
            </a:extLst>
          </p:cNvPr>
          <p:cNvSpPr txBox="1"/>
          <p:nvPr/>
        </p:nvSpPr>
        <p:spPr>
          <a:xfrm>
            <a:off x="939786" y="5399517"/>
            <a:ext cx="694977" cy="200055"/>
          </a:xfrm>
          <a:prstGeom prst="rect">
            <a:avLst/>
          </a:prstGeom>
          <a:solidFill>
            <a:srgbClr val="CC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Cross Check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5BDC0828-04D1-4890-861C-DB6AFF6F1311}"/>
              </a:ext>
            </a:extLst>
          </p:cNvPr>
          <p:cNvCxnSpPr>
            <a:cxnSpLocks/>
            <a:stCxn id="120" idx="1"/>
            <a:endCxn id="173" idx="0"/>
          </p:cNvCxnSpPr>
          <p:nvPr/>
        </p:nvCxnSpPr>
        <p:spPr>
          <a:xfrm rot="10800000" flipV="1">
            <a:off x="1287276" y="5103701"/>
            <a:ext cx="550775" cy="2958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DDE7D694-7B71-4189-BE1A-75E0EC9790B7}"/>
              </a:ext>
            </a:extLst>
          </p:cNvPr>
          <p:cNvSpPr txBox="1"/>
          <p:nvPr/>
        </p:nvSpPr>
        <p:spPr>
          <a:xfrm>
            <a:off x="942211" y="5164033"/>
            <a:ext cx="70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Hours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66DEEA1-B763-40FC-AA9F-46CE7462CBF1}"/>
              </a:ext>
            </a:extLst>
          </p:cNvPr>
          <p:cNvSpPr txBox="1"/>
          <p:nvPr/>
        </p:nvSpPr>
        <p:spPr>
          <a:xfrm>
            <a:off x="1841353" y="4360644"/>
            <a:ext cx="70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 Hours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32D6D63-D662-4A34-A4F2-960B346D7780}"/>
              </a:ext>
            </a:extLst>
          </p:cNvPr>
          <p:cNvSpPr txBox="1"/>
          <p:nvPr/>
        </p:nvSpPr>
        <p:spPr>
          <a:xfrm>
            <a:off x="5739304" y="3539283"/>
            <a:ext cx="70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Hours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05AFE8D-9CE1-434A-97B2-D899FA0BA0A6}"/>
              </a:ext>
            </a:extLst>
          </p:cNvPr>
          <p:cNvSpPr txBox="1"/>
          <p:nvPr/>
        </p:nvSpPr>
        <p:spPr>
          <a:xfrm>
            <a:off x="6618220" y="3516533"/>
            <a:ext cx="70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Hours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8301DE9-65A5-4D51-A290-0F1AD0CBE633}"/>
              </a:ext>
            </a:extLst>
          </p:cNvPr>
          <p:cNvSpPr txBox="1"/>
          <p:nvPr/>
        </p:nvSpPr>
        <p:spPr>
          <a:xfrm>
            <a:off x="5770198" y="4075895"/>
            <a:ext cx="70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Hours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FBDD0B1-B1B1-48C8-B527-364BCDEAF458}"/>
              </a:ext>
            </a:extLst>
          </p:cNvPr>
          <p:cNvSpPr txBox="1"/>
          <p:nvPr/>
        </p:nvSpPr>
        <p:spPr>
          <a:xfrm>
            <a:off x="6754613" y="5452869"/>
            <a:ext cx="70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Hours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4EFDBBC-578E-4EBF-AC63-B2533F6DC177}"/>
              </a:ext>
            </a:extLst>
          </p:cNvPr>
          <p:cNvSpPr txBox="1"/>
          <p:nvPr/>
        </p:nvSpPr>
        <p:spPr>
          <a:xfrm>
            <a:off x="6661902" y="6104667"/>
            <a:ext cx="1059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 2 Hours</a:t>
            </a:r>
          </a:p>
          <a:p>
            <a:r>
              <a:rPr lang="en-US" sz="6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Expense 1 Hours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1E29C19-675B-4335-B87E-1D382ED8982C}"/>
              </a:ext>
            </a:extLst>
          </p:cNvPr>
          <p:cNvSpPr txBox="1"/>
          <p:nvPr/>
        </p:nvSpPr>
        <p:spPr>
          <a:xfrm>
            <a:off x="7479547" y="1898678"/>
            <a:ext cx="1074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 Report 24 Hours</a:t>
            </a:r>
          </a:p>
          <a:p>
            <a:r>
              <a:rPr lang="en-US" sz="6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SDT Report 120 Hours 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128B24A-019F-42FA-BD21-DDD7119829A3}"/>
              </a:ext>
            </a:extLst>
          </p:cNvPr>
          <p:cNvSpPr txBox="1"/>
          <p:nvPr/>
        </p:nvSpPr>
        <p:spPr>
          <a:xfrm>
            <a:off x="10317760" y="5562667"/>
            <a:ext cx="70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Hours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9F60F3E-EE1E-4772-BB45-B1D9D2442512}"/>
              </a:ext>
            </a:extLst>
          </p:cNvPr>
          <p:cNvSpPr txBox="1"/>
          <p:nvPr/>
        </p:nvSpPr>
        <p:spPr>
          <a:xfrm>
            <a:off x="10261428" y="6163192"/>
            <a:ext cx="909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 0.5 Hours</a:t>
            </a:r>
          </a:p>
          <a:p>
            <a:r>
              <a:rPr lang="en-US" sz="6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Expense 0.5 Hours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837DF165-57CB-43D0-A39A-2DA4EA051C91}"/>
              </a:ext>
            </a:extLst>
          </p:cNvPr>
          <p:cNvSpPr/>
          <p:nvPr/>
        </p:nvSpPr>
        <p:spPr>
          <a:xfrm>
            <a:off x="33236" y="4673521"/>
            <a:ext cx="725423" cy="313525"/>
          </a:xfrm>
          <a:prstGeom prst="rect">
            <a:avLst/>
          </a:prstGeom>
          <a:solidFill>
            <a:srgbClr val="CC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Expense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C1568B7-8C75-48AB-AE25-165C17EA31DE}"/>
              </a:ext>
            </a:extLst>
          </p:cNvPr>
          <p:cNvCxnSpPr>
            <a:stCxn id="171" idx="3"/>
            <a:endCxn id="83" idx="1"/>
          </p:cNvCxnSpPr>
          <p:nvPr/>
        </p:nvCxnSpPr>
        <p:spPr>
          <a:xfrm flipV="1">
            <a:off x="758659" y="4684395"/>
            <a:ext cx="1068881" cy="1458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Diamond 184">
            <a:extLst>
              <a:ext uri="{FF2B5EF4-FFF2-40B4-BE49-F238E27FC236}">
                <a16:creationId xmlns:a16="http://schemas.microsoft.com/office/drawing/2014/main" id="{C544A742-F0D9-452F-99C9-F086CD7682EF}"/>
              </a:ext>
            </a:extLst>
          </p:cNvPr>
          <p:cNvSpPr/>
          <p:nvPr/>
        </p:nvSpPr>
        <p:spPr>
          <a:xfrm>
            <a:off x="2615553" y="4799479"/>
            <a:ext cx="841682" cy="370292"/>
          </a:xfrm>
          <a:prstGeom prst="diamond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5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kumimoji="1" lang="en-US" sz="5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73ED1918-131B-42C2-A746-9C5DCB280DE8}"/>
              </a:ext>
            </a:extLst>
          </p:cNvPr>
          <p:cNvCxnSpPr>
            <a:endCxn id="121" idx="0"/>
          </p:cNvCxnSpPr>
          <p:nvPr/>
        </p:nvCxnSpPr>
        <p:spPr>
          <a:xfrm rot="16200000" flipH="1">
            <a:off x="2907688" y="5303702"/>
            <a:ext cx="299210" cy="486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5CD7FADB-4F42-4D5F-9B98-52780E97453C}"/>
              </a:ext>
            </a:extLst>
          </p:cNvPr>
          <p:cNvSpPr txBox="1"/>
          <p:nvPr/>
        </p:nvSpPr>
        <p:spPr>
          <a:xfrm>
            <a:off x="2552363" y="4675102"/>
            <a:ext cx="481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2FED2A8-67B4-483A-91A1-1A9329B0EC59}"/>
              </a:ext>
            </a:extLst>
          </p:cNvPr>
          <p:cNvSpPr txBox="1"/>
          <p:nvPr/>
        </p:nvSpPr>
        <p:spPr>
          <a:xfrm>
            <a:off x="3025187" y="5179158"/>
            <a:ext cx="481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2A41861-A22D-4E70-988B-D4D4144A187B}"/>
              </a:ext>
            </a:extLst>
          </p:cNvPr>
          <p:cNvSpPr txBox="1"/>
          <p:nvPr/>
        </p:nvSpPr>
        <p:spPr>
          <a:xfrm>
            <a:off x="3133265" y="2404452"/>
            <a:ext cx="70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Hours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2A41861-A22D-4E70-988B-D4D4144A187B}"/>
              </a:ext>
            </a:extLst>
          </p:cNvPr>
          <p:cNvSpPr txBox="1"/>
          <p:nvPr/>
        </p:nvSpPr>
        <p:spPr>
          <a:xfrm>
            <a:off x="2578258" y="5270649"/>
            <a:ext cx="70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 Hours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A2A41861-A22D-4E70-988B-D4D4144A187B}"/>
              </a:ext>
            </a:extLst>
          </p:cNvPr>
          <p:cNvSpPr txBox="1"/>
          <p:nvPr/>
        </p:nvSpPr>
        <p:spPr>
          <a:xfrm>
            <a:off x="7745499" y="3154669"/>
            <a:ext cx="70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 Hours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3AA6F56-8066-471A-B66B-74CE1D69C1EE}"/>
              </a:ext>
            </a:extLst>
          </p:cNvPr>
          <p:cNvSpPr txBox="1"/>
          <p:nvPr/>
        </p:nvSpPr>
        <p:spPr>
          <a:xfrm>
            <a:off x="11116790" y="2370266"/>
            <a:ext cx="728713" cy="41549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bg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Actual expense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2A41861-A22D-4E70-988B-D4D4144A187B}"/>
              </a:ext>
            </a:extLst>
          </p:cNvPr>
          <p:cNvSpPr txBox="1"/>
          <p:nvPr/>
        </p:nvSpPr>
        <p:spPr>
          <a:xfrm>
            <a:off x="10855890" y="3065526"/>
            <a:ext cx="70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 Hours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2A41861-A22D-4E70-988B-D4D4144A187B}"/>
              </a:ext>
            </a:extLst>
          </p:cNvPr>
          <p:cNvSpPr txBox="1"/>
          <p:nvPr/>
        </p:nvSpPr>
        <p:spPr>
          <a:xfrm>
            <a:off x="11122968" y="2163955"/>
            <a:ext cx="70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243 Hours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875544A-2840-4338-B3F8-31BA39C9458B}"/>
              </a:ext>
            </a:extLst>
          </p:cNvPr>
          <p:cNvSpPr txBox="1"/>
          <p:nvPr/>
        </p:nvSpPr>
        <p:spPr>
          <a:xfrm>
            <a:off x="8041099" y="5250586"/>
            <a:ext cx="997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:</a:t>
            </a:r>
          </a:p>
          <a:p>
            <a:pPr algn="ctr"/>
            <a:r>
              <a:rPr lang="en-US" sz="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MBC, ADM Div.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D066B3C-3576-4296-9546-E42245D7F275}"/>
              </a:ext>
            </a:extLst>
          </p:cNvPr>
          <p:cNvSpPr txBox="1"/>
          <p:nvPr/>
        </p:nvSpPr>
        <p:spPr>
          <a:xfrm>
            <a:off x="7663598" y="6114682"/>
            <a:ext cx="16982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1. ADM (BCF) Report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Indirect/SDT  Expense Report</a:t>
            </a:r>
          </a:p>
          <a:p>
            <a:r>
              <a:rPr lang="en-US" sz="7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Hours(Total all Cycle 60 Hours)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2. MBC Report</a:t>
            </a:r>
          </a:p>
          <a:p>
            <a:r>
              <a:rPr lang="en-US" sz="7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 Hours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8035032-56A6-4ED4-9579-EFD195F12AAC}"/>
              </a:ext>
            </a:extLst>
          </p:cNvPr>
          <p:cNvSpPr txBox="1"/>
          <p:nvPr/>
        </p:nvSpPr>
        <p:spPr>
          <a:xfrm>
            <a:off x="11185578" y="5279351"/>
            <a:ext cx="997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:</a:t>
            </a:r>
          </a:p>
          <a:p>
            <a:pPr algn="ctr"/>
            <a:r>
              <a:rPr lang="en-US" sz="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MBC, ADM Div.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B4DA4F5-C0CD-455B-9586-09F5C1FF640D}"/>
              </a:ext>
            </a:extLst>
          </p:cNvPr>
          <p:cNvSpPr txBox="1"/>
          <p:nvPr/>
        </p:nvSpPr>
        <p:spPr>
          <a:xfrm>
            <a:off x="11003890" y="6124752"/>
            <a:ext cx="1285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1. ADM (BCF) Report</a:t>
            </a:r>
          </a:p>
          <a:p>
            <a:r>
              <a:rPr lang="en-US" sz="7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Expense for PL 2 Hours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2. MBC Report</a:t>
            </a:r>
          </a:p>
          <a:p>
            <a:r>
              <a:rPr lang="en-US" sz="7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 Hours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A5B18C4-F073-4FA5-80F5-83EFD6446E00}"/>
              </a:ext>
            </a:extLst>
          </p:cNvPr>
          <p:cNvSpPr txBox="1"/>
          <p:nvPr/>
        </p:nvSpPr>
        <p:spPr>
          <a:xfrm>
            <a:off x="700194" y="564958"/>
            <a:ext cx="8066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192H we focus on : data input , data summary and comparison</a:t>
            </a:r>
          </a:p>
        </p:txBody>
      </p:sp>
    </p:spTree>
    <p:extLst>
      <p:ext uri="{BB962C8B-B14F-4D97-AF65-F5344CB8AC3E}">
        <p14:creationId xmlns:p14="http://schemas.microsoft.com/office/powerpoint/2010/main" val="94845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F22B95-277F-4882-86BB-2354A8BD93B2}"/>
              </a:ext>
            </a:extLst>
          </p:cNvPr>
          <p:cNvSpPr txBox="1"/>
          <p:nvPr/>
        </p:nvSpPr>
        <p:spPr>
          <a:xfrm>
            <a:off x="125686" y="16687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SF01 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=Overall Improvement Action=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E2B8368-8998-4B0D-8243-4806E21D28A9}"/>
              </a:ext>
            </a:extLst>
          </p:cNvPr>
          <p:cNvGraphicFramePr>
            <a:graphicFrameLocks noGrp="1"/>
          </p:cNvGraphicFramePr>
          <p:nvPr/>
        </p:nvGraphicFramePr>
        <p:xfrm>
          <a:off x="341711" y="1413570"/>
          <a:ext cx="11377263" cy="480515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35043">
                  <a:extLst>
                    <a:ext uri="{9D8B030D-6E8A-4147-A177-3AD203B41FA5}">
                      <a16:colId xmlns:a16="http://schemas.microsoft.com/office/drawing/2014/main" val="3397500792"/>
                    </a:ext>
                  </a:extLst>
                </a:gridCol>
                <a:gridCol w="2075891">
                  <a:extLst>
                    <a:ext uri="{9D8B030D-6E8A-4147-A177-3AD203B41FA5}">
                      <a16:colId xmlns:a16="http://schemas.microsoft.com/office/drawing/2014/main" val="3874089597"/>
                    </a:ext>
                  </a:extLst>
                </a:gridCol>
                <a:gridCol w="1814397">
                  <a:extLst>
                    <a:ext uri="{9D8B030D-6E8A-4147-A177-3AD203B41FA5}">
                      <a16:colId xmlns:a16="http://schemas.microsoft.com/office/drawing/2014/main" val="2917580020"/>
                    </a:ext>
                  </a:extLst>
                </a:gridCol>
                <a:gridCol w="2391375">
                  <a:extLst>
                    <a:ext uri="{9D8B030D-6E8A-4147-A177-3AD203B41FA5}">
                      <a16:colId xmlns:a16="http://schemas.microsoft.com/office/drawing/2014/main" val="3151958427"/>
                    </a:ext>
                  </a:extLst>
                </a:gridCol>
                <a:gridCol w="3260557">
                  <a:extLst>
                    <a:ext uri="{9D8B030D-6E8A-4147-A177-3AD203B41FA5}">
                      <a16:colId xmlns:a16="http://schemas.microsoft.com/office/drawing/2014/main" val="173057883"/>
                    </a:ext>
                  </a:extLst>
                </a:gridCol>
              </a:tblGrid>
              <a:tr h="216764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</a:t>
                      </a:r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Manual Operation</a:t>
                      </a:r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Improve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27199"/>
                  </a:ext>
                </a:extLst>
              </a:tr>
              <a:tr h="399292">
                <a:tc vMerge="1"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Improvement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</a:t>
                      </a:r>
                    </a:p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(After Improvement)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116959"/>
                  </a:ext>
                </a:extLst>
              </a:tr>
              <a:tr h="44690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Labor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Make Excel Format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Hours per 1 cycle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 to Database systems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Hours per Cycle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(Remain Create Biz Group Master)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729135"/>
                  </a:ext>
                </a:extLst>
              </a:tr>
              <a:tr h="446909"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Gather &amp; Summary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Hours per 1 cycle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 Calculation &amp; Generation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Hours per Cycle</a:t>
                      </a:r>
                    </a:p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(Remain Cross check Data)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751978"/>
                  </a:ext>
                </a:extLst>
              </a:tr>
              <a:tr h="44690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Thai MGR Labor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Make Excel Format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Hours per 1 cycle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 to Database systems</a:t>
                      </a:r>
                    </a:p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Hours per Cycle</a:t>
                      </a:r>
                    </a:p>
                    <a:p>
                      <a:pPr marL="0" marR="0" lvl="0" indent="0" algn="l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(Remain Create Biz Group Master)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34602"/>
                  </a:ext>
                </a:extLst>
              </a:tr>
              <a:tr h="446909"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Analysis &amp; Comparison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Hours per 1 cycle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Report upon User Requirement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Hours per Cycle</a:t>
                      </a:r>
                    </a:p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(Remain Time for Confirmation Meeting)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802265"/>
                  </a:ext>
                </a:extLst>
              </a:tr>
              <a:tr h="446909"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Gather &amp; Summary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Hours per 1 cycle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 Calculation &amp; Generation</a:t>
                      </a:r>
                    </a:p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Hour per Cycle</a:t>
                      </a:r>
                    </a:p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(Remain Cross check data)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598964"/>
                  </a:ext>
                </a:extLst>
              </a:tr>
              <a:tr h="44690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Expense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(HC &amp; OT &amp; Expense)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Gather Data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 Hours per 1 cycle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 Calculation &amp; Generation</a:t>
                      </a:r>
                    </a:p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Hours per Cycle</a:t>
                      </a:r>
                    </a:p>
                    <a:p>
                      <a:pPr marL="0" marR="0" lvl="0" indent="0" algn="l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(Remain Cross check data)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126880"/>
                  </a:ext>
                </a:extLst>
              </a:tr>
              <a:tr h="446909"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Welfare/Depreciation Allocation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Hours per 1 cycle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 Calculation &amp; Generation</a:t>
                      </a:r>
                    </a:p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Hours per Cycle</a:t>
                      </a:r>
                    </a:p>
                    <a:p>
                      <a:pPr marL="0" marR="0" lvl="0" indent="0" algn="l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(Remain Cross check data)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794893"/>
                  </a:ext>
                </a:extLst>
              </a:tr>
              <a:tr h="446909"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Detail Actual for control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243 Hours per 1 cycle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 Interface Data from SAP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143 Hours per Cycle</a:t>
                      </a:r>
                    </a:p>
                    <a:p>
                      <a:pPr marL="0" marR="0" lvl="0" indent="0" algn="l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(Remain Cross check &amp; analysis)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04126"/>
                  </a:ext>
                </a:extLst>
              </a:tr>
              <a:tr h="4469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367 Hours per 1 cycle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183 Hours per cycle </a:t>
                      </a:r>
                    </a:p>
                    <a:p>
                      <a:pPr marL="0" marR="0" lvl="0" indent="0" algn="l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(Reduce 184 Hours or -50% Down)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33144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9A43C8D-37BB-4C22-80E8-6D8D490D3E54}"/>
              </a:ext>
            </a:extLst>
          </p:cNvPr>
          <p:cNvSpPr/>
          <p:nvPr/>
        </p:nvSpPr>
        <p:spPr>
          <a:xfrm>
            <a:off x="6084594" y="1413570"/>
            <a:ext cx="5616625" cy="4815447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560311-6921-43E7-A938-F6A5E27CD14B}"/>
              </a:ext>
            </a:extLst>
          </p:cNvPr>
          <p:cNvSpPr txBox="1"/>
          <p:nvPr/>
        </p:nvSpPr>
        <p:spPr bwMode="auto">
          <a:xfrm>
            <a:off x="1925886" y="653573"/>
            <a:ext cx="8712968" cy="584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th-TH"/>
            </a:defPPr>
            <a:lvl1pPr algn="ctr" eaLnBrk="1" hangingPunct="1">
              <a:defRPr sz="2000"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000"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000"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000"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000"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l"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discussion with ITF, we estimate to improve , and plan to make an auto calculation.</a:t>
            </a:r>
          </a:p>
          <a:p>
            <a:pPr algn="l"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Hour plan to improve -50% down.</a:t>
            </a:r>
          </a:p>
        </p:txBody>
      </p:sp>
    </p:spTree>
    <p:extLst>
      <p:ext uri="{BB962C8B-B14F-4D97-AF65-F5344CB8AC3E}">
        <p14:creationId xmlns:p14="http://schemas.microsoft.com/office/powerpoint/2010/main" val="227861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">
            <a:extLst>
              <a:ext uri="{FF2B5EF4-FFF2-40B4-BE49-F238E27FC236}">
                <a16:creationId xmlns:a16="http://schemas.microsoft.com/office/drawing/2014/main" id="{2C5BE38E-A7AB-44AC-9A33-A5C83B198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091" y="731815"/>
            <a:ext cx="2559874" cy="5589528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E552C5-7311-418E-BF50-494925BADAAB}"/>
              </a:ext>
            </a:extLst>
          </p:cNvPr>
          <p:cNvSpPr/>
          <p:nvPr/>
        </p:nvSpPr>
        <p:spPr>
          <a:xfrm>
            <a:off x="1838187" y="724320"/>
            <a:ext cx="2550777" cy="49219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1776E5-4105-48C4-87D1-802131E9C110}"/>
              </a:ext>
            </a:extLst>
          </p:cNvPr>
          <p:cNvCxnSpPr>
            <a:cxnSpLocks/>
          </p:cNvCxnSpPr>
          <p:nvPr/>
        </p:nvCxnSpPr>
        <p:spPr>
          <a:xfrm>
            <a:off x="2693406" y="719490"/>
            <a:ext cx="0" cy="56291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ECC018-002C-4D0F-87AA-07133B3E756D}"/>
              </a:ext>
            </a:extLst>
          </p:cNvPr>
          <p:cNvCxnSpPr>
            <a:cxnSpLocks/>
          </p:cNvCxnSpPr>
          <p:nvPr/>
        </p:nvCxnSpPr>
        <p:spPr>
          <a:xfrm>
            <a:off x="3566380" y="733810"/>
            <a:ext cx="0" cy="56291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8CE383-889B-49EE-A08F-B014E738EEB8}"/>
              </a:ext>
            </a:extLst>
          </p:cNvPr>
          <p:cNvCxnSpPr>
            <a:cxnSpLocks/>
          </p:cNvCxnSpPr>
          <p:nvPr/>
        </p:nvCxnSpPr>
        <p:spPr>
          <a:xfrm>
            <a:off x="1838188" y="738684"/>
            <a:ext cx="0" cy="56291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1B857C-8D05-4740-B59C-F90118D8E32D}"/>
              </a:ext>
            </a:extLst>
          </p:cNvPr>
          <p:cNvSpPr txBox="1"/>
          <p:nvPr/>
        </p:nvSpPr>
        <p:spPr>
          <a:xfrm>
            <a:off x="3656144" y="752607"/>
            <a:ext cx="630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MPC (MBC)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31C0B-C218-4948-BD72-439FDAB1E472}"/>
              </a:ext>
            </a:extLst>
          </p:cNvPr>
          <p:cNvSpPr txBox="1"/>
          <p:nvPr/>
        </p:nvSpPr>
        <p:spPr>
          <a:xfrm>
            <a:off x="2773877" y="847308"/>
            <a:ext cx="749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Each Div.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FDE9B5-5EBD-42BF-9CC0-89F94C8C6F87}"/>
              </a:ext>
            </a:extLst>
          </p:cNvPr>
          <p:cNvSpPr txBox="1"/>
          <p:nvPr/>
        </p:nvSpPr>
        <p:spPr>
          <a:xfrm>
            <a:off x="1889462" y="759310"/>
            <a:ext cx="690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ADM (BCF)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6B5EE079-79F8-4D45-98E0-44B0207D3354}"/>
              </a:ext>
            </a:extLst>
          </p:cNvPr>
          <p:cNvSpPr/>
          <p:nvPr/>
        </p:nvSpPr>
        <p:spPr>
          <a:xfrm>
            <a:off x="510549" y="1197366"/>
            <a:ext cx="836262" cy="367549"/>
          </a:xfrm>
          <a:prstGeom prst="flowChartMultidocumen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sz="700" dirty="0">
                <a:latin typeface="Arial" panose="020B0604020202020204" pitchFamily="34" charset="0"/>
                <a:cs typeface="Arial" panose="020B0604020202020204" pitchFamily="34" charset="0"/>
              </a:rPr>
              <a:t>MRP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C16CAD-477C-4E34-93B9-C55EDA570A7B}"/>
              </a:ext>
            </a:extLst>
          </p:cNvPr>
          <p:cNvSpPr/>
          <p:nvPr/>
        </p:nvSpPr>
        <p:spPr>
          <a:xfrm>
            <a:off x="2198228" y="1370219"/>
            <a:ext cx="1448374" cy="30809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Comparison Report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9B86F5F-1FD9-4777-9B98-7F4829531F85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1346811" y="1381141"/>
            <a:ext cx="851417" cy="1431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FD5F0D-CC80-4E12-A1BE-1BA634B7550A}"/>
              </a:ext>
            </a:extLst>
          </p:cNvPr>
          <p:cNvSpPr txBox="1"/>
          <p:nvPr/>
        </p:nvSpPr>
        <p:spPr>
          <a:xfrm>
            <a:off x="2774591" y="2049657"/>
            <a:ext cx="728713" cy="276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bg2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6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Make Budget Plan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5A6074B-C7E5-4669-894F-84ADA0ECA456}"/>
              </a:ext>
            </a:extLst>
          </p:cNvPr>
          <p:cNvCxnSpPr>
            <a:endCxn id="20" idx="0"/>
          </p:cNvCxnSpPr>
          <p:nvPr/>
        </p:nvCxnSpPr>
        <p:spPr>
          <a:xfrm rot="16200000" flipH="1">
            <a:off x="2845875" y="1756583"/>
            <a:ext cx="371345" cy="21480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85ED058-29B2-40EF-A069-9EA5868FC99B}"/>
              </a:ext>
            </a:extLst>
          </p:cNvPr>
          <p:cNvSpPr txBox="1"/>
          <p:nvPr/>
        </p:nvSpPr>
        <p:spPr>
          <a:xfrm>
            <a:off x="3611590" y="2864583"/>
            <a:ext cx="728713" cy="276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bg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&amp; Upload</a:t>
            </a:r>
          </a:p>
        </p:txBody>
      </p:sp>
      <p:sp>
        <p:nvSpPr>
          <p:cNvPr id="25" name="Rectangle 78">
            <a:extLst>
              <a:ext uri="{FF2B5EF4-FFF2-40B4-BE49-F238E27FC236}">
                <a16:creationId xmlns:a16="http://schemas.microsoft.com/office/drawing/2014/main" id="{54814E2D-1EA2-440C-AA3E-EAC4F90B1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52" y="5615848"/>
            <a:ext cx="1065147" cy="20048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700" dirty="0">
                <a:latin typeface="Arial" panose="020B0604020202020204" pitchFamily="34" charset="0"/>
              </a:rPr>
              <a:t>Cross Check Data</a:t>
            </a:r>
            <a:endParaRPr lang="th-TH" altLang="en-US" sz="700" dirty="0">
              <a:latin typeface="Arial" panose="020B0604020202020204" pitchFamily="34" charset="0"/>
            </a:endParaRPr>
          </a:p>
        </p:txBody>
      </p:sp>
      <p:sp>
        <p:nvSpPr>
          <p:cNvPr id="26" name="Rectangle 78">
            <a:extLst>
              <a:ext uri="{FF2B5EF4-FFF2-40B4-BE49-F238E27FC236}">
                <a16:creationId xmlns:a16="http://schemas.microsoft.com/office/drawing/2014/main" id="{9F69A358-F332-47AE-968C-C39BA0895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388" y="4941782"/>
            <a:ext cx="1423193" cy="21665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bg2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7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 /Welfare/</a:t>
            </a:r>
            <a:r>
              <a:rPr lang="en-US" altLang="en-US" sz="7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Depre</a:t>
            </a:r>
            <a:r>
              <a:rPr lang="en-US" altLang="en-US" sz="7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Allocation.</a:t>
            </a:r>
            <a:endParaRPr lang="th-TH" altLang="en-US" sz="7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27" name="Rectangle 78">
            <a:extLst>
              <a:ext uri="{FF2B5EF4-FFF2-40B4-BE49-F238E27FC236}">
                <a16:creationId xmlns:a16="http://schemas.microsoft.com/office/drawing/2014/main" id="{2E6DC127-9C78-48F8-AFCB-506656AAB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060" y="5262956"/>
            <a:ext cx="1052240" cy="21665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700" dirty="0">
                <a:latin typeface="Arial" panose="020B0604020202020204" pitchFamily="34" charset="0"/>
              </a:rPr>
              <a:t>Expense Allocation</a:t>
            </a:r>
            <a:endParaRPr lang="th-TH" altLang="en-US" sz="700" dirty="0">
              <a:latin typeface="Arial" panose="020B0604020202020204" pitchFamily="34" charset="0"/>
            </a:endParaRPr>
          </a:p>
        </p:txBody>
      </p:sp>
      <p:sp>
        <p:nvSpPr>
          <p:cNvPr id="28" name="Rectangle 78">
            <a:extLst>
              <a:ext uri="{FF2B5EF4-FFF2-40B4-BE49-F238E27FC236}">
                <a16:creationId xmlns:a16="http://schemas.microsoft.com/office/drawing/2014/main" id="{1FE4B0B4-4989-4D2B-87A0-F64DB3440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487" y="5963564"/>
            <a:ext cx="1057812" cy="21561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700" dirty="0">
                <a:latin typeface="Arial" panose="020B0604020202020204" pitchFamily="34" charset="0"/>
              </a:rPr>
              <a:t>Fix BGT Expense</a:t>
            </a:r>
            <a:endParaRPr lang="th-TH" altLang="en-US" sz="700" dirty="0">
              <a:latin typeface="Arial" panose="020B0604020202020204" pitchFamily="34" charset="0"/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B11FA38-277F-4E61-A230-9B06464800F0}"/>
              </a:ext>
            </a:extLst>
          </p:cNvPr>
          <p:cNvCxnSpPr>
            <a:cxnSpLocks/>
            <a:stCxn id="24" idx="2"/>
            <a:endCxn id="31" idx="1"/>
          </p:cNvCxnSpPr>
          <p:nvPr/>
        </p:nvCxnSpPr>
        <p:spPr>
          <a:xfrm rot="16200000" flipH="1">
            <a:off x="3908022" y="3209506"/>
            <a:ext cx="792088" cy="6562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B388F94-3CCF-4F21-AD48-15891D7F8A98}"/>
              </a:ext>
            </a:extLst>
          </p:cNvPr>
          <p:cNvSpPr txBox="1"/>
          <p:nvPr/>
        </p:nvSpPr>
        <p:spPr>
          <a:xfrm>
            <a:off x="3438411" y="1996747"/>
            <a:ext cx="8645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8945B408-31DA-4988-B876-5A0207CD1F40}"/>
              </a:ext>
            </a:extLst>
          </p:cNvPr>
          <p:cNvSpPr/>
          <p:nvPr/>
        </p:nvSpPr>
        <p:spPr>
          <a:xfrm>
            <a:off x="4223679" y="3933670"/>
            <a:ext cx="817013" cy="485097"/>
          </a:xfrm>
          <a:prstGeom prst="can">
            <a:avLst/>
          </a:prstGeom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800" dirty="0" err="1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DB_Expense</a:t>
            </a:r>
            <a:endParaRPr kumimoji="1" lang="en-US" sz="8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7A938F7-AD96-4A97-8529-690872DE42A9}"/>
              </a:ext>
            </a:extLst>
          </p:cNvPr>
          <p:cNvCxnSpPr>
            <a:cxnSpLocks/>
            <a:stCxn id="20" idx="3"/>
            <a:endCxn id="24" idx="0"/>
          </p:cNvCxnSpPr>
          <p:nvPr/>
        </p:nvCxnSpPr>
        <p:spPr>
          <a:xfrm>
            <a:off x="3503304" y="2188157"/>
            <a:ext cx="472643" cy="6764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23F0F19-22F0-4F54-9DF9-01052D0443F9}"/>
              </a:ext>
            </a:extLst>
          </p:cNvPr>
          <p:cNvCxnSpPr>
            <a:cxnSpLocks/>
            <a:stCxn id="28" idx="3"/>
            <a:endCxn id="31" idx="2"/>
          </p:cNvCxnSpPr>
          <p:nvPr/>
        </p:nvCxnSpPr>
        <p:spPr>
          <a:xfrm flipV="1">
            <a:off x="2846299" y="4176219"/>
            <a:ext cx="1377380" cy="18951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638A31E-6C7F-40F8-8319-3D11C7598B24}"/>
              </a:ext>
            </a:extLst>
          </p:cNvPr>
          <p:cNvSpPr txBox="1"/>
          <p:nvPr/>
        </p:nvSpPr>
        <p:spPr>
          <a:xfrm>
            <a:off x="939704" y="3179713"/>
            <a:ext cx="623563" cy="307777"/>
          </a:xfrm>
          <a:prstGeom prst="rect">
            <a:avLst/>
          </a:prstGeom>
          <a:solidFill>
            <a:srgbClr val="CC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Thai MGR Labor Cost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2B1706-C922-462A-86D8-9BA1ED04FE6A}"/>
              </a:ext>
            </a:extLst>
          </p:cNvPr>
          <p:cNvSpPr txBox="1"/>
          <p:nvPr/>
        </p:nvSpPr>
        <p:spPr>
          <a:xfrm>
            <a:off x="1906606" y="3243201"/>
            <a:ext cx="668921" cy="18466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Format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34A239-679A-42AD-839F-BD8A3A5056FF}"/>
              </a:ext>
            </a:extLst>
          </p:cNvPr>
          <p:cNvSpPr txBox="1"/>
          <p:nvPr/>
        </p:nvSpPr>
        <p:spPr>
          <a:xfrm>
            <a:off x="2785310" y="3199831"/>
            <a:ext cx="620327" cy="28765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%Allocation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908232-B616-4F0E-A03F-2F671347ECE4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1563267" y="3333602"/>
            <a:ext cx="343339" cy="1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408AAC4-73B8-4F51-A52C-AB516DC2C863}"/>
              </a:ext>
            </a:extLst>
          </p:cNvPr>
          <p:cNvCxnSpPr>
            <a:endCxn id="38" idx="1"/>
          </p:cNvCxnSpPr>
          <p:nvPr/>
        </p:nvCxnSpPr>
        <p:spPr>
          <a:xfrm>
            <a:off x="2575527" y="3343660"/>
            <a:ext cx="20978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48B6A4A-D2B9-4B8A-A7D8-CF4DF575EDA2}"/>
              </a:ext>
            </a:extLst>
          </p:cNvPr>
          <p:cNvSpPr txBox="1"/>
          <p:nvPr/>
        </p:nvSpPr>
        <p:spPr>
          <a:xfrm>
            <a:off x="1952266" y="3760607"/>
            <a:ext cx="620327" cy="18466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AC942F0-CD70-4B00-8269-CC8CF256313E}"/>
              </a:ext>
            </a:extLst>
          </p:cNvPr>
          <p:cNvCxnSpPr>
            <a:stCxn id="38" idx="2"/>
            <a:endCxn id="41" idx="0"/>
          </p:cNvCxnSpPr>
          <p:nvPr/>
        </p:nvCxnSpPr>
        <p:spPr>
          <a:xfrm rot="5400000">
            <a:off x="2542394" y="3207526"/>
            <a:ext cx="273117" cy="83304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328E714-5C1C-4308-A267-9465C3E63B55}"/>
              </a:ext>
            </a:extLst>
          </p:cNvPr>
          <p:cNvCxnSpPr>
            <a:cxnSpLocks/>
            <a:stCxn id="41" idx="3"/>
            <a:endCxn id="31" idx="2"/>
          </p:cNvCxnSpPr>
          <p:nvPr/>
        </p:nvCxnSpPr>
        <p:spPr>
          <a:xfrm>
            <a:off x="2572593" y="3852940"/>
            <a:ext cx="1651086" cy="3232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F30E027-0D15-4670-899B-23B7F5BB212A}"/>
              </a:ext>
            </a:extLst>
          </p:cNvPr>
          <p:cNvSpPr txBox="1"/>
          <p:nvPr/>
        </p:nvSpPr>
        <p:spPr>
          <a:xfrm>
            <a:off x="1888009" y="3014455"/>
            <a:ext cx="70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Hours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3FCCE8-695E-469A-A880-409F88F52CC0}"/>
              </a:ext>
            </a:extLst>
          </p:cNvPr>
          <p:cNvSpPr txBox="1"/>
          <p:nvPr/>
        </p:nvSpPr>
        <p:spPr>
          <a:xfrm>
            <a:off x="2766925" y="2991705"/>
            <a:ext cx="70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Hours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A2665E-046D-42A4-8199-01EC91A0BF5A}"/>
              </a:ext>
            </a:extLst>
          </p:cNvPr>
          <p:cNvSpPr txBox="1"/>
          <p:nvPr/>
        </p:nvSpPr>
        <p:spPr>
          <a:xfrm>
            <a:off x="1918903" y="3551067"/>
            <a:ext cx="70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Hours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47FD26-B1D2-4388-B280-D11F72723FDA}"/>
              </a:ext>
            </a:extLst>
          </p:cNvPr>
          <p:cNvSpPr txBox="1"/>
          <p:nvPr/>
        </p:nvSpPr>
        <p:spPr>
          <a:xfrm>
            <a:off x="2903318" y="4928041"/>
            <a:ext cx="70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Hours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1034E5-4DBE-4968-9BB6-9659E9C8C1BE}"/>
              </a:ext>
            </a:extLst>
          </p:cNvPr>
          <p:cNvSpPr txBox="1"/>
          <p:nvPr/>
        </p:nvSpPr>
        <p:spPr>
          <a:xfrm>
            <a:off x="2810607" y="5579839"/>
            <a:ext cx="1059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 2 Hours</a:t>
            </a:r>
          </a:p>
          <a:p>
            <a:r>
              <a:rPr lang="en-US" sz="6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Expense 1 Hours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E37700-9D05-470F-9570-2AC114CEC10C}"/>
              </a:ext>
            </a:extLst>
          </p:cNvPr>
          <p:cNvSpPr txBox="1"/>
          <p:nvPr/>
        </p:nvSpPr>
        <p:spPr>
          <a:xfrm>
            <a:off x="3628252" y="1373850"/>
            <a:ext cx="1074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 Report 24 Hours</a:t>
            </a:r>
          </a:p>
          <a:p>
            <a:r>
              <a:rPr lang="en-US" sz="6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SDT Report 120 Hours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8728F6-FA30-4D88-B00F-8F40FF403BFE}"/>
              </a:ext>
            </a:extLst>
          </p:cNvPr>
          <p:cNvSpPr txBox="1"/>
          <p:nvPr/>
        </p:nvSpPr>
        <p:spPr>
          <a:xfrm>
            <a:off x="3894204" y="2629841"/>
            <a:ext cx="70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 Hours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B127FED-0CBE-4627-9C13-0F83AF8E356C}"/>
              </a:ext>
            </a:extLst>
          </p:cNvPr>
          <p:cNvSpPr txBox="1"/>
          <p:nvPr/>
        </p:nvSpPr>
        <p:spPr>
          <a:xfrm>
            <a:off x="91527" y="7108"/>
            <a:ext cx="752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SF01 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Expense Forecast System Overall Function</a:t>
            </a:r>
          </a:p>
        </p:txBody>
      </p:sp>
      <p:sp>
        <p:nvSpPr>
          <p:cNvPr id="52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F4FB7FA4-6451-4B37-93DA-A48367713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834" y="1276859"/>
            <a:ext cx="2880000" cy="43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en-US" sz="1400" b="1" dirty="0"/>
              <a:t>Maintain User ID</a:t>
            </a:r>
            <a:endParaRPr lang="th-TH" altLang="en-US" sz="1400" b="1" dirty="0"/>
          </a:p>
        </p:txBody>
      </p:sp>
      <p:sp>
        <p:nvSpPr>
          <p:cNvPr id="53" name="Rectangle 5">
            <a:hlinkClick r:id="" action="ppaction://noaction"/>
            <a:extLst>
              <a:ext uri="{FF2B5EF4-FFF2-40B4-BE49-F238E27FC236}">
                <a16:creationId xmlns:a16="http://schemas.microsoft.com/office/drawing/2014/main" id="{C366A51A-23D1-4409-9B40-6C56AC460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834" y="1819190"/>
            <a:ext cx="2880000" cy="43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en-US" sz="1400" b="1" dirty="0"/>
              <a:t>Open &amp; Closing period</a:t>
            </a:r>
            <a:endParaRPr lang="th-TH" altLang="en-US" sz="1400" b="1" dirty="0"/>
          </a:p>
        </p:txBody>
      </p:sp>
      <p:sp>
        <p:nvSpPr>
          <p:cNvPr id="54" name="Rectangle 6">
            <a:hlinkClick r:id="" action="ppaction://noaction"/>
            <a:extLst>
              <a:ext uri="{FF2B5EF4-FFF2-40B4-BE49-F238E27FC236}">
                <a16:creationId xmlns:a16="http://schemas.microsoft.com/office/drawing/2014/main" id="{0DBF22A9-C6C6-43B6-BD0D-C1AE9F262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834" y="3478512"/>
            <a:ext cx="2880000" cy="43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en-US" sz="1400" b="1" dirty="0"/>
              <a:t>Maintain Exchange Rates</a:t>
            </a:r>
            <a:endParaRPr lang="th-TH" altLang="en-US" sz="1400" b="1" dirty="0"/>
          </a:p>
        </p:txBody>
      </p:sp>
      <p:sp>
        <p:nvSpPr>
          <p:cNvPr id="55" name="Rectangle 24">
            <a:hlinkClick r:id="" action="ppaction://noaction"/>
            <a:extLst>
              <a:ext uri="{FF2B5EF4-FFF2-40B4-BE49-F238E27FC236}">
                <a16:creationId xmlns:a16="http://schemas.microsoft.com/office/drawing/2014/main" id="{8866E72A-7006-49D8-9B72-26A899DE3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638" y="3933242"/>
            <a:ext cx="3438847" cy="43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en-US" sz="1050" b="1" dirty="0"/>
              <a:t>Summary &amp; Export for BC &amp; MBC &amp; </a:t>
            </a:r>
            <a:r>
              <a:rPr lang="en-US" altLang="en-US" sz="1050" b="1" dirty="0" err="1"/>
              <a:t>Yojitsusan</a:t>
            </a:r>
            <a:endParaRPr lang="th-TH" altLang="en-US" sz="1050" b="1" dirty="0"/>
          </a:p>
        </p:txBody>
      </p:sp>
      <p:sp>
        <p:nvSpPr>
          <p:cNvPr id="57" name="Rectangle 26">
            <a:hlinkClick r:id="rId2" action="ppaction://hlinksldjump"/>
            <a:extLst>
              <a:ext uri="{FF2B5EF4-FFF2-40B4-BE49-F238E27FC236}">
                <a16:creationId xmlns:a16="http://schemas.microsoft.com/office/drawing/2014/main" id="{24905E27-002C-4D3B-8B72-A3F2ADF43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6484" y="4463033"/>
            <a:ext cx="3420000" cy="43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en-US" sz="1400" b="1" dirty="0"/>
              <a:t>Get Actual Screen </a:t>
            </a:r>
            <a:endParaRPr lang="th-TH" altLang="en-US" sz="1400" b="1" dirty="0"/>
          </a:p>
        </p:txBody>
      </p:sp>
      <p:sp>
        <p:nvSpPr>
          <p:cNvPr id="64" name="Rectangle 6">
            <a:hlinkClick r:id="" action="ppaction://noaction"/>
            <a:extLst>
              <a:ext uri="{FF2B5EF4-FFF2-40B4-BE49-F238E27FC236}">
                <a16:creationId xmlns:a16="http://schemas.microsoft.com/office/drawing/2014/main" id="{C27F27E3-36E1-4128-AEA0-5EC79DFA6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502" y="1290738"/>
            <a:ext cx="3420000" cy="43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en-US" sz="1400" b="1" dirty="0"/>
              <a:t>Labor Cost screen </a:t>
            </a:r>
            <a:r>
              <a:rPr lang="en-US" altLang="en-US" sz="1400" b="1"/>
              <a:t>&amp; calculation</a:t>
            </a:r>
            <a:endParaRPr lang="th-TH" altLang="en-US" sz="1400" b="1" dirty="0"/>
          </a:p>
        </p:txBody>
      </p:sp>
      <p:sp>
        <p:nvSpPr>
          <p:cNvPr id="66" name="Rectangle 5">
            <a:hlinkClick r:id="" action="ppaction://noaction"/>
            <a:extLst>
              <a:ext uri="{FF2B5EF4-FFF2-40B4-BE49-F238E27FC236}">
                <a16:creationId xmlns:a16="http://schemas.microsoft.com/office/drawing/2014/main" id="{473318AA-787B-414D-9B69-F5050A108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834" y="2369697"/>
            <a:ext cx="2880000" cy="43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en-US" sz="1400" b="1" dirty="0"/>
              <a:t>Maintain Cost Center</a:t>
            </a:r>
            <a:endParaRPr lang="th-TH" altLang="en-US" sz="1400" b="1" dirty="0"/>
          </a:p>
        </p:txBody>
      </p:sp>
      <p:sp>
        <p:nvSpPr>
          <p:cNvPr id="67" name="Rectangle 6">
            <a:hlinkClick r:id="" action="ppaction://noaction"/>
            <a:extLst>
              <a:ext uri="{FF2B5EF4-FFF2-40B4-BE49-F238E27FC236}">
                <a16:creationId xmlns:a16="http://schemas.microsoft.com/office/drawing/2014/main" id="{E3506EF6-871A-4ECC-8BBF-62D05033F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834" y="2929349"/>
            <a:ext cx="2880000" cy="43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en-US" sz="1400" b="1" dirty="0"/>
              <a:t>Maintain Account Code</a:t>
            </a:r>
            <a:endParaRPr lang="th-TH" altLang="en-US" sz="1400" b="1" dirty="0"/>
          </a:p>
        </p:txBody>
      </p:sp>
      <p:sp>
        <p:nvSpPr>
          <p:cNvPr id="68" name="Rectangle 6">
            <a:hlinkClick r:id="" action="ppaction://noaction"/>
            <a:extLst>
              <a:ext uri="{FF2B5EF4-FFF2-40B4-BE49-F238E27FC236}">
                <a16:creationId xmlns:a16="http://schemas.microsoft.com/office/drawing/2014/main" id="{55E505B2-73C2-4C76-B72B-84E1F7802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638" y="5522615"/>
            <a:ext cx="342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en-US" sz="1000" b="1" dirty="0">
                <a:solidFill>
                  <a:schemeClr val="bg1">
                    <a:lumMod val="50000"/>
                  </a:schemeClr>
                </a:solidFill>
              </a:rPr>
              <a:t>Labor Cost screen &amp; </a:t>
            </a:r>
            <a:r>
              <a:rPr lang="en-US" altLang="en-US" sz="1000" b="1">
                <a:solidFill>
                  <a:schemeClr val="bg1">
                    <a:lumMod val="50000"/>
                  </a:schemeClr>
                </a:solidFill>
              </a:rPr>
              <a:t>calculation (</a:t>
            </a:r>
            <a:r>
              <a:rPr lang="en-US" altLang="en-US" sz="1000" b="1" dirty="0" err="1">
                <a:solidFill>
                  <a:schemeClr val="bg1">
                    <a:lumMod val="50000"/>
                  </a:schemeClr>
                </a:solidFill>
              </a:rPr>
              <a:t>Ass</a:t>
            </a:r>
            <a:r>
              <a:rPr lang="en-US" altLang="en-US" sz="1000" b="1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en-US" sz="1000" b="1">
                <a:solidFill>
                  <a:schemeClr val="bg1">
                    <a:lumMod val="50000"/>
                  </a:schemeClr>
                </a:solidFill>
              </a:rPr>
              <a:t>Mgr</a:t>
            </a:r>
            <a:r>
              <a:rPr lang="en-US" altLang="en-US" sz="1000" b="1" dirty="0">
                <a:solidFill>
                  <a:schemeClr val="bg1">
                    <a:lumMod val="50000"/>
                  </a:schemeClr>
                </a:solidFill>
              </a:rPr>
              <a:t> up </a:t>
            </a:r>
            <a:r>
              <a:rPr lang="en-US" altLang="en-US" sz="1000" b="1">
                <a:solidFill>
                  <a:schemeClr val="bg1">
                    <a:lumMod val="50000"/>
                  </a:schemeClr>
                </a:solidFill>
              </a:rPr>
              <a:t>TH)</a:t>
            </a:r>
            <a:endParaRPr lang="th-TH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2ECE1380-B91C-45DB-877B-41A060E24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833" y="779357"/>
            <a:ext cx="2880000" cy="43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en-US" sz="1400" b="1" dirty="0"/>
              <a:t>Login</a:t>
            </a:r>
            <a:endParaRPr lang="th-TH" altLang="en-US" sz="1400" b="1" dirty="0"/>
          </a:p>
        </p:txBody>
      </p:sp>
      <p:sp>
        <p:nvSpPr>
          <p:cNvPr id="75" name="Rectangle 6">
            <a:hlinkClick r:id="" action="ppaction://noaction"/>
            <a:extLst>
              <a:ext uri="{FF2B5EF4-FFF2-40B4-BE49-F238E27FC236}">
                <a16:creationId xmlns:a16="http://schemas.microsoft.com/office/drawing/2014/main" id="{62B05DA9-2C0F-495F-8745-4D52AB08A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502" y="1819190"/>
            <a:ext cx="3420000" cy="43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en-US" sz="1400" b="1" dirty="0"/>
              <a:t>Welfare cost screen &amp; calculation</a:t>
            </a:r>
            <a:endParaRPr lang="th-TH" altLang="en-US" sz="1400" b="1" dirty="0"/>
          </a:p>
        </p:txBody>
      </p:sp>
      <p:sp>
        <p:nvSpPr>
          <p:cNvPr id="76" name="Rectangle 6">
            <a:hlinkClick r:id="" action="ppaction://noaction"/>
            <a:extLst>
              <a:ext uri="{FF2B5EF4-FFF2-40B4-BE49-F238E27FC236}">
                <a16:creationId xmlns:a16="http://schemas.microsoft.com/office/drawing/2014/main" id="{A252E9B2-751C-454F-84D4-7319FBBD2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502" y="776103"/>
            <a:ext cx="3420000" cy="43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en-US" sz="1400" b="1" dirty="0"/>
              <a:t>Man &amp; OT input screen</a:t>
            </a:r>
            <a:endParaRPr lang="th-TH" altLang="en-US" sz="1400" b="1" dirty="0"/>
          </a:p>
        </p:txBody>
      </p:sp>
      <p:sp>
        <p:nvSpPr>
          <p:cNvPr id="77" name="Rectangle 24">
            <a:hlinkClick r:id="" action="ppaction://noaction"/>
            <a:extLst>
              <a:ext uri="{FF2B5EF4-FFF2-40B4-BE49-F238E27FC236}">
                <a16:creationId xmlns:a16="http://schemas.microsoft.com/office/drawing/2014/main" id="{E4B98DE1-18E1-4907-84CC-B7FDDA2FF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638" y="3417430"/>
            <a:ext cx="3420000" cy="43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en-US" sz="1400" b="1" dirty="0"/>
              <a:t>All Expense Screen</a:t>
            </a:r>
            <a:endParaRPr lang="th-TH" altLang="en-US" sz="1400" b="1" dirty="0"/>
          </a:p>
        </p:txBody>
      </p:sp>
      <p:sp>
        <p:nvSpPr>
          <p:cNvPr id="79" name="Flowchart: Multidocument 78">
            <a:extLst>
              <a:ext uri="{FF2B5EF4-FFF2-40B4-BE49-F238E27FC236}">
                <a16:creationId xmlns:a16="http://schemas.microsoft.com/office/drawing/2014/main" id="{6F15EF14-44A3-4D82-B3CD-E1134E5BF2B7}"/>
              </a:ext>
            </a:extLst>
          </p:cNvPr>
          <p:cNvSpPr/>
          <p:nvPr/>
        </p:nvSpPr>
        <p:spPr>
          <a:xfrm>
            <a:off x="4710772" y="5000708"/>
            <a:ext cx="836262" cy="367549"/>
          </a:xfrm>
          <a:prstGeom prst="flowChartMultidocumen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sz="700" dirty="0">
                <a:latin typeface="Arial" panose="020B0604020202020204" pitchFamily="34" charset="0"/>
                <a:cs typeface="Arial" panose="020B0604020202020204" pitchFamily="34" charset="0"/>
              </a:rPr>
              <a:t>Summary &amp; Reports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A35D803-7FEE-497B-BFCC-8F15B7AEE5B0}"/>
              </a:ext>
            </a:extLst>
          </p:cNvPr>
          <p:cNvCxnSpPr>
            <a:cxnSpLocks/>
            <a:stCxn id="31" idx="3"/>
          </p:cNvCxnSpPr>
          <p:nvPr/>
        </p:nvCxnSpPr>
        <p:spPr>
          <a:xfrm rot="16200000" flipH="1">
            <a:off x="4551136" y="4499816"/>
            <a:ext cx="581941" cy="4198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6">
            <a:hlinkClick r:id="" action="ppaction://noaction"/>
            <a:extLst>
              <a:ext uri="{FF2B5EF4-FFF2-40B4-BE49-F238E27FC236}">
                <a16:creationId xmlns:a16="http://schemas.microsoft.com/office/drawing/2014/main" id="{18BFE68D-32E9-403F-BAB7-387C97048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6484" y="2354671"/>
            <a:ext cx="3420000" cy="43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en-US" sz="1400" b="1" dirty="0"/>
              <a:t>DP Allocation</a:t>
            </a:r>
            <a:endParaRPr lang="th-TH" altLang="en-US" sz="1400" b="1" dirty="0"/>
          </a:p>
        </p:txBody>
      </p:sp>
      <p:sp>
        <p:nvSpPr>
          <p:cNvPr id="84" name="Rectangle 6">
            <a:hlinkClick r:id="" action="ppaction://noaction"/>
            <a:extLst>
              <a:ext uri="{FF2B5EF4-FFF2-40B4-BE49-F238E27FC236}">
                <a16:creationId xmlns:a16="http://schemas.microsoft.com/office/drawing/2014/main" id="{19940F32-6238-4C90-9CC2-DBD380124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502" y="2896668"/>
            <a:ext cx="3420000" cy="43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en-US" sz="1400" b="1"/>
              <a:t>Energy Allocation</a:t>
            </a:r>
            <a:endParaRPr lang="th-TH" altLang="en-US" sz="1400" b="1" dirty="0"/>
          </a:p>
        </p:txBody>
      </p:sp>
      <p:sp>
        <p:nvSpPr>
          <p:cNvPr id="85" name="Rectangle 25">
            <a:hlinkClick r:id="" action="ppaction://noaction"/>
            <a:extLst>
              <a:ext uri="{FF2B5EF4-FFF2-40B4-BE49-F238E27FC236}">
                <a16:creationId xmlns:a16="http://schemas.microsoft.com/office/drawing/2014/main" id="{7D08C895-F129-47EA-86BF-29D131B72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638" y="4992824"/>
            <a:ext cx="342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en-US" sz="1400" b="1">
                <a:solidFill>
                  <a:schemeClr val="bg1">
                    <a:lumMod val="50000"/>
                  </a:schemeClr>
                </a:solidFill>
              </a:rPr>
              <a:t>Indirect Allocation</a:t>
            </a:r>
            <a:endParaRPr lang="th-TH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75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24F13F-A679-4778-BF9B-9CBB34448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" y="655020"/>
            <a:ext cx="12015678" cy="55361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184D05-47D7-488F-BFC8-A641794ED38A}"/>
              </a:ext>
            </a:extLst>
          </p:cNvPr>
          <p:cNvSpPr/>
          <p:nvPr/>
        </p:nvSpPr>
        <p:spPr>
          <a:xfrm>
            <a:off x="1802823" y="981967"/>
            <a:ext cx="10243383" cy="520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rgbClr val="FF0000"/>
                </a:solidFill>
              </a:rPr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D98E16-BD45-47ED-A8BC-D23A1381FB71}"/>
              </a:ext>
            </a:extLst>
          </p:cNvPr>
          <p:cNvSpPr/>
          <p:nvPr/>
        </p:nvSpPr>
        <p:spPr>
          <a:xfrm>
            <a:off x="1" y="981967"/>
            <a:ext cx="1709862" cy="5279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kumimoji="1"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kumimoji="1"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kumimoji="1"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Main Menu</a:t>
            </a:r>
            <a:endParaRPr kumimoji="1"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6E970-5592-4484-AEBB-30A37AB73681}"/>
              </a:ext>
            </a:extLst>
          </p:cNvPr>
          <p:cNvSpPr txBox="1"/>
          <p:nvPr/>
        </p:nvSpPr>
        <p:spPr>
          <a:xfrm>
            <a:off x="91527" y="7108"/>
            <a:ext cx="752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SF01 : UI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Screen Design</a:t>
            </a:r>
          </a:p>
        </p:txBody>
      </p:sp>
    </p:spTree>
    <p:extLst>
      <p:ext uri="{BB962C8B-B14F-4D97-AF65-F5344CB8AC3E}">
        <p14:creationId xmlns:p14="http://schemas.microsoft.com/office/powerpoint/2010/main" val="223451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E5D5D5-68A9-4D47-9DD4-8FC4D9D89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26" y="468773"/>
            <a:ext cx="11161240" cy="58590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5CE478-AA48-42F5-8623-448B66DE26E5}"/>
              </a:ext>
            </a:extLst>
          </p:cNvPr>
          <p:cNvSpPr txBox="1"/>
          <p:nvPr/>
        </p:nvSpPr>
        <p:spPr>
          <a:xfrm>
            <a:off x="91527" y="7108"/>
            <a:ext cx="752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SF01 : UI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Screen Design [HC &amp; OT Input Screen]</a:t>
            </a:r>
          </a:p>
        </p:txBody>
      </p:sp>
    </p:spTree>
    <p:extLst>
      <p:ext uri="{BB962C8B-B14F-4D97-AF65-F5344CB8AC3E}">
        <p14:creationId xmlns:p14="http://schemas.microsoft.com/office/powerpoint/2010/main" val="454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5CE478-AA48-42F5-8623-448B66DE26E5}"/>
              </a:ext>
            </a:extLst>
          </p:cNvPr>
          <p:cNvSpPr txBox="1"/>
          <p:nvPr/>
        </p:nvSpPr>
        <p:spPr>
          <a:xfrm>
            <a:off x="91527" y="7108"/>
            <a:ext cx="752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SF01 : UI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Screen Design [Benefit Calculation Screen]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9BA1AE-F0C1-4A9F-87E2-B07FC3E7C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29" y="405458"/>
            <a:ext cx="11494961" cy="596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34514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Master">
  <a:themeElements>
    <a:clrScheme name="SSSグループ標準テンプレート">
      <a:dk1>
        <a:sysClr val="windowText" lastClr="000000"/>
      </a:dk1>
      <a:lt1>
        <a:sysClr val="window" lastClr="FFFFFF"/>
      </a:lt1>
      <a:dk2>
        <a:srgbClr val="7C388C"/>
      </a:dk2>
      <a:lt2>
        <a:srgbClr val="D42F7E"/>
      </a:lt2>
      <a:accent1>
        <a:srgbClr val="1952A6"/>
      </a:accent1>
      <a:accent2>
        <a:srgbClr val="54A9CC"/>
      </a:accent2>
      <a:accent3>
        <a:srgbClr val="318C3A"/>
      </a:accent3>
      <a:accent4>
        <a:srgbClr val="F2CE00"/>
      </a:accent4>
      <a:accent5>
        <a:srgbClr val="E6820B"/>
      </a:accent5>
      <a:accent6>
        <a:srgbClr val="CF1111"/>
      </a:accent6>
      <a:hlink>
        <a:srgbClr val="5887F5"/>
      </a:hlink>
      <a:folHlink>
        <a:srgbClr val="683ABD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95000"/>
            <a:lumOff val="5000"/>
            <a:alpha val="2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9639</TotalTime>
  <Words>1042</Words>
  <Application>Microsoft Office PowerPoint</Application>
  <PresentationFormat>Custom</PresentationFormat>
  <Paragraphs>295</Paragraphs>
  <Slides>7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Meiryo UI</vt:lpstr>
      <vt:lpstr>SST</vt:lpstr>
      <vt:lpstr>Arial</vt:lpstr>
      <vt:lpstr>Arial Rounded MT Bold</vt:lpstr>
      <vt:lpstr>Calibri</vt:lpstr>
      <vt:lpstr>Wingdings</vt:lpstr>
      <vt:lpstr>White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Nobushiro, Yamamoto</dc:creator>
  <cp:lastModifiedBy>Puttaraksa Rattakul (SDT)</cp:lastModifiedBy>
  <cp:revision>534</cp:revision>
  <cp:lastPrinted>2016-12-15T07:29:33Z</cp:lastPrinted>
  <dcterms:created xsi:type="dcterms:W3CDTF">2016-11-03T01:58:08Z</dcterms:created>
  <dcterms:modified xsi:type="dcterms:W3CDTF">2021-05-19T04:11:01Z</dcterms:modified>
</cp:coreProperties>
</file>