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"/>
  </p:notesMasterIdLst>
  <p:handoutMasterIdLst>
    <p:handoutMasterId r:id="rId6"/>
  </p:handoutMasterIdLst>
  <p:sldIdLst>
    <p:sldId id="768" r:id="rId2"/>
    <p:sldId id="769" r:id="rId3"/>
    <p:sldId id="847" r:id="rId4"/>
  </p:sldIdLst>
  <p:sldSz cx="12204700" cy="6859588"/>
  <p:notesSz cx="6807200" cy="9939338"/>
  <p:defaultTextStyle>
    <a:defPPr>
      <a:defRPr lang="ja-JP"/>
    </a:defPPr>
    <a:lvl1pPr marL="0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828247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285309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74237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199433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000"/>
    <a:srgbClr val="90B6EE"/>
    <a:srgbClr val="00B0F0"/>
    <a:srgbClr val="3333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19" autoAdjust="0"/>
    <p:restoredTop sz="88443" autoAdjust="0"/>
  </p:normalViewPr>
  <p:slideViewPr>
    <p:cSldViewPr>
      <p:cViewPr varScale="1">
        <p:scale>
          <a:sx n="124" d="100"/>
          <a:sy n="124" d="100"/>
        </p:scale>
        <p:origin x="132" y="162"/>
      </p:cViewPr>
      <p:guideLst>
        <p:guide orient="horz" pos="2161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6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F764-A1A5-497A-96AE-66CE90B000D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D264-FDA5-4C68-ACA2-240EC324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71EE3-733A-47F0-B80C-09AAB92B6A8A}" type="datetimeFigureOut">
              <a:rPr kumimoji="1" lang="ja-JP" altLang="en-US" smtClean="0"/>
              <a:t>2021/5/19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67D6-D412-426B-8DC6-66D24A5057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4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48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579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674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771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2">
            <a:extLst>
              <a:ext uri="{FF2B5EF4-FFF2-40B4-BE49-F238E27FC236}">
                <a16:creationId xmlns:a16="http://schemas.microsoft.com/office/drawing/2014/main" id="{F6550A72-CC2E-4C3F-B2D5-E39809A86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03213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9">
            <a:extLst>
              <a:ext uri="{FF2B5EF4-FFF2-40B4-BE49-F238E27FC236}">
                <a16:creationId xmlns:a16="http://schemas.microsoft.com/office/drawing/2014/main" id="{ACF68310-5D79-4482-9B71-538F7A4077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720000" y="1989634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7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3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4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24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  <p:sp>
        <p:nvSpPr>
          <p:cNvPr id="25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26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76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8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1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12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  <p:sp>
        <p:nvSpPr>
          <p:cNvPr id="16" name="日付プレースホルダー 2">
            <a:extLst>
              <a:ext uri="{FF2B5EF4-FFF2-40B4-BE49-F238E27FC236}">
                <a16:creationId xmlns:a16="http://schemas.microsoft.com/office/drawing/2014/main" id="{6474A803-8194-4682-B519-01D4CF1A8191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0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5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9325">
              <a:spcAft>
                <a:spcPts val="400"/>
              </a:spcAft>
            </a:pPr>
            <a:r>
              <a:rPr lang="en-US" altLang="ja-JP" sz="900" dirty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9325">
              <a:spcAft>
                <a:spcPts val="400"/>
              </a:spcAft>
            </a:pP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1" r:id="rId3"/>
    <p:sldLayoutId id="2147483730" r:id="rId4"/>
  </p:sldLayoutIdLst>
  <p:hf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A721D06-8F1A-460C-BDFB-85B755FFB755}"/>
              </a:ext>
            </a:extLst>
          </p:cNvPr>
          <p:cNvSpPr txBox="1"/>
          <p:nvPr/>
        </p:nvSpPr>
        <p:spPr bwMode="auto">
          <a:xfrm>
            <a:off x="9574" y="626026"/>
            <a:ext cx="12185252" cy="399463"/>
          </a:xfrm>
          <a:prstGeom prst="rect">
            <a:avLst/>
          </a:prstGeom>
          <a:solidFill>
            <a:srgbClr val="FDE6CC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2660">
              <a:defRPr/>
            </a:pPr>
            <a:r>
              <a:rPr lang="en-US" sz="1996" dirty="0">
                <a:solidFill>
                  <a:prstClr val="black"/>
                </a:solidFill>
                <a:latin typeface="Meiryo UI"/>
              </a:rPr>
              <a:t>Focus items </a:t>
            </a:r>
            <a:r>
              <a:rPr lang="en-US" sz="1996" dirty="0">
                <a:solidFill>
                  <a:prstClr val="black"/>
                </a:solidFill>
              </a:rPr>
              <a:t>: Reduce man hour to make Company Organize and  manpower movement reports</a:t>
            </a:r>
            <a:endParaRPr lang="en-US" sz="1996" dirty="0">
              <a:solidFill>
                <a:prstClr val="black"/>
              </a:solidFill>
              <a:latin typeface="Meiryo UI"/>
            </a:endParaRPr>
          </a:p>
        </p:txBody>
      </p:sp>
      <p:graphicFrame>
        <p:nvGraphicFramePr>
          <p:cNvPr id="26" name="Group 21">
            <a:extLst>
              <a:ext uri="{FF2B5EF4-FFF2-40B4-BE49-F238E27FC236}">
                <a16:creationId xmlns:a16="http://schemas.microsoft.com/office/drawing/2014/main" id="{8E9DDD04-5DD3-4BA3-8F88-C8D3A7ADA403}"/>
              </a:ext>
            </a:extLst>
          </p:cNvPr>
          <p:cNvGraphicFramePr>
            <a:graphicFrameLocks noGrp="1"/>
          </p:cNvGraphicFramePr>
          <p:nvPr/>
        </p:nvGraphicFramePr>
        <p:xfrm>
          <a:off x="86192" y="4392574"/>
          <a:ext cx="12024033" cy="203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9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Action</a:t>
                      </a: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1292" marR="91292" marT="45646" marB="456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Apr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May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Jun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Jul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Aug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Sep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7970" marB="1797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Oct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Nov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Dec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Jan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Feb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Mar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7970" marB="1797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9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Requirement Definition and PI Education</a:t>
                      </a: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9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System Design</a:t>
                      </a: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</a:rPr>
                        <a:t>Development</a:t>
                      </a: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SST Japanese Pro Regular"/>
                        </a:rPr>
                        <a:t>System Test &amp; UAT</a:t>
                      </a:r>
                      <a:endParaRPr kumimoji="0" lang="th-TH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ST Japanese Pro Regular"/>
                      </a:endParaRP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Training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4174817697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Go live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1884" marR="35942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89854" marR="89854" marT="46724" marB="46724" anchor="ctr" horzOverflow="overflow"/>
                </a:tc>
                <a:extLst>
                  <a:ext uri="{0D108BD9-81ED-4DB2-BD59-A6C34878D82A}">
                    <a16:rowId xmlns:a16="http://schemas.microsoft.com/office/drawing/2014/main" val="309426000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BE4ED4C-E4E3-45AE-90A9-AB98902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0" y="1416040"/>
            <a:ext cx="3954032" cy="2913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2660"/>
            <a:endParaRPr lang="en-US" sz="1696">
              <a:solidFill>
                <a:prstClr val="black"/>
              </a:solidFill>
              <a:latin typeface="Meiryo UI"/>
              <a:ea typeface="HGP創英角ｺﾞｼｯｸUB" pitchFamily="50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0C35-5BCC-4D7B-97C6-59AAA6BE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404" y="1416835"/>
            <a:ext cx="3954032" cy="2913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2660"/>
            <a:endParaRPr lang="en-US" sz="1696">
              <a:solidFill>
                <a:prstClr val="black"/>
              </a:solidFill>
              <a:latin typeface="Meiryo UI"/>
              <a:ea typeface="HGP創英角ｺﾞｼｯｸUB" pitchFamily="50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38E09-08A9-4C4D-83C3-EABEEBD5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28" y="1416835"/>
            <a:ext cx="3954032" cy="2913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2660"/>
            <a:endParaRPr lang="en-US" sz="1696">
              <a:solidFill>
                <a:prstClr val="black"/>
              </a:solidFill>
              <a:latin typeface="Meiryo UI"/>
              <a:ea typeface="HGP創英角ｺﾞｼｯｸUB" pitchFamily="50" charset="-128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D87C9DAD-C89E-40C2-99D5-A782B0C3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0" y="1089625"/>
            <a:ext cx="3954032" cy="276551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 defTabSz="912660">
              <a:defRPr/>
            </a:pPr>
            <a:r>
              <a:rPr lang="en-US" altLang="ja-JP" sz="1796" b="1" dirty="0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Meiryo UI"/>
                <a:ea typeface="Meiryo UI"/>
                <a:cs typeface="Angsana New" pitchFamily="18" charset="-34"/>
              </a:rPr>
              <a:t>Situation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D761F61-DA7F-4771-A433-5B64843D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326" y="1082847"/>
            <a:ext cx="3950892" cy="28332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pPr defTabSz="912660"/>
            <a:r>
              <a:rPr lang="en-US" altLang="ja-JP" sz="1796" dirty="0">
                <a:latin typeface="Meiryo UI"/>
                <a:ea typeface="Meiryo UI"/>
              </a:rPr>
              <a:t>Activity</a:t>
            </a: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4F263A4D-BB80-47CB-8735-5262F8E8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403" y="1076796"/>
            <a:ext cx="3930564" cy="277964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pPr defTabSz="912660"/>
            <a:r>
              <a:rPr lang="en-US" altLang="ja-JP" sz="1796" dirty="0">
                <a:latin typeface="Meiryo UI"/>
                <a:ea typeface="Meiryo UI"/>
              </a:rPr>
              <a:t>KPI</a:t>
            </a:r>
          </a:p>
        </p:txBody>
      </p:sp>
      <p:sp>
        <p:nvSpPr>
          <p:cNvPr id="83" name="タイトル 5">
            <a:extLst>
              <a:ext uri="{FF2B5EF4-FFF2-40B4-BE49-F238E27FC236}">
                <a16:creationId xmlns:a16="http://schemas.microsoft.com/office/drawing/2014/main" id="{E5EABE8F-E4AE-4B72-9D69-31E4CA7413AC}"/>
              </a:ext>
            </a:extLst>
          </p:cNvPr>
          <p:cNvSpPr txBox="1">
            <a:spLocks/>
          </p:cNvSpPr>
          <p:nvPr/>
        </p:nvSpPr>
        <p:spPr>
          <a:xfrm>
            <a:off x="207250" y="50894"/>
            <a:ext cx="11321165" cy="538877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defTabSz="1087583"/>
            <a:r>
              <a:rPr lang="fr-FR" altLang="ja-JP" sz="2796" b="1" kern="0" dirty="0">
                <a:solidFill>
                  <a:srgbClr val="1952A6"/>
                </a:solidFill>
                <a:latin typeface="Meiryo UI"/>
                <a:ea typeface="Meiryo UI"/>
              </a:rPr>
              <a:t>SF02 : [HRF] Organizations &amp; Manpower Reports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1B478-81E5-4874-930C-9FB2C96891B8}"/>
              </a:ext>
            </a:extLst>
          </p:cNvPr>
          <p:cNvSpPr txBox="1"/>
          <p:nvPr/>
        </p:nvSpPr>
        <p:spPr>
          <a:xfrm>
            <a:off x="8871149" y="4022462"/>
            <a:ext cx="3226070" cy="307288"/>
          </a:xfrm>
          <a:prstGeom prst="rect">
            <a:avLst/>
          </a:prstGeom>
          <a:noFill/>
        </p:spPr>
        <p:txBody>
          <a:bodyPr wrap="square" lIns="91257" tIns="45628" rIns="91257" bIns="45628" rtlCol="0">
            <a:spAutoFit/>
          </a:bodyPr>
          <a:lstStyle/>
          <a:p>
            <a:pPr algn="r" defTabSz="912660"/>
            <a:r>
              <a:rPr lang="en-US" sz="1398" dirty="0">
                <a:solidFill>
                  <a:prstClr val="black"/>
                </a:solidFill>
                <a:latin typeface="Meiryo UI"/>
                <a:ea typeface="Meiryo UI"/>
              </a:rPr>
              <a:t>   </a:t>
            </a:r>
            <a:r>
              <a:rPr lang="en-US" sz="1398" b="1" dirty="0">
                <a:solidFill>
                  <a:prstClr val="black"/>
                </a:solidFill>
                <a:latin typeface="Meiryo UI"/>
                <a:ea typeface="Meiryo UI"/>
              </a:rPr>
              <a:t>PIC</a:t>
            </a:r>
            <a:r>
              <a:rPr lang="en-US" sz="1398" dirty="0">
                <a:solidFill>
                  <a:prstClr val="black"/>
                </a:solidFill>
                <a:latin typeface="Meiryo UI"/>
                <a:ea typeface="Meiryo UI"/>
              </a:rPr>
              <a:t> : Arthit C. , Pimprapa</a:t>
            </a:r>
            <a:endParaRPr lang="th-TH" sz="1398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A923F-6C0C-4235-A2A6-7557A2918EC7}"/>
              </a:ext>
            </a:extLst>
          </p:cNvPr>
          <p:cNvCxnSpPr>
            <a:cxnSpLocks/>
          </p:cNvCxnSpPr>
          <p:nvPr/>
        </p:nvCxnSpPr>
        <p:spPr>
          <a:xfrm>
            <a:off x="8208802" y="4782529"/>
            <a:ext cx="570884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99D33-8812-49E9-96A0-B020736F4EC1}"/>
              </a:ext>
            </a:extLst>
          </p:cNvPr>
          <p:cNvCxnSpPr>
            <a:cxnSpLocks/>
          </p:cNvCxnSpPr>
          <p:nvPr/>
        </p:nvCxnSpPr>
        <p:spPr>
          <a:xfrm>
            <a:off x="8871149" y="5067589"/>
            <a:ext cx="570884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81ACDC-8B2D-4F62-B416-AD4401E624DD}"/>
              </a:ext>
            </a:extLst>
          </p:cNvPr>
          <p:cNvCxnSpPr>
            <a:cxnSpLocks/>
          </p:cNvCxnSpPr>
          <p:nvPr/>
        </p:nvCxnSpPr>
        <p:spPr>
          <a:xfrm>
            <a:off x="9541880" y="5329500"/>
            <a:ext cx="914636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859E0F-1F39-402D-A986-1446D2DDEC0D}"/>
              </a:ext>
            </a:extLst>
          </p:cNvPr>
          <p:cNvCxnSpPr>
            <a:cxnSpLocks/>
          </p:cNvCxnSpPr>
          <p:nvPr/>
        </p:nvCxnSpPr>
        <p:spPr>
          <a:xfrm>
            <a:off x="10506056" y="5637712"/>
            <a:ext cx="612807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94EAE3-29F1-4EC5-8610-7A1E60A6ADD7}"/>
              </a:ext>
            </a:extLst>
          </p:cNvPr>
          <p:cNvCxnSpPr>
            <a:cxnSpLocks/>
          </p:cNvCxnSpPr>
          <p:nvPr/>
        </p:nvCxnSpPr>
        <p:spPr>
          <a:xfrm>
            <a:off x="11196858" y="5939541"/>
            <a:ext cx="240601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0D19F6C-48DB-4333-81C9-3C30D2223E6A}"/>
              </a:ext>
            </a:extLst>
          </p:cNvPr>
          <p:cNvSpPr/>
          <p:nvPr/>
        </p:nvSpPr>
        <p:spPr>
          <a:xfrm>
            <a:off x="11402677" y="6130936"/>
            <a:ext cx="251475" cy="253435"/>
          </a:xfrm>
          <a:prstGeom prst="star5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FF8AF-87A5-4C99-8D43-7A7801EE9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7" t="17771" r="42130" b="15653"/>
          <a:stretch/>
        </p:blipFill>
        <p:spPr>
          <a:xfrm>
            <a:off x="1047017" y="2718890"/>
            <a:ext cx="756613" cy="901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4406F-389B-4FD7-984D-768AB283F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7" t="27150" r="22593" b="40753"/>
          <a:stretch/>
        </p:blipFill>
        <p:spPr>
          <a:xfrm>
            <a:off x="207249" y="3759273"/>
            <a:ext cx="1382109" cy="442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D72F7-EB19-4673-A4E9-3F4B6DA67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" t="29475" r="43917" b="13125"/>
          <a:stretch/>
        </p:blipFill>
        <p:spPr>
          <a:xfrm>
            <a:off x="199465" y="2771021"/>
            <a:ext cx="752192" cy="830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A2632-616E-40CB-A1A5-17DF913ADEB6}"/>
              </a:ext>
            </a:extLst>
          </p:cNvPr>
          <p:cNvSpPr txBox="1"/>
          <p:nvPr/>
        </p:nvSpPr>
        <p:spPr>
          <a:xfrm>
            <a:off x="4136375" y="1586701"/>
            <a:ext cx="3930564" cy="119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347" indent="-171347">
              <a:buFont typeface="Arial" panose="020B0604020202020204" pitchFamily="34" charset="0"/>
              <a:buChar char="•"/>
            </a:pPr>
            <a:r>
              <a:rPr lang="en-US" sz="1199" dirty="0"/>
              <a:t>Reduce manhours  of concerned persons for making report</a:t>
            </a:r>
          </a:p>
          <a:p>
            <a:pPr marL="431740" lvl="1" indent="-171347">
              <a:buFontTx/>
              <a:buChar char="-"/>
            </a:pPr>
            <a:r>
              <a:rPr lang="en-US" sz="1199" dirty="0"/>
              <a:t>Can reduce 50% manhours of staff from each division</a:t>
            </a:r>
          </a:p>
          <a:p>
            <a:pPr marL="431740" lvl="1" indent="-171347">
              <a:buFontTx/>
              <a:buChar char="-"/>
            </a:pPr>
            <a:r>
              <a:rPr lang="en-US" sz="1199" dirty="0"/>
              <a:t>Can reduce 50% manhours of HR Officer </a:t>
            </a:r>
          </a:p>
          <a:p>
            <a:pPr marL="171347" indent="-171347">
              <a:buFont typeface="Arial" panose="020B0604020202020204" pitchFamily="34" charset="0"/>
              <a:buChar char="•"/>
            </a:pPr>
            <a:r>
              <a:rPr lang="en-US" sz="1199" dirty="0"/>
              <a:t>100% accuracy of manpower report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5D95A-058D-45C4-AB33-517D52F096D8}"/>
              </a:ext>
            </a:extLst>
          </p:cNvPr>
          <p:cNvSpPr txBox="1"/>
          <p:nvPr/>
        </p:nvSpPr>
        <p:spPr>
          <a:xfrm>
            <a:off x="141027" y="1770768"/>
            <a:ext cx="1273911" cy="110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9" dirty="0"/>
              <a:t>Each division submit an updated organization &amp; manpower via SharePoint</a:t>
            </a:r>
            <a:endParaRPr lang="th-TH" sz="1099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21E5-4342-430B-9B20-EA02767B941E}"/>
              </a:ext>
            </a:extLst>
          </p:cNvPr>
          <p:cNvSpPr txBox="1"/>
          <p:nvPr/>
        </p:nvSpPr>
        <p:spPr>
          <a:xfrm>
            <a:off x="1639278" y="1729365"/>
            <a:ext cx="1382109" cy="110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9" dirty="0"/>
              <a:t>HR collect all files to make the company organization &amp; manpower report</a:t>
            </a:r>
          </a:p>
          <a:p>
            <a:r>
              <a:rPr lang="en-US" sz="1099" dirty="0"/>
              <a:t>(Excel)</a:t>
            </a:r>
            <a:endParaRPr lang="th-TH" sz="10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8568E-6B6B-4B53-8246-19238EC87F37}"/>
              </a:ext>
            </a:extLst>
          </p:cNvPr>
          <p:cNvSpPr txBox="1"/>
          <p:nvPr/>
        </p:nvSpPr>
        <p:spPr>
          <a:xfrm>
            <a:off x="3264405" y="1755338"/>
            <a:ext cx="915412" cy="93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9" dirty="0"/>
              <a:t>Check accuracy</a:t>
            </a:r>
          </a:p>
          <a:p>
            <a:r>
              <a:rPr lang="en-US" sz="1099" dirty="0"/>
              <a:t>(Manual check with excel)</a:t>
            </a:r>
            <a:endParaRPr lang="th-TH" sz="10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3EDB7-7B93-4A2B-9BCD-B82592D9A635}"/>
              </a:ext>
            </a:extLst>
          </p:cNvPr>
          <p:cNvSpPr txBox="1"/>
          <p:nvPr/>
        </p:nvSpPr>
        <p:spPr>
          <a:xfrm>
            <a:off x="1937540" y="2897996"/>
            <a:ext cx="2136379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" b="1" dirty="0"/>
              <a:t>Improvement points</a:t>
            </a:r>
          </a:p>
          <a:p>
            <a:pPr marL="342695" indent="-342695">
              <a:buAutoNum type="arabicPeriod"/>
            </a:pPr>
            <a:r>
              <a:rPr lang="en-US" sz="999" dirty="0"/>
              <a:t>Reduce manhours from making report</a:t>
            </a:r>
          </a:p>
          <a:p>
            <a:pPr marL="342695" indent="-342695">
              <a:buAutoNum type="arabicPeriod"/>
            </a:pPr>
            <a:r>
              <a:rPr lang="en-US" sz="999" dirty="0"/>
              <a:t>Reduce risk of report mistake</a:t>
            </a:r>
          </a:p>
          <a:p>
            <a:endParaRPr lang="th-TH" sz="999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FB39F95-84BE-4F1B-819E-B002DA7D7781}"/>
              </a:ext>
            </a:extLst>
          </p:cNvPr>
          <p:cNvSpPr/>
          <p:nvPr/>
        </p:nvSpPr>
        <p:spPr>
          <a:xfrm>
            <a:off x="1347570" y="1869403"/>
            <a:ext cx="291709" cy="62421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798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AE13793-8C31-42FD-AF40-88C8ED71E4A7}"/>
              </a:ext>
            </a:extLst>
          </p:cNvPr>
          <p:cNvSpPr/>
          <p:nvPr/>
        </p:nvSpPr>
        <p:spPr>
          <a:xfrm>
            <a:off x="2936751" y="1871392"/>
            <a:ext cx="291709" cy="62421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79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DAA42-3F4C-4A11-AE6F-85E92D3D7BF7}"/>
              </a:ext>
            </a:extLst>
          </p:cNvPr>
          <p:cNvSpPr txBox="1"/>
          <p:nvPr/>
        </p:nvSpPr>
        <p:spPr>
          <a:xfrm>
            <a:off x="141027" y="1493877"/>
            <a:ext cx="3643740" cy="2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9" b="1" dirty="0"/>
              <a:t>Organization &amp; Manpower monthly report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EF9AAC-D331-45BB-862A-5C4CDA38D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93"/>
          <a:stretch/>
        </p:blipFill>
        <p:spPr>
          <a:xfrm>
            <a:off x="4161282" y="2724250"/>
            <a:ext cx="2150884" cy="1600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7C92E9-7176-4889-A754-5F6DECAF74B8}"/>
              </a:ext>
            </a:extLst>
          </p:cNvPr>
          <p:cNvSpPr txBox="1"/>
          <p:nvPr/>
        </p:nvSpPr>
        <p:spPr>
          <a:xfrm>
            <a:off x="6102350" y="3255165"/>
            <a:ext cx="1948617" cy="645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99" b="1" dirty="0"/>
              <a:t>2 hrs. x 6 Div. = 12 hrs. </a:t>
            </a:r>
            <a:r>
              <a:rPr lang="en-US" sz="899" b="1" dirty="0">
                <a:sym typeface="Wingdings" panose="05000000000000000000" pitchFamily="2" charset="2"/>
              </a:rPr>
              <a:t> 6 hrs.</a:t>
            </a:r>
          </a:p>
          <a:p>
            <a:r>
              <a:rPr lang="en-US" sz="899" b="1" dirty="0">
                <a:sym typeface="Wingdings" panose="05000000000000000000" pitchFamily="2" charset="2"/>
              </a:rPr>
              <a:t>                 </a:t>
            </a:r>
            <a:r>
              <a:rPr lang="en-US" sz="899" b="1" dirty="0"/>
              <a:t>HR  = 8 hrs.   </a:t>
            </a:r>
            <a:r>
              <a:rPr lang="en-US" sz="899" b="1" dirty="0">
                <a:sym typeface="Wingdings" panose="05000000000000000000" pitchFamily="2" charset="2"/>
              </a:rPr>
              <a:t> 4 hrs.</a:t>
            </a:r>
            <a:endParaRPr lang="en-US" sz="899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BD983-A968-4CCF-8DDA-FAD7674CB25B}"/>
              </a:ext>
            </a:extLst>
          </p:cNvPr>
          <p:cNvSpPr txBox="1"/>
          <p:nvPr/>
        </p:nvSpPr>
        <p:spPr>
          <a:xfrm>
            <a:off x="6787306" y="3085430"/>
            <a:ext cx="596776" cy="2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" b="1" dirty="0"/>
              <a:t>Current</a:t>
            </a:r>
            <a:endParaRPr lang="th-TH" sz="799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9B8606-1A7C-4EA0-97BF-DFBC007F00FE}"/>
              </a:ext>
            </a:extLst>
          </p:cNvPr>
          <p:cNvSpPr txBox="1"/>
          <p:nvPr/>
        </p:nvSpPr>
        <p:spPr>
          <a:xfrm>
            <a:off x="7514309" y="3085430"/>
            <a:ext cx="420405" cy="2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" b="1" dirty="0"/>
              <a:t>Plan</a:t>
            </a:r>
            <a:endParaRPr lang="th-TH" sz="799" b="1" dirty="0"/>
          </a:p>
        </p:txBody>
      </p:sp>
      <p:pic>
        <p:nvPicPr>
          <p:cNvPr id="1026" name="Picture 2" descr="Image result for organization chart">
            <a:extLst>
              <a:ext uri="{FF2B5EF4-FFF2-40B4-BE49-F238E27FC236}">
                <a16:creationId xmlns:a16="http://schemas.microsoft.com/office/drawing/2014/main" id="{B036A7C8-77D2-4945-863B-757438F5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55" y="2570981"/>
            <a:ext cx="1122962" cy="79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EF84F65-47E8-4836-944B-38A1F8806663}"/>
              </a:ext>
            </a:extLst>
          </p:cNvPr>
          <p:cNvSpPr txBox="1"/>
          <p:nvPr/>
        </p:nvSpPr>
        <p:spPr>
          <a:xfrm>
            <a:off x="8129395" y="1514046"/>
            <a:ext cx="3955009" cy="76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347" indent="-171347">
              <a:buFont typeface="Wingdings" panose="05000000000000000000" pitchFamily="2" charset="2"/>
              <a:buChar char="Ø"/>
            </a:pPr>
            <a:r>
              <a:rPr lang="en-US" sz="1099" dirty="0"/>
              <a:t>Create System for each division input / update organization </a:t>
            </a:r>
          </a:p>
          <a:p>
            <a:pPr marL="171347" indent="-171347">
              <a:buFont typeface="Wingdings" panose="05000000000000000000" pitchFamily="2" charset="2"/>
              <a:buChar char="Ø"/>
            </a:pPr>
            <a:r>
              <a:rPr lang="en-US" sz="1099" dirty="0"/>
              <a:t>Automatic organization chart form system</a:t>
            </a:r>
          </a:p>
          <a:p>
            <a:pPr marL="171347" indent="-171347">
              <a:buFont typeface="Wingdings" panose="05000000000000000000" pitchFamily="2" charset="2"/>
              <a:buChar char="Ø"/>
            </a:pPr>
            <a:r>
              <a:rPr lang="en-US" sz="1099" dirty="0"/>
              <a:t>System Interface with HRMS via Upload / Download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67DF1-E279-46B7-8D5D-0409D00C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802" y="1415530"/>
            <a:ext cx="3958151" cy="291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798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78957E-624C-4B21-930F-DB8937BA8F8E}"/>
              </a:ext>
            </a:extLst>
          </p:cNvPr>
          <p:cNvSpPr/>
          <p:nvPr/>
        </p:nvSpPr>
        <p:spPr>
          <a:xfrm>
            <a:off x="9233087" y="3248596"/>
            <a:ext cx="1223428" cy="518064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9" dirty="0"/>
              <a:t>Organization Management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0D95774-82E5-4D94-B4E3-269BC795B636}"/>
              </a:ext>
            </a:extLst>
          </p:cNvPr>
          <p:cNvCxnSpPr>
            <a:cxnSpLocks/>
            <a:stCxn id="44" idx="3"/>
            <a:endCxn id="1026" idx="1"/>
          </p:cNvCxnSpPr>
          <p:nvPr/>
        </p:nvCxnSpPr>
        <p:spPr>
          <a:xfrm flipV="1">
            <a:off x="10456516" y="2967475"/>
            <a:ext cx="475139" cy="540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FA3991E-61D2-466D-BDF8-91DBCD579486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0456516" y="3507630"/>
            <a:ext cx="639327" cy="238964"/>
          </a:xfrm>
          <a:prstGeom prst="bentConnector3">
            <a:avLst>
              <a:gd name="adj1" fmla="val 3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40FFF29-6973-4E31-89E7-E8894B76B482}"/>
              </a:ext>
            </a:extLst>
          </p:cNvPr>
          <p:cNvSpPr/>
          <p:nvPr/>
        </p:nvSpPr>
        <p:spPr>
          <a:xfrm>
            <a:off x="8209951" y="3395277"/>
            <a:ext cx="685847" cy="31498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99" dirty="0"/>
              <a:t>HRMS Organization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D142617-CA80-45D2-9FE2-12F299D5DBEE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8895798" y="3507629"/>
            <a:ext cx="337290" cy="4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367A4F1-A657-4349-97C4-F2B4D6166629}"/>
              </a:ext>
            </a:extLst>
          </p:cNvPr>
          <p:cNvSpPr/>
          <p:nvPr/>
        </p:nvSpPr>
        <p:spPr>
          <a:xfrm>
            <a:off x="9233087" y="2330779"/>
            <a:ext cx="1223428" cy="49134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99" dirty="0">
                <a:solidFill>
                  <a:schemeClr val="tx1"/>
                </a:solidFill>
              </a:rPr>
              <a:t>Each division submit and update organization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C82049-47E6-4C69-9C90-8AD3D38D8D04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9844801" y="2822127"/>
            <a:ext cx="0" cy="42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A075DD-9FE1-4189-AD19-E7253DA01D83}"/>
              </a:ext>
            </a:extLst>
          </p:cNvPr>
          <p:cNvSpPr txBox="1"/>
          <p:nvPr/>
        </p:nvSpPr>
        <p:spPr>
          <a:xfrm>
            <a:off x="11493136" y="3584827"/>
            <a:ext cx="707409" cy="338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" dirty="0"/>
              <a:t>Movement</a:t>
            </a:r>
          </a:p>
          <a:p>
            <a:r>
              <a:rPr lang="en-US" sz="799" dirty="0"/>
              <a:t>Reports</a:t>
            </a:r>
            <a:endParaRPr lang="th-TH" sz="799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8197815" y="4880354"/>
            <a:ext cx="634807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8874508" y="5180950"/>
            <a:ext cx="567525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6" name="Picture 2" descr="ผลการค้นหารูปภาพสำหรับ reports icon">
            <a:extLst>
              <a:ext uri="{FF2B5EF4-FFF2-40B4-BE49-F238E27FC236}">
                <a16:creationId xmlns:a16="http://schemas.microsoft.com/office/drawing/2014/main" id="{70E810CA-8F6C-44C5-B9CC-F7F9AAA0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29" y="3502689"/>
            <a:ext cx="487810" cy="4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6DE4F6-8F79-46E8-8E61-0BCEAFBE4B05}"/>
              </a:ext>
            </a:extLst>
          </p:cNvPr>
          <p:cNvCxnSpPr>
            <a:cxnSpLocks/>
          </p:cNvCxnSpPr>
          <p:nvPr/>
        </p:nvCxnSpPr>
        <p:spPr>
          <a:xfrm>
            <a:off x="9541880" y="5422868"/>
            <a:ext cx="914635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073BCF-E7B4-4846-BFDD-29772E225EC5}"/>
              </a:ext>
            </a:extLst>
          </p:cNvPr>
          <p:cNvSpPr txBox="1"/>
          <p:nvPr/>
        </p:nvSpPr>
        <p:spPr>
          <a:xfrm>
            <a:off x="6246366" y="4636747"/>
            <a:ext cx="18312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Keep Schedule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D478E6-8EA3-4558-8DCF-B2A0B595161D}"/>
              </a:ext>
            </a:extLst>
          </p:cNvPr>
          <p:cNvSpPr txBox="1"/>
          <p:nvPr/>
        </p:nvSpPr>
        <p:spPr>
          <a:xfrm>
            <a:off x="11010627" y="123523"/>
            <a:ext cx="117767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Continue</a:t>
            </a:r>
            <a:endParaRPr lang="en-GB" sz="1600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34503E0-A4F9-4823-B461-2F591DBEEF3E}"/>
              </a:ext>
            </a:extLst>
          </p:cNvPr>
          <p:cNvSpPr/>
          <p:nvPr/>
        </p:nvSpPr>
        <p:spPr>
          <a:xfrm>
            <a:off x="6787307" y="5554977"/>
            <a:ext cx="3334466" cy="82266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Finish Auto organization chart</a:t>
            </a:r>
          </a:p>
          <a:p>
            <a:pPr algn="ctr"/>
            <a:r>
              <a:rPr lang="en-US" sz="1100" b="1" dirty="0">
                <a:solidFill>
                  <a:srgbClr val="0000CC"/>
                </a:solidFill>
              </a:rPr>
              <a:t>Remain manpower movement report</a:t>
            </a:r>
          </a:p>
          <a:p>
            <a:pPr algn="ctr"/>
            <a:endParaRPr lang="en-US" sz="1100" b="1" dirty="0">
              <a:solidFill>
                <a:srgbClr val="0000CC"/>
              </a:solidFill>
            </a:endParaRPr>
          </a:p>
          <a:p>
            <a:pPr algn="ctr"/>
            <a:r>
              <a:rPr lang="en-US" sz="1100" b="1" dirty="0">
                <a:solidFill>
                  <a:srgbClr val="0000CC"/>
                </a:solidFill>
              </a:rPr>
              <a:t>Switch to develop POMS Goal setting</a:t>
            </a:r>
            <a:endParaRPr kumimoji="1" lang="th-TH" sz="11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A153835C-7289-469E-8497-7A2087595A46}"/>
              </a:ext>
            </a:extLst>
          </p:cNvPr>
          <p:cNvSpPr txBox="1"/>
          <p:nvPr/>
        </p:nvSpPr>
        <p:spPr>
          <a:xfrm>
            <a:off x="1636187" y="670542"/>
            <a:ext cx="796492" cy="369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u="sng" dirty="0">
                <a:solidFill>
                  <a:srgbClr val="0000CC"/>
                </a:solidFill>
              </a:rPr>
              <a:t>As Is</a:t>
            </a:r>
            <a:endParaRPr lang="th-TH" sz="1798" b="1" u="sng" dirty="0">
              <a:solidFill>
                <a:srgbClr val="0000CC"/>
              </a:solidFill>
            </a:endParaRPr>
          </a:p>
        </p:txBody>
      </p:sp>
      <p:sp>
        <p:nvSpPr>
          <p:cNvPr id="99" name="タイトル 5">
            <a:extLst>
              <a:ext uri="{FF2B5EF4-FFF2-40B4-BE49-F238E27FC236}">
                <a16:creationId xmlns:a16="http://schemas.microsoft.com/office/drawing/2014/main" id="{33137EF2-EDC5-4AFA-A7CD-9C65E2A47C8F}"/>
              </a:ext>
            </a:extLst>
          </p:cNvPr>
          <p:cNvSpPr txBox="1">
            <a:spLocks/>
          </p:cNvSpPr>
          <p:nvPr/>
        </p:nvSpPr>
        <p:spPr>
          <a:xfrm>
            <a:off x="-39073" y="2776"/>
            <a:ext cx="11321165" cy="538877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defTabSz="1087583"/>
            <a:r>
              <a:rPr lang="fr-FR" altLang="ja-JP" sz="2796" b="1" kern="0" dirty="0">
                <a:solidFill>
                  <a:srgbClr val="1952A6"/>
                </a:solidFill>
                <a:latin typeface="Meiryo UI"/>
                <a:ea typeface="Meiryo UI"/>
              </a:rPr>
              <a:t>SF02 : [HRF] Organizations &amp; Manpower Reports</a:t>
            </a:r>
          </a:p>
        </p:txBody>
      </p:sp>
      <p:pic>
        <p:nvPicPr>
          <p:cNvPr id="50178" name="Picture 2" descr="ผลการค้นหารูปภาพสำหรับ excel icons">
            <a:extLst>
              <a:ext uri="{FF2B5EF4-FFF2-40B4-BE49-F238E27FC236}">
                <a16:creationId xmlns:a16="http://schemas.microsoft.com/office/drawing/2014/main" id="{B8E24B17-C195-495A-8849-35B0AF61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1" y="1201410"/>
            <a:ext cx="494857" cy="4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ผลการค้นหารูปภาพสำหรับ excel icons">
            <a:extLst>
              <a:ext uri="{FF2B5EF4-FFF2-40B4-BE49-F238E27FC236}">
                <a16:creationId xmlns:a16="http://schemas.microsoft.com/office/drawing/2014/main" id="{30CD019F-3D78-4101-A6A3-D12B892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43" y="1195639"/>
            <a:ext cx="533370" cy="5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ผลการค้นหารูปภาพสำหรับ excel icons">
            <a:extLst>
              <a:ext uri="{FF2B5EF4-FFF2-40B4-BE49-F238E27FC236}">
                <a16:creationId xmlns:a16="http://schemas.microsoft.com/office/drawing/2014/main" id="{7E4138D5-1654-4C91-9571-8CBB2978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8" y="1578376"/>
            <a:ext cx="494857" cy="4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ผลการค้นหารูปภาพสำหรับ excel icons">
            <a:extLst>
              <a:ext uri="{FF2B5EF4-FFF2-40B4-BE49-F238E27FC236}">
                <a16:creationId xmlns:a16="http://schemas.microsoft.com/office/drawing/2014/main" id="{C97FF20A-B472-435C-982A-504048B5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00" y="1616701"/>
            <a:ext cx="494857" cy="4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ผลการค้นหารูปภาพสำหรับ excel icons">
            <a:extLst>
              <a:ext uri="{FF2B5EF4-FFF2-40B4-BE49-F238E27FC236}">
                <a16:creationId xmlns:a16="http://schemas.microsoft.com/office/drawing/2014/main" id="{35E14431-8A2C-4481-BA72-D908906A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21" y="1616701"/>
            <a:ext cx="494857" cy="4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Arrow: Down 109">
            <a:extLst>
              <a:ext uri="{FF2B5EF4-FFF2-40B4-BE49-F238E27FC236}">
                <a16:creationId xmlns:a16="http://schemas.microsoft.com/office/drawing/2014/main" id="{0B1C7F01-9E07-475C-AD24-9913E5C1DAAA}"/>
              </a:ext>
            </a:extLst>
          </p:cNvPr>
          <p:cNvSpPr/>
          <p:nvPr/>
        </p:nvSpPr>
        <p:spPr>
          <a:xfrm>
            <a:off x="1430332" y="2214913"/>
            <a:ext cx="1456094" cy="3715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E30E-F0E0-4C4A-907C-250148114401}"/>
              </a:ext>
            </a:extLst>
          </p:cNvPr>
          <p:cNvGrpSpPr/>
          <p:nvPr/>
        </p:nvGrpSpPr>
        <p:grpSpPr>
          <a:xfrm>
            <a:off x="1127962" y="2694952"/>
            <a:ext cx="2059878" cy="630043"/>
            <a:chOff x="524772" y="3268178"/>
            <a:chExt cx="2284806" cy="630553"/>
          </a:xfrm>
        </p:grpSpPr>
        <p:sp>
          <p:nvSpPr>
            <p:cNvPr id="112" name="AutoShape 136">
              <a:extLst>
                <a:ext uri="{FF2B5EF4-FFF2-40B4-BE49-F238E27FC236}">
                  <a16:creationId xmlns:a16="http://schemas.microsoft.com/office/drawing/2014/main" id="{EDD38E23-AEC1-444D-B788-55638B3B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72" y="3268178"/>
              <a:ext cx="2276102" cy="6255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en-US" sz="1199"/>
            </a:p>
          </p:txBody>
        </p:sp>
        <p:sp>
          <p:nvSpPr>
            <p:cNvPr id="116" name="Text Box 137">
              <a:extLst>
                <a:ext uri="{FF2B5EF4-FFF2-40B4-BE49-F238E27FC236}">
                  <a16:creationId xmlns:a16="http://schemas.microsoft.com/office/drawing/2014/main" id="{D4CBAF6F-9672-441F-B98A-FA71A1969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56" y="3344541"/>
              <a:ext cx="2275122" cy="554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9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 Merge-Group-Mix data</a:t>
              </a:r>
            </a:p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9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 Correct data &amp; Comparation &amp; Input on HRMS</a:t>
              </a:r>
              <a:endParaRPr lang="th-TH" altLang="en-US" sz="9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endParaRPr>
            </a:p>
          </p:txBody>
        </p:sp>
      </p:grp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9BD7E641-8B4E-4BA9-AFEC-E402E567ECAF}"/>
              </a:ext>
            </a:extLst>
          </p:cNvPr>
          <p:cNvSpPr/>
          <p:nvPr/>
        </p:nvSpPr>
        <p:spPr>
          <a:xfrm>
            <a:off x="1424648" y="3415614"/>
            <a:ext cx="1401096" cy="3472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3219-478F-43DF-B32D-7DD8F57A452A}"/>
              </a:ext>
            </a:extLst>
          </p:cNvPr>
          <p:cNvGrpSpPr/>
          <p:nvPr/>
        </p:nvGrpSpPr>
        <p:grpSpPr>
          <a:xfrm>
            <a:off x="1029576" y="4841482"/>
            <a:ext cx="2052030" cy="625015"/>
            <a:chOff x="361657" y="5023934"/>
            <a:chExt cx="2276102" cy="625521"/>
          </a:xfrm>
        </p:grpSpPr>
        <p:sp>
          <p:nvSpPr>
            <p:cNvPr id="118" name="AutoShape 136">
              <a:extLst>
                <a:ext uri="{FF2B5EF4-FFF2-40B4-BE49-F238E27FC236}">
                  <a16:creationId xmlns:a16="http://schemas.microsoft.com/office/drawing/2014/main" id="{3E2CB91D-1B34-4CA5-B836-11B2C6F3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57" y="5023934"/>
              <a:ext cx="2276102" cy="6255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en-US" sz="1199"/>
            </a:p>
          </p:txBody>
        </p:sp>
        <p:sp>
          <p:nvSpPr>
            <p:cNvPr id="119" name="Text Box 137">
              <a:extLst>
                <a:ext uri="{FF2B5EF4-FFF2-40B4-BE49-F238E27FC236}">
                  <a16:creationId xmlns:a16="http://schemas.microsoft.com/office/drawing/2014/main" id="{05E5C00B-A3B5-41FB-BEC7-D08BCBB62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61" y="5146277"/>
              <a:ext cx="2005239" cy="461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Make Manpower Reports</a:t>
              </a:r>
              <a:endParaRPr lang="th-TH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endParaRPr>
            </a:p>
          </p:txBody>
        </p:sp>
      </p:grp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69D50765-6199-4D4A-89DA-C61EC987EA10}"/>
              </a:ext>
            </a:extLst>
          </p:cNvPr>
          <p:cNvSpPr/>
          <p:nvPr/>
        </p:nvSpPr>
        <p:spPr>
          <a:xfrm rot="16200000">
            <a:off x="2982636" y="4960916"/>
            <a:ext cx="1025732" cy="3861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FDA63-3508-4591-B6AD-282997F95DA4}"/>
              </a:ext>
            </a:extLst>
          </p:cNvPr>
          <p:cNvGrpSpPr/>
          <p:nvPr/>
        </p:nvGrpSpPr>
        <p:grpSpPr>
          <a:xfrm>
            <a:off x="3840481" y="4875391"/>
            <a:ext cx="1880332" cy="591105"/>
            <a:chOff x="3931773" y="2706371"/>
            <a:chExt cx="2276102" cy="625521"/>
          </a:xfrm>
        </p:grpSpPr>
        <p:sp>
          <p:nvSpPr>
            <p:cNvPr id="125" name="AutoShape 136">
              <a:extLst>
                <a:ext uri="{FF2B5EF4-FFF2-40B4-BE49-F238E27FC236}">
                  <a16:creationId xmlns:a16="http://schemas.microsoft.com/office/drawing/2014/main" id="{4E97B253-CF53-4D90-BA09-559E8281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773" y="2706371"/>
              <a:ext cx="2276102" cy="6255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en-US" sz="1199" dirty="0"/>
            </a:p>
          </p:txBody>
        </p:sp>
        <p:sp>
          <p:nvSpPr>
            <p:cNvPr id="126" name="Text Box 137">
              <a:extLst>
                <a:ext uri="{FF2B5EF4-FFF2-40B4-BE49-F238E27FC236}">
                  <a16:creationId xmlns:a16="http://schemas.microsoft.com/office/drawing/2014/main" id="{C73EF74C-1216-47CE-BC16-EAC3089B9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92" y="2825575"/>
              <a:ext cx="2005240" cy="487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Make Organization Charts</a:t>
              </a:r>
              <a:endParaRPr lang="th-TH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endParaRPr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2638CDB-AC52-4068-A259-4475A9E84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7" t="17771" r="42130" b="15653"/>
          <a:stretch/>
        </p:blipFill>
        <p:spPr>
          <a:xfrm>
            <a:off x="4650829" y="2543660"/>
            <a:ext cx="1069984" cy="541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5C87B6A-E5FC-4C12-A8E0-275FB8D87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" t="29475" r="43917" b="13125"/>
          <a:stretch/>
        </p:blipFill>
        <p:spPr>
          <a:xfrm>
            <a:off x="3840481" y="2475443"/>
            <a:ext cx="732232" cy="65336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1E1A854-CE1A-4B43-A2D9-7730FC466E00}"/>
              </a:ext>
            </a:extLst>
          </p:cNvPr>
          <p:cNvSpPr txBox="1"/>
          <p:nvPr/>
        </p:nvSpPr>
        <p:spPr>
          <a:xfrm>
            <a:off x="7005017" y="606890"/>
            <a:ext cx="849468" cy="369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u="sng" dirty="0">
                <a:solidFill>
                  <a:srgbClr val="0000CC"/>
                </a:solidFill>
              </a:rPr>
              <a:t>To Be</a:t>
            </a:r>
            <a:endParaRPr lang="th-TH" sz="1798" b="1" u="sng" dirty="0">
              <a:solidFill>
                <a:srgbClr val="0000CC"/>
              </a:solidFill>
            </a:endParaRPr>
          </a:p>
        </p:txBody>
      </p:sp>
      <p:pic>
        <p:nvPicPr>
          <p:cNvPr id="50182" name="Picture 6" descr="ผลการค้นหารูปภาพสำหรับ web form">
            <a:extLst>
              <a:ext uri="{FF2B5EF4-FFF2-40B4-BE49-F238E27FC236}">
                <a16:creationId xmlns:a16="http://schemas.microsoft.com/office/drawing/2014/main" id="{15A1D5CE-DC2C-4E56-A696-B36D337B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74" y="1171406"/>
            <a:ext cx="2065823" cy="947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54B4BC-E33F-4DCB-84B0-ED74736831E6}"/>
              </a:ext>
            </a:extLst>
          </p:cNvPr>
          <p:cNvSpPr txBox="1"/>
          <p:nvPr/>
        </p:nvSpPr>
        <p:spPr>
          <a:xfrm>
            <a:off x="6293307" y="1189833"/>
            <a:ext cx="2233629" cy="922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Submit Movement</a:t>
            </a:r>
          </a:p>
          <a:p>
            <a:r>
              <a:rPr lang="en-US" sz="1199" dirty="0"/>
              <a:t>-Transfer</a:t>
            </a:r>
          </a:p>
          <a:p>
            <a:r>
              <a:rPr lang="en-US" sz="1199" dirty="0"/>
              <a:t>-Change Group</a:t>
            </a:r>
          </a:p>
          <a:p>
            <a:r>
              <a:rPr lang="en-US" sz="1199" dirty="0"/>
              <a:t>-Change Working Calendar</a:t>
            </a:r>
          </a:p>
        </p:txBody>
      </p:sp>
      <p:pic>
        <p:nvPicPr>
          <p:cNvPr id="131" name="Picture 6" descr="ผลการค้นหารูปภาพสำหรับ web form">
            <a:extLst>
              <a:ext uri="{FF2B5EF4-FFF2-40B4-BE49-F238E27FC236}">
                <a16:creationId xmlns:a16="http://schemas.microsoft.com/office/drawing/2014/main" id="{C35A71B3-DD2C-4E57-B9DC-652FA1C2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461" y="1189833"/>
            <a:ext cx="2065823" cy="947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184" name="Picture 8" descr="ผลการค้นหารูปภาพสำหรับ accept reject icon">
            <a:extLst>
              <a:ext uri="{FF2B5EF4-FFF2-40B4-BE49-F238E27FC236}">
                <a16:creationId xmlns:a16="http://schemas.microsoft.com/office/drawing/2014/main" id="{9EC8B317-8BAE-4BAA-82A9-FA29135A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18" y="1265797"/>
            <a:ext cx="925482" cy="9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Arrow: Down 132">
            <a:extLst>
              <a:ext uri="{FF2B5EF4-FFF2-40B4-BE49-F238E27FC236}">
                <a16:creationId xmlns:a16="http://schemas.microsoft.com/office/drawing/2014/main" id="{47830B15-E7F1-417B-80F5-AE4353CB66F7}"/>
              </a:ext>
            </a:extLst>
          </p:cNvPr>
          <p:cNvSpPr/>
          <p:nvPr/>
        </p:nvSpPr>
        <p:spPr>
          <a:xfrm rot="16200000">
            <a:off x="8404788" y="1432332"/>
            <a:ext cx="1140742" cy="5924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F94B894-4789-4B07-922F-1B392067CD4B}"/>
              </a:ext>
            </a:extLst>
          </p:cNvPr>
          <p:cNvGrpSpPr/>
          <p:nvPr/>
        </p:nvGrpSpPr>
        <p:grpSpPr>
          <a:xfrm>
            <a:off x="10281574" y="2889120"/>
            <a:ext cx="1051533" cy="676070"/>
            <a:chOff x="4291924" y="2585225"/>
            <a:chExt cx="1752170" cy="1351842"/>
          </a:xfrm>
        </p:grpSpPr>
        <p:sp>
          <p:nvSpPr>
            <p:cNvPr id="137" name="Flowchart: Magnetic Disk 136">
              <a:extLst>
                <a:ext uri="{FF2B5EF4-FFF2-40B4-BE49-F238E27FC236}">
                  <a16:creationId xmlns:a16="http://schemas.microsoft.com/office/drawing/2014/main" id="{D7B926C3-9EED-4815-AC4D-EB2150F9483F}"/>
                </a:ext>
              </a:extLst>
            </p:cNvPr>
            <p:cNvSpPr/>
            <p:nvPr/>
          </p:nvSpPr>
          <p:spPr>
            <a:xfrm>
              <a:off x="4430460" y="2585225"/>
              <a:ext cx="1391151" cy="1350115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3851">
                <a:defRPr/>
              </a:pPr>
              <a:endParaRPr lang="en-US" sz="1798">
                <a:solidFill>
                  <a:prstClr val="black"/>
                </a:solidFill>
                <a:latin typeface="Trebuchet MS"/>
              </a:endParaRPr>
            </a:p>
          </p:txBody>
        </p:sp>
        <p:pic>
          <p:nvPicPr>
            <p:cNvPr id="138" name="Picture 2" descr="Image result for sql server 2017 icon">
              <a:extLst>
                <a:ext uri="{FF2B5EF4-FFF2-40B4-BE49-F238E27FC236}">
                  <a16:creationId xmlns:a16="http://schemas.microsoft.com/office/drawing/2014/main" id="{1451A51F-26E4-4D97-B673-50ECEC123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924" y="2989948"/>
              <a:ext cx="1752170" cy="94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99E55F65-AE9C-494E-8CB0-28604AABCA08}"/>
              </a:ext>
            </a:extLst>
          </p:cNvPr>
          <p:cNvSpPr/>
          <p:nvPr/>
        </p:nvSpPr>
        <p:spPr>
          <a:xfrm>
            <a:off x="9932011" y="2331073"/>
            <a:ext cx="1401096" cy="363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0C9B5EEA-FC6E-4171-B375-509B731BC71E}"/>
              </a:ext>
            </a:extLst>
          </p:cNvPr>
          <p:cNvSpPr/>
          <p:nvPr/>
        </p:nvSpPr>
        <p:spPr>
          <a:xfrm rot="10800000">
            <a:off x="4022284" y="3970547"/>
            <a:ext cx="1379630" cy="6300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16DDB-6C2E-469C-BAFE-B6A202F79260}"/>
              </a:ext>
            </a:extLst>
          </p:cNvPr>
          <p:cNvSpPr txBox="1"/>
          <p:nvPr/>
        </p:nvSpPr>
        <p:spPr>
          <a:xfrm>
            <a:off x="9949824" y="3569628"/>
            <a:ext cx="1756015" cy="261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99" dirty="0"/>
              <a:t>Movement Information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F386BE30-98F0-482C-8F7E-079208B110E4}"/>
              </a:ext>
            </a:extLst>
          </p:cNvPr>
          <p:cNvSpPr/>
          <p:nvPr/>
        </p:nvSpPr>
        <p:spPr>
          <a:xfrm rot="5400000">
            <a:off x="9049523" y="3105063"/>
            <a:ext cx="1401096" cy="363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pic>
        <p:nvPicPr>
          <p:cNvPr id="50188" name="Picture 12" descr="ผลการค้นหารูปภาพสำหรับ manpower movement report">
            <a:extLst>
              <a:ext uri="{FF2B5EF4-FFF2-40B4-BE49-F238E27FC236}">
                <a16:creationId xmlns:a16="http://schemas.microsoft.com/office/drawing/2014/main" id="{5E8BCBF4-7CDB-44F4-9B11-AFD71BED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7" y="2704475"/>
            <a:ext cx="1341333" cy="114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176" name="Group 50175">
            <a:extLst>
              <a:ext uri="{FF2B5EF4-FFF2-40B4-BE49-F238E27FC236}">
                <a16:creationId xmlns:a16="http://schemas.microsoft.com/office/drawing/2014/main" id="{D2C96410-6847-4242-8A06-DE168800D6A4}"/>
              </a:ext>
            </a:extLst>
          </p:cNvPr>
          <p:cNvGrpSpPr/>
          <p:nvPr/>
        </p:nvGrpSpPr>
        <p:grpSpPr>
          <a:xfrm>
            <a:off x="6688255" y="4144432"/>
            <a:ext cx="2437949" cy="824978"/>
            <a:chOff x="6960612" y="4265594"/>
            <a:chExt cx="2439924" cy="825646"/>
          </a:xfrm>
        </p:grpSpPr>
        <p:sp>
          <p:nvSpPr>
            <p:cNvPr id="145" name="AutoShape 136">
              <a:extLst>
                <a:ext uri="{FF2B5EF4-FFF2-40B4-BE49-F238E27FC236}">
                  <a16:creationId xmlns:a16="http://schemas.microsoft.com/office/drawing/2014/main" id="{FBC05333-B360-4C11-A160-6CF6D52AF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12" y="4465719"/>
              <a:ext cx="2276102" cy="6255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en-US" sz="1199" dirty="0"/>
            </a:p>
          </p:txBody>
        </p:sp>
        <p:sp>
          <p:nvSpPr>
            <p:cNvPr id="146" name="Text Box 137">
              <a:extLst>
                <a:ext uri="{FF2B5EF4-FFF2-40B4-BE49-F238E27FC236}">
                  <a16:creationId xmlns:a16="http://schemas.microsoft.com/office/drawing/2014/main" id="{BF647654-F96B-40B2-936E-61E2D8419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2475" y="4575583"/>
              <a:ext cx="20052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Input/Automatic update  on HRMS</a:t>
              </a:r>
              <a:endParaRPr lang="th-TH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endParaRPr>
            </a:p>
          </p:txBody>
        </p:sp>
        <p:pic>
          <p:nvPicPr>
            <p:cNvPr id="147" name="Picture 10" descr="ผลการค้นหารูปภาพสำหรับ oracle database icon">
              <a:extLst>
                <a:ext uri="{FF2B5EF4-FFF2-40B4-BE49-F238E27FC236}">
                  <a16:creationId xmlns:a16="http://schemas.microsoft.com/office/drawing/2014/main" id="{59092966-10A1-4DC3-8404-556BB9787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344" y="4265594"/>
              <a:ext cx="526192" cy="5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Arrow: Bent 29">
            <a:extLst>
              <a:ext uri="{FF2B5EF4-FFF2-40B4-BE49-F238E27FC236}">
                <a16:creationId xmlns:a16="http://schemas.microsoft.com/office/drawing/2014/main" id="{EABDD5CA-6318-4248-9E5A-2525491F1A0F}"/>
              </a:ext>
            </a:extLst>
          </p:cNvPr>
          <p:cNvSpPr/>
          <p:nvPr/>
        </p:nvSpPr>
        <p:spPr>
          <a:xfrm rot="16200000" flipH="1">
            <a:off x="6858227" y="3295048"/>
            <a:ext cx="1004626" cy="867977"/>
          </a:xfrm>
          <a:prstGeom prst="bentArrow">
            <a:avLst>
              <a:gd name="adj1" fmla="val 37465"/>
              <a:gd name="adj2" fmla="val 34695"/>
              <a:gd name="adj3" fmla="val 31925"/>
              <a:gd name="adj4" fmla="val 5206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BB287B2-6314-46B0-BE07-5F845B8BADF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300" t="11504" r="23993" b="15079"/>
          <a:stretch/>
        </p:blipFill>
        <p:spPr>
          <a:xfrm>
            <a:off x="9826887" y="4172249"/>
            <a:ext cx="1741553" cy="1248608"/>
          </a:xfrm>
          <a:prstGeom prst="rect">
            <a:avLst/>
          </a:prstGeom>
        </p:spPr>
      </p:pic>
      <p:sp>
        <p:nvSpPr>
          <p:cNvPr id="149" name="Arrow: Down 148">
            <a:extLst>
              <a:ext uri="{FF2B5EF4-FFF2-40B4-BE49-F238E27FC236}">
                <a16:creationId xmlns:a16="http://schemas.microsoft.com/office/drawing/2014/main" id="{4F8B7942-7590-4F16-9DFB-BED0B413A41F}"/>
              </a:ext>
            </a:extLst>
          </p:cNvPr>
          <p:cNvSpPr/>
          <p:nvPr/>
        </p:nvSpPr>
        <p:spPr>
          <a:xfrm rot="16200000">
            <a:off x="8872329" y="4418596"/>
            <a:ext cx="1140742" cy="5924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50177" name="TextBox 50176">
            <a:extLst>
              <a:ext uri="{FF2B5EF4-FFF2-40B4-BE49-F238E27FC236}">
                <a16:creationId xmlns:a16="http://schemas.microsoft.com/office/drawing/2014/main" id="{3EFB0FC3-7A31-4D8E-938B-DE215B70E45C}"/>
              </a:ext>
            </a:extLst>
          </p:cNvPr>
          <p:cNvSpPr txBox="1"/>
          <p:nvPr/>
        </p:nvSpPr>
        <p:spPr>
          <a:xfrm>
            <a:off x="880880" y="5966686"/>
            <a:ext cx="3303143" cy="369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Every Process using Manual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14507AE-13F2-4BA7-9712-7B7DCBFF834A}"/>
              </a:ext>
            </a:extLst>
          </p:cNvPr>
          <p:cNvSpPr txBox="1"/>
          <p:nvPr/>
        </p:nvSpPr>
        <p:spPr>
          <a:xfrm>
            <a:off x="7223139" y="5945278"/>
            <a:ext cx="5123357" cy="369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Remain manual (Input Movement to HRMS)</a:t>
            </a:r>
          </a:p>
        </p:txBody>
      </p:sp>
      <p:sp>
        <p:nvSpPr>
          <p:cNvPr id="152" name="AutoShape 136">
            <a:extLst>
              <a:ext uri="{FF2B5EF4-FFF2-40B4-BE49-F238E27FC236}">
                <a16:creationId xmlns:a16="http://schemas.microsoft.com/office/drawing/2014/main" id="{35D0FAB2-EC29-495D-9A8F-C4D6F398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610" y="3189672"/>
            <a:ext cx="1880332" cy="5911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en-US" sz="1199" dirty="0"/>
          </a:p>
        </p:txBody>
      </p:sp>
      <p:sp>
        <p:nvSpPr>
          <p:cNvPr id="153" name="Text Box 137">
            <a:extLst>
              <a:ext uri="{FF2B5EF4-FFF2-40B4-BE49-F238E27FC236}">
                <a16:creationId xmlns:a16="http://schemas.microsoft.com/office/drawing/2014/main" id="{CA74EA68-13A2-4C01-8CEB-64F3377CB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020" y="3301336"/>
            <a:ext cx="1656567" cy="46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3669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rPr>
              <a:t>Publish on Intranet Website</a:t>
            </a:r>
            <a:endParaRPr lang="th-TH" altLang="en-US" sz="1199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54" name="Text Box 137">
            <a:extLst>
              <a:ext uri="{FF2B5EF4-FFF2-40B4-BE49-F238E27FC236}">
                <a16:creationId xmlns:a16="http://schemas.microsoft.com/office/drawing/2014/main" id="{998927C1-DA15-4654-B460-AB502F85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336" y="4251677"/>
            <a:ext cx="1656567" cy="27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3669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rPr>
              <a:t>Approval</a:t>
            </a:r>
            <a:endParaRPr lang="th-TH" altLang="en-US" sz="1199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55" name="Picture 12" descr="ผลการค้นหารูปภาพสำหรับ manpower movement report">
            <a:extLst>
              <a:ext uri="{FF2B5EF4-FFF2-40B4-BE49-F238E27FC236}">
                <a16:creationId xmlns:a16="http://schemas.microsoft.com/office/drawing/2014/main" id="{2F1946ED-CC1C-43D0-918C-429785C8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18" y="5158451"/>
            <a:ext cx="903533" cy="7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BDAFC-4E6B-485D-9983-3B7388DE2CED}"/>
              </a:ext>
            </a:extLst>
          </p:cNvPr>
          <p:cNvSpPr txBox="1"/>
          <p:nvPr/>
        </p:nvSpPr>
        <p:spPr>
          <a:xfrm>
            <a:off x="645023" y="1003520"/>
            <a:ext cx="1481069" cy="277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Division Organize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096E3-A7BB-472B-BB9B-FBD8408F15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4731" y="1549337"/>
            <a:ext cx="679162" cy="479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A1213A-595B-4FAF-9CEF-6869E0B102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6677" y="1555991"/>
            <a:ext cx="679162" cy="479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A0125B-9430-4E12-AAB7-8880EAC4C7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5168" y="1285395"/>
            <a:ext cx="504636" cy="52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C553CA-EC43-4A7E-B55A-32929D5033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7981" y="1179486"/>
            <a:ext cx="504636" cy="52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2096F66-5DF3-44C3-AA85-E86C7FA4489D}"/>
              </a:ext>
            </a:extLst>
          </p:cNvPr>
          <p:cNvSpPr txBox="1"/>
          <p:nvPr/>
        </p:nvSpPr>
        <p:spPr>
          <a:xfrm>
            <a:off x="2103852" y="1021798"/>
            <a:ext cx="1619344" cy="277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Movement Request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2C08E2-C162-47B7-A77E-FD50771E6F2D}"/>
              </a:ext>
            </a:extLst>
          </p:cNvPr>
          <p:cNvSpPr txBox="1"/>
          <p:nvPr/>
        </p:nvSpPr>
        <p:spPr>
          <a:xfrm>
            <a:off x="10713998" y="5392693"/>
            <a:ext cx="2404870" cy="277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Company &amp; Division Organize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26E1D-7FFA-49D6-ABF8-2AAD0A1F36D0}"/>
              </a:ext>
            </a:extLst>
          </p:cNvPr>
          <p:cNvSpPr txBox="1"/>
          <p:nvPr/>
        </p:nvSpPr>
        <p:spPr>
          <a:xfrm>
            <a:off x="10713998" y="5643086"/>
            <a:ext cx="1591701" cy="277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Manpower Reports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6AB3A0-17B6-46E4-AEBF-46E9925E1B50}"/>
              </a:ext>
            </a:extLst>
          </p:cNvPr>
          <p:cNvGrpSpPr/>
          <p:nvPr/>
        </p:nvGrpSpPr>
        <p:grpSpPr>
          <a:xfrm>
            <a:off x="-123352" y="2417449"/>
            <a:ext cx="816348" cy="974906"/>
            <a:chOff x="2682649" y="867152"/>
            <a:chExt cx="930667" cy="1175455"/>
          </a:xfrm>
        </p:grpSpPr>
        <p:pic>
          <p:nvPicPr>
            <p:cNvPr id="141" name="Picture 10" descr="ผลการค้นหารูปภาพสำหรับ oracle database icon">
              <a:extLst>
                <a:ext uri="{FF2B5EF4-FFF2-40B4-BE49-F238E27FC236}">
                  <a16:creationId xmlns:a16="http://schemas.microsoft.com/office/drawing/2014/main" id="{C50EE20E-EF36-4316-8DC5-AEACE9C59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649" y="1120942"/>
              <a:ext cx="921665" cy="92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7FF972-0849-474C-93F5-0829DDA64DC2}"/>
                </a:ext>
              </a:extLst>
            </p:cNvPr>
            <p:cNvSpPr txBox="1"/>
            <p:nvPr/>
          </p:nvSpPr>
          <p:spPr>
            <a:xfrm>
              <a:off x="2894583" y="867152"/>
              <a:ext cx="718733" cy="334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HRMS</a:t>
              </a:r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id="{1F4FF274-DD64-4F33-B455-99B2B4E49687}"/>
              </a:ext>
            </a:extLst>
          </p:cNvPr>
          <p:cNvSpPr/>
          <p:nvPr/>
        </p:nvSpPr>
        <p:spPr>
          <a:xfrm rot="16200000">
            <a:off x="355680" y="2863465"/>
            <a:ext cx="1025732" cy="31704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F5C331A-74D6-404C-A403-AF01E95CB70A}"/>
              </a:ext>
            </a:extLst>
          </p:cNvPr>
          <p:cNvGrpSpPr/>
          <p:nvPr/>
        </p:nvGrpSpPr>
        <p:grpSpPr>
          <a:xfrm>
            <a:off x="978688" y="3682350"/>
            <a:ext cx="2421499" cy="701575"/>
            <a:chOff x="6959966" y="4170466"/>
            <a:chExt cx="2423461" cy="857709"/>
          </a:xfrm>
        </p:grpSpPr>
        <p:sp>
          <p:nvSpPr>
            <p:cNvPr id="63" name="AutoShape 136">
              <a:extLst>
                <a:ext uri="{FF2B5EF4-FFF2-40B4-BE49-F238E27FC236}">
                  <a16:creationId xmlns:a16="http://schemas.microsoft.com/office/drawing/2014/main" id="{84A578E7-E9BF-49D8-88C0-D02151BC9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966" y="4402654"/>
              <a:ext cx="2276102" cy="6255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en-US" sz="1199" dirty="0"/>
            </a:p>
          </p:txBody>
        </p:sp>
        <p:sp>
          <p:nvSpPr>
            <p:cNvPr id="65" name="Text Box 137">
              <a:extLst>
                <a:ext uri="{FF2B5EF4-FFF2-40B4-BE49-F238E27FC236}">
                  <a16:creationId xmlns:a16="http://schemas.microsoft.com/office/drawing/2014/main" id="{4F31B50E-BB95-4FE9-88E8-84AB145B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070" y="4537024"/>
              <a:ext cx="2005239" cy="338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91366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99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ngsana New" panose="02020603050405020304" pitchFamily="18" charset="-34"/>
                </a:rPr>
                <a:t>Update on HRMS</a:t>
              </a:r>
              <a:endParaRPr lang="th-TH" altLang="en-US" sz="1199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endParaRPr>
            </a:p>
          </p:txBody>
        </p:sp>
        <p:pic>
          <p:nvPicPr>
            <p:cNvPr id="66" name="Picture 10" descr="ผลการค้นหารูปภาพสำหรับ oracle database icon">
              <a:extLst>
                <a:ext uri="{FF2B5EF4-FFF2-40B4-BE49-F238E27FC236}">
                  <a16:creationId xmlns:a16="http://schemas.microsoft.com/office/drawing/2014/main" id="{773ED9A3-FC7A-4285-87A7-B949298DD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7235" y="4170466"/>
              <a:ext cx="526192" cy="5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6F18BD04-6AB5-4820-8E6F-09B03DCF97F5}"/>
              </a:ext>
            </a:extLst>
          </p:cNvPr>
          <p:cNvSpPr/>
          <p:nvPr/>
        </p:nvSpPr>
        <p:spPr>
          <a:xfrm>
            <a:off x="1415269" y="4454170"/>
            <a:ext cx="1401096" cy="3408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</p:spTree>
    <p:extLst>
      <p:ext uri="{BB962C8B-B14F-4D97-AF65-F5344CB8AC3E}">
        <p14:creationId xmlns:p14="http://schemas.microsoft.com/office/powerpoint/2010/main" val="36548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">
            <a:extLst>
              <a:ext uri="{FF2B5EF4-FFF2-40B4-BE49-F238E27FC236}">
                <a16:creationId xmlns:a16="http://schemas.microsoft.com/office/drawing/2014/main" id="{7B8F395B-826D-4A82-9B93-665443E67338}"/>
              </a:ext>
            </a:extLst>
          </p:cNvPr>
          <p:cNvSpPr txBox="1">
            <a:spLocks/>
          </p:cNvSpPr>
          <p:nvPr/>
        </p:nvSpPr>
        <p:spPr>
          <a:xfrm>
            <a:off x="-39073" y="2776"/>
            <a:ext cx="11321165" cy="538877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defTabSz="1087583"/>
            <a:r>
              <a:rPr lang="fr-FR" altLang="ja-JP" sz="2796" b="1" kern="0" dirty="0">
                <a:solidFill>
                  <a:srgbClr val="1952A6"/>
                </a:solidFill>
                <a:latin typeface="Meiryo UI"/>
                <a:ea typeface="Meiryo UI"/>
              </a:rPr>
              <a:t>SF02 : [HRF] Organizations &amp; Manpower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5DE4E-0614-458F-982E-40528727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01" y="796573"/>
            <a:ext cx="4931722" cy="2542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892B1-069B-42E1-8CD5-539A28DFE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3640496"/>
            <a:ext cx="5672717" cy="269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A4E09-841B-4C0A-A971-ACF35DBB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22" y="3683692"/>
            <a:ext cx="5112568" cy="26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340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">
  <a:themeElements>
    <a:clrScheme name="SSSグループ標準テンプレート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9639</TotalTime>
  <Words>312</Words>
  <Application>Microsoft Office PowerPoint</Application>
  <PresentationFormat>Custom</PresentationFormat>
  <Paragraphs>80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Meiryo UI</vt:lpstr>
      <vt:lpstr>Arial</vt:lpstr>
      <vt:lpstr>Calibri</vt:lpstr>
      <vt:lpstr>Trebuchet MS</vt:lpstr>
      <vt:lpstr>Wingdings</vt:lpstr>
      <vt:lpstr>White Master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Nobushiro, Yamamoto</dc:creator>
  <cp:lastModifiedBy>Puttaraksa Rattakul (SDT)</cp:lastModifiedBy>
  <cp:revision>534</cp:revision>
  <cp:lastPrinted>2016-12-15T07:29:33Z</cp:lastPrinted>
  <dcterms:created xsi:type="dcterms:W3CDTF">2016-11-03T01:58:08Z</dcterms:created>
  <dcterms:modified xsi:type="dcterms:W3CDTF">2021-05-19T04:11:50Z</dcterms:modified>
</cp:coreProperties>
</file>