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815" r:id="rId2"/>
    <p:sldId id="271" r:id="rId3"/>
    <p:sldId id="257" r:id="rId4"/>
    <p:sldId id="267" r:id="rId5"/>
    <p:sldId id="270" r:id="rId6"/>
    <p:sldId id="273" r:id="rId7"/>
    <p:sldId id="272" r:id="rId8"/>
  </p:sldIdLst>
  <p:sldSz cx="12204700" cy="6859588"/>
  <p:notesSz cx="6807200" cy="9939338"/>
  <p:defaultTextStyle>
    <a:defPPr>
      <a:defRPr lang="ja-JP"/>
    </a:defPPr>
    <a:lvl1pPr marL="0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828247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285309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74237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199433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65649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C000"/>
    <a:srgbClr val="90B6EE"/>
    <a:srgbClr val="00B0F0"/>
    <a:srgbClr val="3333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19" autoAdjust="0"/>
    <p:restoredTop sz="88443" autoAdjust="0"/>
  </p:normalViewPr>
  <p:slideViewPr>
    <p:cSldViewPr>
      <p:cViewPr varScale="1">
        <p:scale>
          <a:sx n="124" d="100"/>
          <a:sy n="124" d="100"/>
        </p:scale>
        <p:origin x="132" y="162"/>
      </p:cViewPr>
      <p:guideLst>
        <p:guide orient="horz" pos="2161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6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38364619494979"/>
          <c:y val="3.62638005890726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91329898520404"/>
          <c:y val="0.23021850129612154"/>
          <c:w val="0.85591207553443849"/>
          <c:h val="0.59011387880371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Working Hours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EA-4A73-B1D3-9801F0EE54C6}"/>
              </c:ext>
            </c:extLst>
          </c:dPt>
          <c:dLbls>
            <c:dLbl>
              <c:idx val="0"/>
              <c:layout>
                <c:manualLayout>
                  <c:x val="-1.066770151771158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EA-4A73-B1D3-9801F0EE54C6}"/>
                </c:ext>
              </c:extLst>
            </c:dLbl>
            <c:dLbl>
              <c:idx val="1"/>
              <c:layout>
                <c:manualLayout>
                  <c:x val="5.3338507588556695E-3"/>
                  <c:y val="6.31485467629905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EA-4A73-B1D3-9801F0EE54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285</c:v>
                </c:pt>
                <c:pt idx="1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A-4A73-B1D3-9801F0EE5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460616"/>
        <c:axId val="1316459960"/>
      </c:barChart>
      <c:catAx>
        <c:axId val="131646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459960"/>
        <c:crosses val="autoZero"/>
        <c:auto val="1"/>
        <c:lblAlgn val="ctr"/>
        <c:lblOffset val="100"/>
        <c:noMultiLvlLbl val="0"/>
      </c:catAx>
      <c:valAx>
        <c:axId val="131645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46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Machine</a:t>
            </a:r>
            <a:r>
              <a:rPr lang="en-US" baseline="0" dirty="0"/>
              <a:t> stop record time per machine</a:t>
            </a:r>
            <a:endParaRPr lang="en-US" dirty="0"/>
          </a:p>
        </c:rich>
      </c:tx>
      <c:layout>
        <c:manualLayout>
          <c:xMode val="edge"/>
          <c:yMode val="edge"/>
          <c:x val="0.27277475121811856"/>
          <c:y val="5.3788693574130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08406111306306"/>
          <c:y val="0.25568902006977473"/>
          <c:w val="0.85823000980645203"/>
          <c:h val="0.643639321838006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Writing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1-409B-9A75-1CF57FBD3F7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Input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25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21-409B-9A75-1CF57FBD3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04911656"/>
        <c:axId val="504905752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47</c:v>
                </c:pt>
                <c:pt idx="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21-409B-9A75-1CF57FBD3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4911656"/>
        <c:axId val="504905752"/>
      </c:lineChart>
      <c:catAx>
        <c:axId val="50491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905752"/>
        <c:crosses val="autoZero"/>
        <c:auto val="1"/>
        <c:lblAlgn val="ctr"/>
        <c:lblOffset val="100"/>
        <c:noMultiLvlLbl val="0"/>
      </c:catAx>
      <c:valAx>
        <c:axId val="50490575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minute</a:t>
                </a:r>
              </a:p>
            </c:rich>
          </c:tx>
          <c:layout>
            <c:manualLayout>
              <c:xMode val="edge"/>
              <c:yMode val="edge"/>
              <c:x val="2.7715180002852859E-2"/>
              <c:y val="0.17462807196551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91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176263483951529"/>
          <c:y val="0.17823561497835808"/>
          <c:w val="0.28353992413541351"/>
          <c:h val="0.2291580136137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F764-A1A5-497A-96AE-66CE90B000D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D264-FDA5-4C68-ACA2-240EC324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71EE3-733A-47F0-B80C-09AAB92B6A8A}" type="datetimeFigureOut">
              <a:rPr kumimoji="1" lang="ja-JP" altLang="en-US" smtClean="0"/>
              <a:t>2021/5/19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67D6-D412-426B-8DC6-66D24A5057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4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48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579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674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771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2">
            <a:extLst>
              <a:ext uri="{FF2B5EF4-FFF2-40B4-BE49-F238E27FC236}">
                <a16:creationId xmlns:a16="http://schemas.microsoft.com/office/drawing/2014/main" id="{F6550A72-CC2E-4C3F-B2D5-E39809A866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03213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9">
            <a:extLst>
              <a:ext uri="{FF2B5EF4-FFF2-40B4-BE49-F238E27FC236}">
                <a16:creationId xmlns:a16="http://schemas.microsoft.com/office/drawing/2014/main" id="{ACF68310-5D79-4482-9B71-538F7A4077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720000" y="1989634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7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3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4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24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  <p:sp>
        <p:nvSpPr>
          <p:cNvPr id="25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26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76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5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9325">
              <a:spcAft>
                <a:spcPts val="400"/>
              </a:spcAft>
            </a:pPr>
            <a:r>
              <a:rPr lang="en-US" altLang="ja-JP" sz="900" dirty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9325">
              <a:spcAft>
                <a:spcPts val="400"/>
              </a:spcAft>
            </a:pP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0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0" tIns="38106" rIns="76210" bIns="38106" rtlCol="0" anchor="ctr"/>
          <a:lstStyle/>
          <a:p>
            <a:pPr algn="ctr" defTabSz="913828"/>
            <a:endParaRPr kumimoji="1" lang="ja-JP" altLang="en-US" sz="1700" dirty="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7" y="6427591"/>
            <a:ext cx="12203999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210" tIns="38106" rIns="76210" bIns="38106" rtlCol="0" anchor="ctr"/>
          <a:lstStyle/>
          <a:p>
            <a:pPr algn="ctr" defTabSz="913828"/>
            <a:endParaRPr kumimoji="1" lang="ja-JP" altLang="en-US" sz="700">
              <a:solidFill>
                <a:srgbClr val="FFFFFF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47" y="6519602"/>
            <a:ext cx="1399232" cy="262130"/>
          </a:xfrm>
          <a:prstGeom prst="rect">
            <a:avLst/>
          </a:prstGeom>
        </p:spPr>
      </p:pic>
      <p:sp>
        <p:nvSpPr>
          <p:cNvPr id="31" name="タイトル 1"/>
          <p:cNvSpPr>
            <a:spLocks noGrp="1"/>
          </p:cNvSpPr>
          <p:nvPr>
            <p:ph type="title"/>
          </p:nvPr>
        </p:nvSpPr>
        <p:spPr bwMode="gray">
          <a:xfrm>
            <a:off x="384400" y="108026"/>
            <a:ext cx="11242899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300" b="0" u="sng" baseline="0">
                <a:solidFill>
                  <a:schemeClr val="tx1"/>
                </a:solidFill>
                <a:latin typeface="Tahoma" panose="020B0604030504040204" pitchFamily="34" charset="0"/>
                <a:ea typeface="HGP創英角ｺﾞｼｯｸUB" panose="020B0900000000000000" pitchFamily="50" charset="-128"/>
                <a:cs typeface="Tahoma" panose="020B0604030504040204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21077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676678" y="6545017"/>
            <a:ext cx="325213" cy="1971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800" smtClean="0">
                <a:solidFill>
                  <a:prstClr val="white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endParaRPr lang="ja-JP" altLang="en-US" sz="800" dirty="0">
              <a:solidFill>
                <a:prstClr val="whit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5703" y="6427154"/>
            <a:ext cx="1729003" cy="432917"/>
          </a:xfrm>
          <a:prstGeom prst="rect">
            <a:avLst/>
          </a:prstGeom>
        </p:spPr>
      </p:pic>
      <p:sp>
        <p:nvSpPr>
          <p:cNvPr id="10" name="日付プレースホルダー 2">
            <a:extLst>
              <a:ext uri="{FF2B5EF4-FFF2-40B4-BE49-F238E27FC236}">
                <a16:creationId xmlns:a16="http://schemas.microsoft.com/office/drawing/2014/main" id="{00F4675C-42C5-4019-8D80-2B94DD6BBE1D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3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0" r:id="rId3"/>
    <p:sldLayoutId id="2147483733" r:id="rId4"/>
  </p:sldLayoutIdLst>
  <p:hf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7.emf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emf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2.png"/><Relationship Id="rId7" Type="http://schemas.openxmlformats.org/officeDocument/2006/relationships/hyperlink" Target="http://43.72.20.161/MachineStopRecord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2B385E9C-2F18-453A-89B5-4AD5BF622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70"/>
          <a:stretch/>
        </p:blipFill>
        <p:spPr>
          <a:xfrm>
            <a:off x="1710091" y="1573346"/>
            <a:ext cx="1284246" cy="7682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721D06-8F1A-460C-BDFB-85B755FFB755}"/>
              </a:ext>
            </a:extLst>
          </p:cNvPr>
          <p:cNvSpPr txBox="1"/>
          <p:nvPr/>
        </p:nvSpPr>
        <p:spPr bwMode="auto">
          <a:xfrm>
            <a:off x="-300" y="621482"/>
            <a:ext cx="12205000" cy="369332"/>
          </a:xfrm>
          <a:prstGeom prst="rect">
            <a:avLst/>
          </a:prstGeom>
          <a:solidFill>
            <a:srgbClr val="FDE6CC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th-TH"/>
            </a:defPPr>
            <a:lvl1pPr algn="ctr" eaLnBrk="1" hangingPunct="1">
              <a:defRPr sz="2000"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ctr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Arial Unicode MS" pitchFamily="34" charset="-128"/>
              </a:rPr>
              <a:t>Focus items: This system can reduce record time working hour and summary reports for analyze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4ED4C-E4E3-45AE-90A9-AB989020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" y="1412775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HGP創英角ｺﾞｼｯｸUB" pitchFamily="50" charset="-128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0C35-5BCC-4D7B-97C6-59AAA6BE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190" y="1413570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HGP創英角ｺﾞｼｯｸUB" pitchFamily="50" charset="-128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38E09-08A9-4C4D-83C3-EABEEBD5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638" y="1413570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HGP創英角ｺﾞｼｯｸUB" pitchFamily="50" charset="-128"/>
              <a:cs typeface="+mn-cs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D87C9DAD-C89E-40C2-99D5-A782B0C3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2" y="1085830"/>
            <a:ext cx="3960440" cy="27699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 marL="0" marR="0" lvl="0" indent="0" algn="l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uLnTx/>
                <a:uFillTx/>
                <a:latin typeface="Meiryo UI"/>
                <a:ea typeface="Meiryo UI"/>
                <a:cs typeface="Angsana New" pitchFamily="18" charset="-34"/>
              </a:rPr>
              <a:t>Situation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7D761F61-DA7F-4771-A433-5B64843D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638" y="1079044"/>
            <a:ext cx="3957296" cy="28378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pPr marL="0" marR="0" lvl="0" indent="0" algn="l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uLnTx/>
                <a:uFillTx/>
                <a:latin typeface="Meiryo UI"/>
                <a:ea typeface="Meiryo UI"/>
                <a:cs typeface="Angsana New" pitchFamily="18" charset="-34"/>
              </a:rPr>
              <a:t>Activity</a:t>
            </a: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4F263A4D-BB80-47CB-8735-5262F8E8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190" y="1072980"/>
            <a:ext cx="3936934" cy="27841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pPr marL="0" marR="0" lvl="0" indent="0" algn="l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uLnTx/>
                <a:uFillTx/>
                <a:latin typeface="Meiryo UI"/>
                <a:ea typeface="Meiryo UI"/>
                <a:cs typeface="Angsana New" pitchFamily="18" charset="-34"/>
              </a:rPr>
              <a:t>KPI</a:t>
            </a:r>
          </a:p>
        </p:txBody>
      </p:sp>
      <p:sp>
        <p:nvSpPr>
          <p:cNvPr id="83" name="タイトル 5">
            <a:extLst>
              <a:ext uri="{FF2B5EF4-FFF2-40B4-BE49-F238E27FC236}">
                <a16:creationId xmlns:a16="http://schemas.microsoft.com/office/drawing/2014/main" id="{E5EABE8F-E4AE-4B72-9D69-31E4CA7413AC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10893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[MF2/MF3] Machine Stop Record / </a:t>
            </a:r>
            <a:r>
              <a:rPr kumimoji="1" lang="fr-FR" altLang="ja-JP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Summary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1B478-81E5-4874-930C-9FB2C96891B8}"/>
              </a:ext>
            </a:extLst>
          </p:cNvPr>
          <p:cNvSpPr txBox="1"/>
          <p:nvPr/>
        </p:nvSpPr>
        <p:spPr>
          <a:xfrm>
            <a:off x="9342711" y="4054716"/>
            <a:ext cx="2764224" cy="276963"/>
          </a:xfrm>
          <a:prstGeom prst="rect">
            <a:avLst/>
          </a:prstGeom>
          <a:noFill/>
        </p:spPr>
        <p:txBody>
          <a:bodyPr wrap="square" lIns="91405" tIns="45702" rIns="91405" bIns="45702" rtlCol="0">
            <a:spAutoFit/>
          </a:bodyPr>
          <a:lstStyle/>
          <a:p>
            <a:pPr marL="0" marR="0" lvl="0" indent="0" algn="r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</a:t>
            </a:r>
            <a:r>
              <a: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PIC</a:t>
            </a:r>
            <a:r>
              <a:rPr kumimoji="1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: Arthit C. , Rungkhun , Somyot</a:t>
            </a:r>
            <a:endParaRPr kumimoji="1" lang="th-TH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aphicFrame>
        <p:nvGraphicFramePr>
          <p:cNvPr id="13" name="Group 21">
            <a:extLst>
              <a:ext uri="{FF2B5EF4-FFF2-40B4-BE49-F238E27FC236}">
                <a16:creationId xmlns:a16="http://schemas.microsoft.com/office/drawing/2014/main" id="{B2826870-C9F8-4620-A4F6-F86272D72A73}"/>
              </a:ext>
            </a:extLst>
          </p:cNvPr>
          <p:cNvGraphicFramePr>
            <a:graphicFrameLocks noGrp="1"/>
          </p:cNvGraphicFramePr>
          <p:nvPr/>
        </p:nvGraphicFramePr>
        <p:xfrm>
          <a:off x="81318" y="4393353"/>
          <a:ext cx="12033767" cy="203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3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Action</a:t>
                      </a: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1366" marR="91366" marT="45683" marB="456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Apr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85" marB="17985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May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85" marB="17985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Jun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85" marB="17985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Jul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85" marB="17985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Aug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85" marB="17985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Sep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85" marB="17985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Oct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85" marB="1798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Nov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85" marB="1798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Dec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85" marB="1798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Jan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85" marB="1798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Feb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85" marB="1798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Mar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85" marB="1798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0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1. Requirement (MF3, MF2)</a:t>
                      </a:r>
                    </a:p>
                  </a:txBody>
                  <a:tcPr marL="71942" marR="35971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2. System Design and Discussion with SCK </a:t>
                      </a:r>
                    </a:p>
                  </a:txBody>
                  <a:tcPr marL="71942" marR="35971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0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1200" dirty="0">
                          <a:latin typeface="+mn-lt"/>
                        </a:rPr>
                        <a:t>3. Development</a:t>
                      </a:r>
                    </a:p>
                  </a:txBody>
                  <a:tcPr marL="71942" marR="35971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01">
                <a:tc>
                  <a:txBody>
                    <a:bodyPr/>
                    <a:lstStyle/>
                    <a:p>
                      <a:pPr marL="0" marR="0" lvl="0" indent="0" algn="l" defTabSz="1089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System Test &amp; UAT</a:t>
                      </a:r>
                      <a:endParaRPr kumimoji="1" lang="th-TH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942" marR="35971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5. Training</a:t>
                      </a:r>
                      <a:endParaRPr kumimoji="1" lang="th-TH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71942" marR="35971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extLst>
                  <a:ext uri="{0D108BD9-81ED-4DB2-BD59-A6C34878D82A}">
                    <a16:rowId xmlns:a16="http://schemas.microsoft.com/office/drawing/2014/main" val="4174817697"/>
                  </a:ext>
                </a:extLst>
              </a:tr>
              <a:tr h="31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6. Go live</a:t>
                      </a:r>
                      <a:endParaRPr kumimoji="1" lang="th-TH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71942" marR="35971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927" marR="89927" marT="46762" marB="46762" anchor="ctr" horzOverflow="overflow"/>
                </a:tc>
                <a:extLst>
                  <a:ext uri="{0D108BD9-81ED-4DB2-BD59-A6C34878D82A}">
                    <a16:rowId xmlns:a16="http://schemas.microsoft.com/office/drawing/2014/main" val="3094260004"/>
                  </a:ext>
                </a:extLst>
              </a:tr>
            </a:tbl>
          </a:graphicData>
        </a:graphic>
      </p:graphicFrame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EAFDBD86-580B-46F3-839B-A21E645350FB}"/>
              </a:ext>
            </a:extLst>
          </p:cNvPr>
          <p:cNvSpPr/>
          <p:nvPr/>
        </p:nvSpPr>
        <p:spPr>
          <a:xfrm>
            <a:off x="11855255" y="6145238"/>
            <a:ext cx="251679" cy="253640"/>
          </a:xfrm>
          <a:prstGeom prst="star5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kumimoji="0" 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CEA757-A4D5-444E-AF5F-C1011CF5AD19}"/>
              </a:ext>
            </a:extLst>
          </p:cNvPr>
          <p:cNvCxnSpPr>
            <a:cxnSpLocks/>
          </p:cNvCxnSpPr>
          <p:nvPr/>
        </p:nvCxnSpPr>
        <p:spPr>
          <a:xfrm>
            <a:off x="7874404" y="4725938"/>
            <a:ext cx="571347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DBD981-FA3A-49C9-AAE3-D77BCBF77D29}"/>
              </a:ext>
            </a:extLst>
          </p:cNvPr>
          <p:cNvCxnSpPr>
            <a:cxnSpLocks/>
          </p:cNvCxnSpPr>
          <p:nvPr/>
        </p:nvCxnSpPr>
        <p:spPr>
          <a:xfrm>
            <a:off x="8429843" y="5013970"/>
            <a:ext cx="667270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17603-F9CF-4B7A-9C28-B4F0EA9AAF29}"/>
              </a:ext>
            </a:extLst>
          </p:cNvPr>
          <p:cNvCxnSpPr>
            <a:cxnSpLocks/>
          </p:cNvCxnSpPr>
          <p:nvPr/>
        </p:nvCxnSpPr>
        <p:spPr>
          <a:xfrm>
            <a:off x="9167407" y="5301010"/>
            <a:ext cx="751367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31A94-AABC-45D0-A74C-F2F7B69EC504}"/>
              </a:ext>
            </a:extLst>
          </p:cNvPr>
          <p:cNvCxnSpPr>
            <a:cxnSpLocks/>
          </p:cNvCxnSpPr>
          <p:nvPr/>
        </p:nvCxnSpPr>
        <p:spPr>
          <a:xfrm>
            <a:off x="10048887" y="5662042"/>
            <a:ext cx="301934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2E10FA-7F7F-40FE-BDC5-3A8A0E4937EB}"/>
              </a:ext>
            </a:extLst>
          </p:cNvPr>
          <p:cNvCxnSpPr>
            <a:cxnSpLocks/>
          </p:cNvCxnSpPr>
          <p:nvPr/>
        </p:nvCxnSpPr>
        <p:spPr>
          <a:xfrm>
            <a:off x="10466677" y="5950074"/>
            <a:ext cx="342048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6B4F8BB-58B4-400A-86CE-D8CC8E3998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5314" y="2618251"/>
            <a:ext cx="1660271" cy="681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4" descr="C:\Users\5016108239\AppData\Local\Microsoft\Windows\Temporary Internet Files\Content.IE5\R8QRYS8L\writing-hand-silhouette[1].jpg">
            <a:extLst>
              <a:ext uri="{FF2B5EF4-FFF2-40B4-BE49-F238E27FC236}">
                <a16:creationId xmlns:a16="http://schemas.microsoft.com/office/drawing/2014/main" id="{1C23E41B-F12C-471C-905B-ABF182F9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59" b="100000" l="9459" r="891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1889" y="1850304"/>
            <a:ext cx="623319" cy="3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2AA7BE-D963-4070-9CD0-9AA12F8921F3}"/>
              </a:ext>
            </a:extLst>
          </p:cNvPr>
          <p:cNvSpPr txBox="1"/>
          <p:nvPr/>
        </p:nvSpPr>
        <p:spPr>
          <a:xfrm>
            <a:off x="209592" y="1590978"/>
            <a:ext cx="12842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Record detail </a:t>
            </a:r>
          </a:p>
          <a:p>
            <a:pPr algn="ctr"/>
            <a:r>
              <a:rPr lang="en-US" sz="900" dirty="0"/>
              <a:t>in Laminate sheet</a:t>
            </a:r>
            <a:endParaRPr lang="th-TH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42DCA8-4C34-4B22-A556-603BAAEA453F}"/>
              </a:ext>
            </a:extLst>
          </p:cNvPr>
          <p:cNvSpPr txBox="1"/>
          <p:nvPr/>
        </p:nvSpPr>
        <p:spPr>
          <a:xfrm>
            <a:off x="216180" y="2627603"/>
            <a:ext cx="1284246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Input detail in excel to make a report</a:t>
            </a:r>
            <a:endParaRPr lang="th-TH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F61E92-0948-4DA2-B4C8-820E406A06FA}"/>
              </a:ext>
            </a:extLst>
          </p:cNvPr>
          <p:cNvSpPr txBox="1"/>
          <p:nvPr/>
        </p:nvSpPr>
        <p:spPr>
          <a:xfrm>
            <a:off x="209592" y="3646979"/>
            <a:ext cx="1284246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monthly report</a:t>
            </a:r>
            <a:endParaRPr lang="th-TH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1AD36-3409-453E-9402-04C0D9F2A2F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51715" y="1960310"/>
            <a:ext cx="6588" cy="66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EEA1C5-2A83-4535-B246-47C3708424B6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851715" y="3227767"/>
            <a:ext cx="6588" cy="4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2667587-76C7-4B73-88FE-503BB2B9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54" y="3501802"/>
            <a:ext cx="1111453" cy="8152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2AC609F-1984-45D3-9CBE-9F176BB8E7F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10" y="2516467"/>
            <a:ext cx="819556" cy="55528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16296E1-4656-49B0-8290-5A9F8B51860B}"/>
              </a:ext>
            </a:extLst>
          </p:cNvPr>
          <p:cNvSpPr txBox="1"/>
          <p:nvPr/>
        </p:nvSpPr>
        <p:spPr>
          <a:xfrm>
            <a:off x="8149638" y="1387154"/>
            <a:ext cx="39572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Discuss with SCK to make interface from Machine Online System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Develop application base on AXIS-MI tablet network for user can input on tablet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Make web summary reports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DADCC70-3FC7-43B6-9758-F6645E3F733B}"/>
              </a:ext>
            </a:extLst>
          </p:cNvPr>
          <p:cNvSpPr/>
          <p:nvPr/>
        </p:nvSpPr>
        <p:spPr>
          <a:xfrm>
            <a:off x="9602936" y="3340051"/>
            <a:ext cx="891902" cy="518364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sz="900" dirty="0"/>
              <a:t>Machine Stop Record System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1DEFFD8-797C-4602-AF35-607FF329ED7E}"/>
              </a:ext>
            </a:extLst>
          </p:cNvPr>
          <p:cNvCxnSpPr>
            <a:cxnSpLocks/>
            <a:stCxn id="97" idx="3"/>
            <a:endCxn id="64" idx="1"/>
          </p:cNvCxnSpPr>
          <p:nvPr/>
        </p:nvCxnSpPr>
        <p:spPr>
          <a:xfrm>
            <a:off x="9488023" y="3593077"/>
            <a:ext cx="114913" cy="6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D984BB8-94F3-41E6-AC02-4A4A1A716486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rot="5400000">
            <a:off x="9914738" y="3205901"/>
            <a:ext cx="2683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B84C62C-C99D-4D55-869F-DC9B26C01B31}"/>
              </a:ext>
            </a:extLst>
          </p:cNvPr>
          <p:cNvSpPr txBox="1"/>
          <p:nvPr/>
        </p:nvSpPr>
        <p:spPr>
          <a:xfrm>
            <a:off x="4621145" y="1550352"/>
            <a:ext cx="30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Reduce paper  240 sheet / month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Reduce record time 86hrs./ month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9C6542-A77F-42C5-9587-997849CC8F31}"/>
              </a:ext>
            </a:extLst>
          </p:cNvPr>
          <p:cNvSpPr txBox="1"/>
          <p:nvPr/>
        </p:nvSpPr>
        <p:spPr>
          <a:xfrm>
            <a:off x="8289026" y="3894907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Machine Online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3D99ED-F788-4E35-8355-A168582C2CC9}"/>
              </a:ext>
            </a:extLst>
          </p:cNvPr>
          <p:cNvSpPr txBox="1"/>
          <p:nvPr/>
        </p:nvSpPr>
        <p:spPr>
          <a:xfrm>
            <a:off x="8211281" y="265579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E-Record</a:t>
            </a:r>
          </a:p>
          <a:p>
            <a:pPr algn="r"/>
            <a:r>
              <a:rPr lang="en-US" sz="800" dirty="0"/>
              <a:t>(Machine stop record)</a:t>
            </a: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641B2A15-304E-4F7A-826D-C645D494B7DD}"/>
              </a:ext>
            </a:extLst>
          </p:cNvPr>
          <p:cNvGraphicFramePr/>
          <p:nvPr/>
        </p:nvGraphicFramePr>
        <p:xfrm>
          <a:off x="4323565" y="2140550"/>
          <a:ext cx="3450940" cy="2101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A9AF94-E032-4817-B094-82AD9388CAEE}"/>
              </a:ext>
            </a:extLst>
          </p:cNvPr>
          <p:cNvCxnSpPr>
            <a:cxnSpLocks/>
          </p:cNvCxnSpPr>
          <p:nvPr/>
        </p:nvCxnSpPr>
        <p:spPr>
          <a:xfrm>
            <a:off x="5742310" y="2695121"/>
            <a:ext cx="961329" cy="3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5672E-02DB-4B72-AAB7-6F965D8A50CA}"/>
              </a:ext>
            </a:extLst>
          </p:cNvPr>
          <p:cNvGrpSpPr/>
          <p:nvPr/>
        </p:nvGrpSpPr>
        <p:grpSpPr>
          <a:xfrm>
            <a:off x="10808095" y="2432362"/>
            <a:ext cx="1221838" cy="1625915"/>
            <a:chOff x="10808095" y="2320641"/>
            <a:chExt cx="965386" cy="1284651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4714ED5-6383-46AE-A202-02A44427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08095" y="2320641"/>
              <a:ext cx="965386" cy="52171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62FC3C9-B425-4B42-AEA2-60B1DB95E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08095" y="2995608"/>
              <a:ext cx="965384" cy="60968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CC158C-774A-4B19-A9D6-B04A85E111F0}"/>
              </a:ext>
            </a:extLst>
          </p:cNvPr>
          <p:cNvSpPr txBox="1"/>
          <p:nvPr/>
        </p:nvSpPr>
        <p:spPr>
          <a:xfrm>
            <a:off x="10702333" y="223057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output</a:t>
            </a:r>
            <a:endParaRPr lang="th-TH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CFF7DE-4D51-4D68-A08E-AC24D45F2189}"/>
              </a:ext>
            </a:extLst>
          </p:cNvPr>
          <p:cNvSpPr txBox="1"/>
          <p:nvPr/>
        </p:nvSpPr>
        <p:spPr>
          <a:xfrm>
            <a:off x="10702333" y="3082683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Efficiency</a:t>
            </a:r>
            <a:endParaRPr lang="th-TH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7084D9-B3C7-45DF-BB0C-86EFA858A93E}"/>
              </a:ext>
            </a:extLst>
          </p:cNvPr>
          <p:cNvSpPr/>
          <p:nvPr/>
        </p:nvSpPr>
        <p:spPr>
          <a:xfrm rot="18493911">
            <a:off x="10464364" y="3063288"/>
            <a:ext cx="353926" cy="21685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F745D74-C6F2-42CC-9895-DB631372D5BF}"/>
              </a:ext>
            </a:extLst>
          </p:cNvPr>
          <p:cNvSpPr/>
          <p:nvPr/>
        </p:nvSpPr>
        <p:spPr>
          <a:xfrm>
            <a:off x="10561822" y="3463352"/>
            <a:ext cx="282725" cy="21685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8290CA0-58F6-43C4-9DD8-B47E09F0B4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4337" y="3521278"/>
            <a:ext cx="1146006" cy="77164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C1F39C7-4835-44C5-A307-06F0F5ECE3FE}"/>
              </a:ext>
            </a:extLst>
          </p:cNvPr>
          <p:cNvSpPr txBox="1"/>
          <p:nvPr/>
        </p:nvSpPr>
        <p:spPr>
          <a:xfrm>
            <a:off x="1593565" y="331404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66CC"/>
                </a:solidFill>
              </a:rPr>
              <a:t>Machine output</a:t>
            </a:r>
            <a:endParaRPr lang="th-TH" sz="1100" dirty="0">
              <a:solidFill>
                <a:srgbClr val="0066C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A1C4BF-C696-4564-B587-B9E5D4130972}"/>
              </a:ext>
            </a:extLst>
          </p:cNvPr>
          <p:cNvSpPr txBox="1"/>
          <p:nvPr/>
        </p:nvSpPr>
        <p:spPr>
          <a:xfrm>
            <a:off x="2711340" y="3324782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66CC"/>
                </a:solidFill>
              </a:rPr>
              <a:t>Machine Efficiency</a:t>
            </a:r>
            <a:endParaRPr lang="th-TH" sz="1100" dirty="0">
              <a:solidFill>
                <a:srgbClr val="0066CC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E1737C-BD4C-4727-8F04-5019AF56BF34}"/>
              </a:ext>
            </a:extLst>
          </p:cNvPr>
          <p:cNvSpPr txBox="1"/>
          <p:nvPr/>
        </p:nvSpPr>
        <p:spPr>
          <a:xfrm>
            <a:off x="1630861" y="1377914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66CC"/>
                </a:solidFill>
              </a:rPr>
              <a:t>Record Format</a:t>
            </a:r>
            <a:endParaRPr lang="th-TH" sz="1100" dirty="0">
              <a:solidFill>
                <a:srgbClr val="0066CC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A5B9C7-2FD2-4A6D-BE69-37C08982DCF9}"/>
              </a:ext>
            </a:extLst>
          </p:cNvPr>
          <p:cNvSpPr txBox="1"/>
          <p:nvPr/>
        </p:nvSpPr>
        <p:spPr>
          <a:xfrm>
            <a:off x="1630861" y="2391502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66CC"/>
                </a:solidFill>
              </a:rPr>
              <a:t>Excel Record Format</a:t>
            </a:r>
            <a:endParaRPr lang="th-TH" sz="1100" dirty="0">
              <a:solidFill>
                <a:srgbClr val="0066CC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15F03B-0DE9-4D73-AECF-B7C8D5520694}"/>
              </a:ext>
            </a:extLst>
          </p:cNvPr>
          <p:cNvSpPr txBox="1"/>
          <p:nvPr/>
        </p:nvSpPr>
        <p:spPr>
          <a:xfrm>
            <a:off x="4122577" y="2273945"/>
            <a:ext cx="89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66CC"/>
                </a:solidFill>
              </a:rPr>
              <a:t>Recording Time</a:t>
            </a:r>
            <a:endParaRPr lang="th-TH" sz="800" dirty="0">
              <a:solidFill>
                <a:srgbClr val="0066CC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86CD15-3819-4AF1-AA2D-1D1D910CB039}"/>
              </a:ext>
            </a:extLst>
          </p:cNvPr>
          <p:cNvSpPr/>
          <p:nvPr/>
        </p:nvSpPr>
        <p:spPr>
          <a:xfrm>
            <a:off x="8943319" y="4858688"/>
            <a:ext cx="1880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Discuss with SCK to make interface system </a:t>
            </a:r>
            <a:endParaRPr lang="th-TH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AD70F5-BCA8-40C2-8D89-8D52317B3DB7}"/>
              </a:ext>
            </a:extLst>
          </p:cNvPr>
          <p:cNvSpPr/>
          <p:nvPr/>
        </p:nvSpPr>
        <p:spPr>
          <a:xfrm>
            <a:off x="10198613" y="5535393"/>
            <a:ext cx="6459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UAT</a:t>
            </a:r>
            <a:endParaRPr lang="th-TH" sz="11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323C0E-1A0F-4ED0-A3B4-4FA415689243}"/>
              </a:ext>
            </a:extLst>
          </p:cNvPr>
          <p:cNvSpPr/>
          <p:nvPr/>
        </p:nvSpPr>
        <p:spPr>
          <a:xfrm>
            <a:off x="10665287" y="5819206"/>
            <a:ext cx="8719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Training</a:t>
            </a:r>
            <a:endParaRPr lang="th-TH" sz="11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111841D-2CAA-4DF9-8343-80BDBB010AC4}"/>
              </a:ext>
            </a:extLst>
          </p:cNvPr>
          <p:cNvSpPr/>
          <p:nvPr/>
        </p:nvSpPr>
        <p:spPr>
          <a:xfrm>
            <a:off x="9883565" y="5241572"/>
            <a:ext cx="201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/>
              <a:t>Development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AED66A-E9BC-42EF-A99B-0F67DEFDC5C7}"/>
              </a:ext>
            </a:extLst>
          </p:cNvPr>
          <p:cNvSpPr/>
          <p:nvPr/>
        </p:nvSpPr>
        <p:spPr>
          <a:xfrm>
            <a:off x="8429843" y="4645881"/>
            <a:ext cx="201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/>
              <a:t>Get requirement from user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CFBC062-F799-4EE2-941C-9C337E5BAA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3697" y="3249901"/>
            <a:ext cx="1284326" cy="6863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185750-A6BB-46D3-A48F-5C5FE392A699}"/>
              </a:ext>
            </a:extLst>
          </p:cNvPr>
          <p:cNvCxnSpPr>
            <a:cxnSpLocks/>
          </p:cNvCxnSpPr>
          <p:nvPr/>
        </p:nvCxnSpPr>
        <p:spPr>
          <a:xfrm>
            <a:off x="7869309" y="4869954"/>
            <a:ext cx="609305" cy="0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185750-A6BB-46D3-A48F-5C5FE392A699}"/>
              </a:ext>
            </a:extLst>
          </p:cNvPr>
          <p:cNvCxnSpPr>
            <a:cxnSpLocks/>
          </p:cNvCxnSpPr>
          <p:nvPr/>
        </p:nvCxnSpPr>
        <p:spPr>
          <a:xfrm>
            <a:off x="8478614" y="5165606"/>
            <a:ext cx="57606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A747D0-0190-4A2A-ACAA-7E1C0E139FE8}"/>
              </a:ext>
            </a:extLst>
          </p:cNvPr>
          <p:cNvCxnSpPr>
            <a:cxnSpLocks/>
          </p:cNvCxnSpPr>
          <p:nvPr/>
        </p:nvCxnSpPr>
        <p:spPr>
          <a:xfrm>
            <a:off x="8478614" y="5374010"/>
            <a:ext cx="57606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EFB326-CEA1-436B-93E6-324AA4211D49}"/>
              </a:ext>
            </a:extLst>
          </p:cNvPr>
          <p:cNvCxnSpPr>
            <a:cxnSpLocks/>
          </p:cNvCxnSpPr>
          <p:nvPr/>
        </p:nvCxnSpPr>
        <p:spPr>
          <a:xfrm>
            <a:off x="10069289" y="5755010"/>
            <a:ext cx="281532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768B9A-9F7D-44FC-A1C8-6880DCE903DC}"/>
              </a:ext>
            </a:extLst>
          </p:cNvPr>
          <p:cNvCxnSpPr>
            <a:cxnSpLocks/>
          </p:cNvCxnSpPr>
          <p:nvPr/>
        </p:nvCxnSpPr>
        <p:spPr>
          <a:xfrm>
            <a:off x="10466677" y="6075106"/>
            <a:ext cx="98573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A420AB-DEBA-4BB2-B522-7F9940E01194}"/>
              </a:ext>
            </a:extLst>
          </p:cNvPr>
          <p:cNvSpPr txBox="1"/>
          <p:nvPr/>
        </p:nvSpPr>
        <p:spPr>
          <a:xfrm>
            <a:off x="10956011" y="28365"/>
            <a:ext cx="1177678" cy="3539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Closing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5105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13CC0-6C86-495C-AC56-CCC69E27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20" y="2356374"/>
            <a:ext cx="2809516" cy="15014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5558AE-AFE9-4AB5-941C-CF1D563E8133}"/>
              </a:ext>
            </a:extLst>
          </p:cNvPr>
          <p:cNvSpPr/>
          <p:nvPr/>
        </p:nvSpPr>
        <p:spPr>
          <a:xfrm>
            <a:off x="9110546" y="1636294"/>
            <a:ext cx="2376264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Yesterday output </a:t>
            </a:r>
          </a:p>
          <a:p>
            <a:pPr algn="ctr"/>
            <a:r>
              <a:rPr kumimoji="1" lang="en-US" dirty="0"/>
              <a:t>VS pla</a:t>
            </a:r>
            <a:r>
              <a:rPr lang="en-US" dirty="0"/>
              <a:t>n</a:t>
            </a:r>
            <a:endParaRPr kumimoji="1"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B00B3-41DB-4D6F-8412-0918EAE6A017}"/>
              </a:ext>
            </a:extLst>
          </p:cNvPr>
          <p:cNvSpPr/>
          <p:nvPr/>
        </p:nvSpPr>
        <p:spPr>
          <a:xfrm>
            <a:off x="9110546" y="2607924"/>
            <a:ext cx="2376264" cy="7594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time that make output not archive</a:t>
            </a:r>
            <a:endParaRPr kumimoji="1" lang="th-TH" dirty="0"/>
          </a:p>
        </p:txBody>
      </p:sp>
      <p:pic>
        <p:nvPicPr>
          <p:cNvPr id="1026" name="Picture 2" descr="ผลการค้นหารูปภาพสำหรับ meeting clipart">
            <a:extLst>
              <a:ext uri="{FF2B5EF4-FFF2-40B4-BE49-F238E27FC236}">
                <a16:creationId xmlns:a16="http://schemas.microsoft.com/office/drawing/2014/main" id="{ABAC839F-DE95-4162-90E9-7D332E90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72" y="4368590"/>
            <a:ext cx="2573479" cy="16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3F120-9906-4089-A8EC-B04182BB1118}"/>
              </a:ext>
            </a:extLst>
          </p:cNvPr>
          <p:cNvSpPr txBox="1"/>
          <p:nvPr/>
        </p:nvSpPr>
        <p:spPr>
          <a:xfrm>
            <a:off x="2110460" y="603018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Daily progress meeting</a:t>
            </a:r>
            <a:endParaRPr lang="th-TH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:a16="http://schemas.microsoft.com/office/drawing/2014/main" id="{9E34E46F-F117-4CCB-8E24-0A3E9C4F3FE6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10893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[MF2/MF3] Machine Stop Record / </a:t>
            </a:r>
            <a:r>
              <a:rPr kumimoji="1" lang="fr-FR" altLang="ja-JP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Summary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EECF1-895B-4F9C-BA03-9FA8E26A9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329"/>
          <a:stretch/>
        </p:blipFill>
        <p:spPr>
          <a:xfrm>
            <a:off x="6079458" y="2369359"/>
            <a:ext cx="2016224" cy="1488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3F8A3-274F-4495-BD9D-C8901691B792}"/>
              </a:ext>
            </a:extLst>
          </p:cNvPr>
          <p:cNvSpPr/>
          <p:nvPr/>
        </p:nvSpPr>
        <p:spPr>
          <a:xfrm>
            <a:off x="3180819" y="1647038"/>
            <a:ext cx="2809515" cy="6043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>
                    <a:lumMod val="95000"/>
                  </a:schemeClr>
                </a:solidFill>
              </a:rPr>
              <a:t>Machine monitor</a:t>
            </a:r>
            <a:endParaRPr lang="th-TH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B412D5-1F3A-4F56-BB68-429B97D10B31}"/>
              </a:ext>
            </a:extLst>
          </p:cNvPr>
          <p:cNvSpPr/>
          <p:nvPr/>
        </p:nvSpPr>
        <p:spPr>
          <a:xfrm>
            <a:off x="6079459" y="1647038"/>
            <a:ext cx="2016224" cy="6043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MFG machine stop report</a:t>
            </a:r>
            <a:endParaRPr lang="th-TH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FB018B4-D0C4-480A-9433-9D792BD7FA7A}"/>
              </a:ext>
            </a:extLst>
          </p:cNvPr>
          <p:cNvSpPr/>
          <p:nvPr/>
        </p:nvSpPr>
        <p:spPr>
          <a:xfrm rot="10800000">
            <a:off x="10103988" y="2295641"/>
            <a:ext cx="389380" cy="376360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9168-3908-4FA4-9474-00F7C02F0A7A}"/>
              </a:ext>
            </a:extLst>
          </p:cNvPr>
          <p:cNvSpPr/>
          <p:nvPr/>
        </p:nvSpPr>
        <p:spPr>
          <a:xfrm>
            <a:off x="9110546" y="3618882"/>
            <a:ext cx="2376264" cy="7594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Action to recovery to archive plan</a:t>
            </a:r>
            <a:endParaRPr kumimoji="1" lang="th-TH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8CB4B37-1054-4CA6-9025-9D02851D8C93}"/>
              </a:ext>
            </a:extLst>
          </p:cNvPr>
          <p:cNvSpPr/>
          <p:nvPr/>
        </p:nvSpPr>
        <p:spPr>
          <a:xfrm rot="10800000">
            <a:off x="10103988" y="3367332"/>
            <a:ext cx="389380" cy="376360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49EC794-0E91-4D97-BF3A-6351B830AE70}"/>
              </a:ext>
            </a:extLst>
          </p:cNvPr>
          <p:cNvSpPr/>
          <p:nvPr/>
        </p:nvSpPr>
        <p:spPr>
          <a:xfrm>
            <a:off x="1113210" y="3845008"/>
            <a:ext cx="1368152" cy="830664"/>
          </a:xfrm>
          <a:prstGeom prst="wedgeEllipseCallout">
            <a:avLst>
              <a:gd name="adj1" fmla="val 52685"/>
              <a:gd name="adj2" fmla="val 69839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dirty="0">
                <a:solidFill>
                  <a:srgbClr val="00B050"/>
                </a:solidFill>
              </a:rPr>
              <a:t>Wait for materia</a:t>
            </a:r>
            <a:r>
              <a:rPr lang="en-US" dirty="0">
                <a:solidFill>
                  <a:srgbClr val="00B050"/>
                </a:solidFill>
              </a:rPr>
              <a:t>l</a:t>
            </a:r>
            <a:endParaRPr kumimoji="1" lang="th-TH" dirty="0">
              <a:solidFill>
                <a:srgbClr val="00B050"/>
              </a:solidFill>
            </a:endParaRP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0B08B50C-147E-4B01-A3DB-C8873469455A}"/>
              </a:ext>
            </a:extLst>
          </p:cNvPr>
          <p:cNvSpPr/>
          <p:nvPr/>
        </p:nvSpPr>
        <p:spPr>
          <a:xfrm>
            <a:off x="4585576" y="3895274"/>
            <a:ext cx="1368152" cy="830664"/>
          </a:xfrm>
          <a:prstGeom prst="wedgeEllipseCallout">
            <a:avLst>
              <a:gd name="adj1" fmla="val -54250"/>
              <a:gd name="adj2" fmla="val 5332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sz="1200" dirty="0">
                <a:solidFill>
                  <a:srgbClr val="00B050"/>
                </a:solidFill>
              </a:rPr>
              <a:t>Machine not smooth</a:t>
            </a:r>
            <a:endParaRPr kumimoji="1" lang="th-TH" sz="1200" dirty="0">
              <a:solidFill>
                <a:srgbClr val="00B050"/>
              </a:solidFill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79AF58FD-71AF-4519-B982-5375D8652BC8}"/>
              </a:ext>
            </a:extLst>
          </p:cNvPr>
          <p:cNvSpPr/>
          <p:nvPr/>
        </p:nvSpPr>
        <p:spPr>
          <a:xfrm>
            <a:off x="994336" y="5384185"/>
            <a:ext cx="1224136" cy="830664"/>
          </a:xfrm>
          <a:prstGeom prst="wedgeEllipseCallout">
            <a:avLst>
              <a:gd name="adj1" fmla="val 68280"/>
              <a:gd name="adj2" fmla="val -43911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sz="1100" dirty="0">
                <a:solidFill>
                  <a:srgbClr val="00B050"/>
                </a:solidFill>
              </a:rPr>
              <a:t>Wait for operator change material</a:t>
            </a:r>
            <a:endParaRPr kumimoji="1" lang="th-TH" sz="1100" dirty="0">
              <a:solidFill>
                <a:srgbClr val="00B050"/>
              </a:solidFill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EE209B96-B556-476C-A3AE-8F331A9D1968}"/>
              </a:ext>
            </a:extLst>
          </p:cNvPr>
          <p:cNvGrpSpPr/>
          <p:nvPr/>
        </p:nvGrpSpPr>
        <p:grpSpPr>
          <a:xfrm>
            <a:off x="1061790" y="2356374"/>
            <a:ext cx="2032366" cy="1501423"/>
            <a:chOff x="5299143" y="1683432"/>
            <a:chExt cx="3024336" cy="21840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6F1394-E9D6-4BF9-A8D7-D2CDECB63843}"/>
                </a:ext>
              </a:extLst>
            </p:cNvPr>
            <p:cNvSpPr/>
            <p:nvPr/>
          </p:nvSpPr>
          <p:spPr>
            <a:xfrm>
              <a:off x="5299143" y="1683432"/>
              <a:ext cx="3024336" cy="218409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th-TH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186F7A-D163-4A89-B6E7-A57EBF063478}"/>
                </a:ext>
              </a:extLst>
            </p:cNvPr>
            <p:cNvSpPr/>
            <p:nvPr/>
          </p:nvSpPr>
          <p:spPr>
            <a:xfrm>
              <a:off x="5413818" y="2176505"/>
              <a:ext cx="373387" cy="1171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kumimoji="1" lang="en-US" sz="1200" dirty="0">
                  <a:solidFill>
                    <a:srgbClr val="0D0D0D"/>
                  </a:solidFill>
                </a:rPr>
                <a:t>Plan</a:t>
              </a:r>
              <a:endParaRPr kumimoji="1" lang="th-TH" sz="1200" dirty="0">
                <a:solidFill>
                  <a:srgbClr val="0D0D0D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4DD30F-76DF-4A89-ADF1-63E8DCDBEC97}"/>
                </a:ext>
              </a:extLst>
            </p:cNvPr>
            <p:cNvSpPr/>
            <p:nvPr/>
          </p:nvSpPr>
          <p:spPr>
            <a:xfrm>
              <a:off x="5807108" y="2483017"/>
              <a:ext cx="373387" cy="8649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kumimoji="1" lang="en-US" sz="1200" dirty="0"/>
                <a:t>Actual</a:t>
              </a:r>
              <a:endParaRPr kumimoji="1" lang="th-TH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E11726-2D36-4B6A-BE4A-1880DD2AA61C}"/>
                </a:ext>
              </a:extLst>
            </p:cNvPr>
            <p:cNvSpPr/>
            <p:nvPr/>
          </p:nvSpPr>
          <p:spPr>
            <a:xfrm>
              <a:off x="6400019" y="1904043"/>
              <a:ext cx="373387" cy="14438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kumimoji="1" lang="en-US" sz="1200" dirty="0">
                  <a:solidFill>
                    <a:srgbClr val="0D0D0D"/>
                  </a:solidFill>
                </a:rPr>
                <a:t>Plan</a:t>
              </a:r>
              <a:endParaRPr kumimoji="1" lang="th-TH" sz="1200" dirty="0">
                <a:solidFill>
                  <a:srgbClr val="0D0D0D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AADC90-57DA-41E8-A813-CD8CE8C404A4}"/>
                </a:ext>
              </a:extLst>
            </p:cNvPr>
            <p:cNvSpPr/>
            <p:nvPr/>
          </p:nvSpPr>
          <p:spPr>
            <a:xfrm>
              <a:off x="6793309" y="1845617"/>
              <a:ext cx="373387" cy="15023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kumimoji="1" lang="en-US" sz="1200" dirty="0"/>
                <a:t>Actual</a:t>
              </a:r>
              <a:endParaRPr kumimoji="1" lang="th-TH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8EA07F-AA4A-4810-B7DB-704BEA2A64F1}"/>
                </a:ext>
              </a:extLst>
            </p:cNvPr>
            <p:cNvSpPr/>
            <p:nvPr/>
          </p:nvSpPr>
          <p:spPr>
            <a:xfrm>
              <a:off x="7432408" y="2049845"/>
              <a:ext cx="373387" cy="1298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kumimoji="1" lang="en-US" sz="1200" dirty="0">
                  <a:solidFill>
                    <a:srgbClr val="0D0D0D"/>
                  </a:solidFill>
                </a:rPr>
                <a:t>Plan</a:t>
              </a:r>
              <a:endParaRPr kumimoji="1" lang="th-TH" sz="1200" dirty="0">
                <a:solidFill>
                  <a:srgbClr val="0D0D0D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819A11-A94B-4F2E-A6C1-361A7F407EEB}"/>
                </a:ext>
              </a:extLst>
            </p:cNvPr>
            <p:cNvSpPr/>
            <p:nvPr/>
          </p:nvSpPr>
          <p:spPr>
            <a:xfrm>
              <a:off x="7825698" y="1962469"/>
              <a:ext cx="373387" cy="13854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kumimoji="1" lang="en-US" sz="1200" dirty="0"/>
                <a:t>Actual</a:t>
              </a:r>
              <a:endParaRPr kumimoji="1" lang="th-TH" sz="1200" dirty="0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2DA721A-DACE-451E-9981-4FA171387AD2}"/>
                </a:ext>
              </a:extLst>
            </p:cNvPr>
            <p:cNvCxnSpPr>
              <a:cxnSpLocks/>
            </p:cNvCxnSpPr>
            <p:nvPr/>
          </p:nvCxnSpPr>
          <p:spPr>
            <a:xfrm>
              <a:off x="5299143" y="3347922"/>
              <a:ext cx="302433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28F7BB2-E50C-45BB-89E8-E5B9C90BA125}"/>
                </a:ext>
              </a:extLst>
            </p:cNvPr>
            <p:cNvSpPr txBox="1"/>
            <p:nvPr/>
          </p:nvSpPr>
          <p:spPr>
            <a:xfrm>
              <a:off x="5505740" y="3317078"/>
              <a:ext cx="656576" cy="30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MC#01</a:t>
              </a:r>
              <a:endParaRPr lang="th-TH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740C1F-9186-4B06-9A58-20DAC9FD1AB4}"/>
                </a:ext>
              </a:extLst>
            </p:cNvPr>
            <p:cNvSpPr txBox="1"/>
            <p:nvPr/>
          </p:nvSpPr>
          <p:spPr>
            <a:xfrm>
              <a:off x="6444401" y="3317078"/>
              <a:ext cx="656576" cy="30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MC#02</a:t>
              </a:r>
              <a:endParaRPr lang="th-TH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691303-9466-43E8-9FEC-6D6742B4B533}"/>
                </a:ext>
              </a:extLst>
            </p:cNvPr>
            <p:cNvSpPr txBox="1"/>
            <p:nvPr/>
          </p:nvSpPr>
          <p:spPr>
            <a:xfrm>
              <a:off x="7481282" y="3317078"/>
              <a:ext cx="656576" cy="30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MC#03</a:t>
              </a:r>
              <a:endParaRPr lang="th-TH" sz="8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B1AC6-7219-42DD-B705-1B90B3996EFF}"/>
              </a:ext>
            </a:extLst>
          </p:cNvPr>
          <p:cNvSpPr/>
          <p:nvPr/>
        </p:nvSpPr>
        <p:spPr>
          <a:xfrm>
            <a:off x="1061790" y="1647038"/>
            <a:ext cx="2032366" cy="6043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Daily output VS plan</a:t>
            </a:r>
            <a:endParaRPr lang="th-TH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1D818-7C1C-47B3-AA0B-C165FEA73624}"/>
              </a:ext>
            </a:extLst>
          </p:cNvPr>
          <p:cNvSpPr txBox="1"/>
          <p:nvPr/>
        </p:nvSpPr>
        <p:spPr>
          <a:xfrm>
            <a:off x="197694" y="723458"/>
            <a:ext cx="120070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need the record? Every morning meeting we will conclude the yesterday output and</a:t>
            </a:r>
            <a:r>
              <a:rPr lang="th-TH" dirty="0"/>
              <a:t> </a:t>
            </a:r>
            <a:r>
              <a:rPr lang="en-US" dirty="0"/>
              <a:t>list up the problem that effect to the output. Then we will take action to </a:t>
            </a:r>
            <a:endParaRPr lang="th-TH" dirty="0"/>
          </a:p>
        </p:txBody>
      </p:sp>
      <p:sp>
        <p:nvSpPr>
          <p:cNvPr id="32" name="タイトル 5">
            <a:extLst>
              <a:ext uri="{FF2B5EF4-FFF2-40B4-BE49-F238E27FC236}">
                <a16:creationId xmlns:a16="http://schemas.microsoft.com/office/drawing/2014/main" id="{BC3204DE-DC68-421C-9151-6B067CCC5873}"/>
              </a:ext>
            </a:extLst>
          </p:cNvPr>
          <p:cNvSpPr txBox="1">
            <a:spLocks/>
          </p:cNvSpPr>
          <p:nvPr/>
        </p:nvSpPr>
        <p:spPr>
          <a:xfrm>
            <a:off x="-2219781" y="81694"/>
            <a:ext cx="5400600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16193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5">
            <a:extLst>
              <a:ext uri="{FF2B5EF4-FFF2-40B4-BE49-F238E27FC236}">
                <a16:creationId xmlns:a16="http://schemas.microsoft.com/office/drawing/2014/main" id="{C0F9BAEB-EF1B-47E3-A39A-4F146F67082E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</a:t>
            </a:r>
            <a:r>
              <a:rPr lang="fr-FR" altLang="ja-JP" sz="2800" b="1" kern="0" dirty="0">
                <a:solidFill>
                  <a:srgbClr val="1952A6"/>
                </a:solidFill>
                <a:latin typeface="Meiryo UI"/>
                <a:ea typeface="Meiryo UI"/>
              </a:rPr>
              <a:t>System Architecture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C9EC3A5-0753-4B7F-A925-5210F78DBDEC}"/>
              </a:ext>
            </a:extLst>
          </p:cNvPr>
          <p:cNvSpPr/>
          <p:nvPr/>
        </p:nvSpPr>
        <p:spPr>
          <a:xfrm>
            <a:off x="342903" y="990564"/>
            <a:ext cx="5444260" cy="5391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>
              <a:defRPr/>
            </a:pPr>
            <a:endParaRPr kumimoji="0" lang="en-US" sz="1800" dirty="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6F904E-6EB0-47BA-ABC1-BC21E851DAD3}"/>
              </a:ext>
            </a:extLst>
          </p:cNvPr>
          <p:cNvSpPr/>
          <p:nvPr/>
        </p:nvSpPr>
        <p:spPr>
          <a:xfrm>
            <a:off x="6178568" y="990564"/>
            <a:ext cx="5444260" cy="53915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>
              <a:defRPr/>
            </a:pPr>
            <a:endParaRPr kumimoji="0" lang="en-US" sz="18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E59C96-3CDE-49E7-84B2-8E68B8866AFC}"/>
              </a:ext>
            </a:extLst>
          </p:cNvPr>
          <p:cNvSpPr/>
          <p:nvPr/>
        </p:nvSpPr>
        <p:spPr>
          <a:xfrm>
            <a:off x="4269122" y="2470434"/>
            <a:ext cx="3369622" cy="1845757"/>
          </a:xfrm>
          <a:prstGeom prst="roundRect">
            <a:avLst>
              <a:gd name="adj" fmla="val 3491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004" tIns="34002" rIns="68004" bIns="34002" rtlCol="0" anchor="ctr"/>
          <a:lstStyle/>
          <a:p>
            <a:pPr algn="ctr" defTabSz="810160">
              <a:defRPr/>
            </a:pPr>
            <a:endParaRPr kumimoji="0" lang="en-US" sz="900" b="1" kern="0" dirty="0">
              <a:solidFill>
                <a:prstClr val="white"/>
              </a:solidFill>
              <a:latin typeface="SST"/>
              <a:ea typeface="SST Japanese Pro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5635C-5F3D-4604-94CD-22635465F7AE}"/>
              </a:ext>
            </a:extLst>
          </p:cNvPr>
          <p:cNvSpPr/>
          <p:nvPr/>
        </p:nvSpPr>
        <p:spPr>
          <a:xfrm>
            <a:off x="5028843" y="1689862"/>
            <a:ext cx="2081606" cy="769708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68004" tIns="34002" rIns="68004" bIns="34002" rtlCol="0" anchor="ctr"/>
          <a:lstStyle/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Machine Stop Record</a:t>
            </a:r>
          </a:p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&amp; Machine Efficiency</a:t>
            </a:r>
          </a:p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(new Web Application)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10D2E9-4DF4-4EA9-891E-9BA3A99B7536}"/>
              </a:ext>
            </a:extLst>
          </p:cNvPr>
          <p:cNvGrpSpPr/>
          <p:nvPr/>
        </p:nvGrpSpPr>
        <p:grpSpPr>
          <a:xfrm>
            <a:off x="6046628" y="3041753"/>
            <a:ext cx="1350429" cy="892258"/>
            <a:chOff x="4291924" y="2585225"/>
            <a:chExt cx="1752170" cy="135184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2C06AC72-D9E5-432B-B9EC-6A34553381AB}"/>
                </a:ext>
              </a:extLst>
            </p:cNvPr>
            <p:cNvSpPr/>
            <p:nvPr/>
          </p:nvSpPr>
          <p:spPr>
            <a:xfrm>
              <a:off x="4430460" y="2585225"/>
              <a:ext cx="1391151" cy="1350115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583">
                <a:defRPr/>
              </a:pPr>
              <a:endParaRPr kumimoji="0" lang="en-US" sz="1800">
                <a:solidFill>
                  <a:prstClr val="black"/>
                </a:solidFill>
                <a:latin typeface="Trebuchet MS"/>
              </a:endParaRPr>
            </a:p>
          </p:txBody>
        </p:sp>
        <p:pic>
          <p:nvPicPr>
            <p:cNvPr id="1026" name="Picture 2" descr="Image result for sql server 2017 icon">
              <a:extLst>
                <a:ext uri="{FF2B5EF4-FFF2-40B4-BE49-F238E27FC236}">
                  <a16:creationId xmlns:a16="http://schemas.microsoft.com/office/drawing/2014/main" id="{E570CF90-3511-4951-9D63-4F8594DB7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924" y="2989948"/>
              <a:ext cx="1752170" cy="94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 result for IIS  icon">
            <a:extLst>
              <a:ext uri="{FF2B5EF4-FFF2-40B4-BE49-F238E27FC236}">
                <a16:creationId xmlns:a16="http://schemas.microsoft.com/office/drawing/2014/main" id="{1F734B09-AECE-4FA1-A8E2-E813F569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0769" y="2812668"/>
            <a:ext cx="1350428" cy="13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A0B6EE-B46B-4C8E-AF2B-57A906ADB8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078" y="1257814"/>
            <a:ext cx="1917694" cy="1214600"/>
          </a:xfrm>
          <a:prstGeom prst="rect">
            <a:avLst/>
          </a:prstGeom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E5B10B0C-9063-498B-9C9F-A924AD24BF4C}"/>
              </a:ext>
            </a:extLst>
          </p:cNvPr>
          <p:cNvSpPr/>
          <p:nvPr/>
        </p:nvSpPr>
        <p:spPr>
          <a:xfrm rot="5400000">
            <a:off x="3830541" y="1298356"/>
            <a:ext cx="1136293" cy="1127485"/>
          </a:xfrm>
          <a:prstGeom prst="bentArrow">
            <a:avLst>
              <a:gd name="adj1" fmla="val 25000"/>
              <a:gd name="adj2" fmla="val 2314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583">
              <a:defRPr/>
            </a:pPr>
            <a:endParaRPr kumimoji="0" lang="en-US" sz="180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2C7A159-E5E7-46A0-A5C3-8C1556C82716}"/>
              </a:ext>
            </a:extLst>
          </p:cNvPr>
          <p:cNvSpPr/>
          <p:nvPr/>
        </p:nvSpPr>
        <p:spPr>
          <a:xfrm rot="10800000">
            <a:off x="7745516" y="3133636"/>
            <a:ext cx="709093" cy="53975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583">
              <a:defRPr/>
            </a:pPr>
            <a:endParaRPr kumimoji="0" lang="en-US" sz="180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8987F-6085-4583-99A2-2E48857AAEBF}"/>
              </a:ext>
            </a:extLst>
          </p:cNvPr>
          <p:cNvSpPr txBox="1"/>
          <p:nvPr/>
        </p:nvSpPr>
        <p:spPr>
          <a:xfrm>
            <a:off x="2215250" y="5991394"/>
            <a:ext cx="1900960" cy="36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83">
              <a:defRPr/>
            </a:pPr>
            <a:r>
              <a:rPr kumimoji="0" lang="en-US" sz="1800" b="1" dirty="0">
                <a:solidFill>
                  <a:prstClr val="white"/>
                </a:solidFill>
                <a:latin typeface="Trebuchet MS"/>
              </a:rPr>
              <a:t>SONY NETWORK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07D101-29EB-4106-A34F-4FB47236C7BF}"/>
              </a:ext>
            </a:extLst>
          </p:cNvPr>
          <p:cNvSpPr txBox="1"/>
          <p:nvPr/>
        </p:nvSpPr>
        <p:spPr>
          <a:xfrm>
            <a:off x="8084009" y="5992444"/>
            <a:ext cx="2194827" cy="36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83">
              <a:defRPr/>
            </a:pPr>
            <a:r>
              <a:rPr kumimoji="0" lang="en-US" sz="1800" b="1" dirty="0">
                <a:solidFill>
                  <a:prstClr val="white"/>
                </a:solidFill>
                <a:latin typeface="Trebuchet MS"/>
              </a:rPr>
              <a:t>PRIVATE NETWORK</a:t>
            </a:r>
          </a:p>
        </p:txBody>
      </p:sp>
      <p:sp>
        <p:nvSpPr>
          <p:cNvPr id="66" name="Arrow: Bent 65">
            <a:extLst>
              <a:ext uri="{FF2B5EF4-FFF2-40B4-BE49-F238E27FC236}">
                <a16:creationId xmlns:a16="http://schemas.microsoft.com/office/drawing/2014/main" id="{9A755937-AC21-4D4A-9D53-A247BB3E6D08}"/>
              </a:ext>
            </a:extLst>
          </p:cNvPr>
          <p:cNvSpPr/>
          <p:nvPr/>
        </p:nvSpPr>
        <p:spPr>
          <a:xfrm rot="5400000" flipV="1">
            <a:off x="2684373" y="2961926"/>
            <a:ext cx="1136293" cy="1605097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583">
              <a:defRPr/>
            </a:pPr>
            <a:endParaRPr kumimoji="0" lang="en-US" sz="1800">
              <a:solidFill>
                <a:prstClr val="black"/>
              </a:solidFill>
              <a:latin typeface="Trebuchet MS"/>
            </a:endParaRP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AD9EA2AF-8974-428B-861D-602304FC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2317" y="4217017"/>
            <a:ext cx="1776969" cy="13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hart icon">
            <a:extLst>
              <a:ext uri="{FF2B5EF4-FFF2-40B4-BE49-F238E27FC236}">
                <a16:creationId xmlns:a16="http://schemas.microsoft.com/office/drawing/2014/main" id="{D1999C3F-567B-46AE-90D4-5D5FE4F6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79" y="4840670"/>
            <a:ext cx="564493" cy="56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ecord icon">
            <a:extLst>
              <a:ext uri="{FF2B5EF4-FFF2-40B4-BE49-F238E27FC236}">
                <a16:creationId xmlns:a16="http://schemas.microsoft.com/office/drawing/2014/main" id="{452F0BA4-2168-4BB8-BBBA-D97D6D37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30" y="4462133"/>
            <a:ext cx="374737" cy="45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18BCB8-2503-455F-827C-E528EF0D1080}"/>
              </a:ext>
            </a:extLst>
          </p:cNvPr>
          <p:cNvSpPr txBox="1"/>
          <p:nvPr/>
        </p:nvSpPr>
        <p:spPr>
          <a:xfrm>
            <a:off x="3535287" y="4545520"/>
            <a:ext cx="196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83">
              <a:defRPr/>
            </a:pPr>
            <a:r>
              <a:rPr kumimoji="0" lang="en-US" sz="1400" b="1" dirty="0">
                <a:solidFill>
                  <a:prstClr val="black"/>
                </a:solidFill>
                <a:latin typeface="SST" panose="020B0504030504020204"/>
              </a:rPr>
              <a:t>Machine Stop Summary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B3A872-A7EB-495E-82D2-F42F210822BC}"/>
              </a:ext>
            </a:extLst>
          </p:cNvPr>
          <p:cNvSpPr txBox="1"/>
          <p:nvPr/>
        </p:nvSpPr>
        <p:spPr>
          <a:xfrm>
            <a:off x="3535288" y="4960259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83">
              <a:defRPr/>
            </a:pPr>
            <a:r>
              <a:rPr kumimoji="0" lang="en-US" sz="1400" b="1" dirty="0">
                <a:solidFill>
                  <a:prstClr val="black"/>
                </a:solidFill>
                <a:latin typeface="SST" panose="020B0504030504020204"/>
              </a:rPr>
              <a:t>Machine Output &amp; Efficiency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22723-CDDA-408B-BF3E-CE1AC9B04D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022" y="2742034"/>
            <a:ext cx="2238618" cy="1285973"/>
          </a:xfrm>
          <a:prstGeom prst="rect">
            <a:avLst/>
          </a:prstGeom>
        </p:spPr>
      </p:pic>
      <p:pic>
        <p:nvPicPr>
          <p:cNvPr id="2056" name="Picture 8" descr="Image result for user tablet icon">
            <a:extLst>
              <a:ext uri="{FF2B5EF4-FFF2-40B4-BE49-F238E27FC236}">
                <a16:creationId xmlns:a16="http://schemas.microsoft.com/office/drawing/2014/main" id="{435B7A36-E187-4327-AE7B-1B38E399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31713" y="2914458"/>
            <a:ext cx="1142656" cy="25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8F5635C-5F3D-4604-94CD-22635465F7AE}"/>
              </a:ext>
            </a:extLst>
          </p:cNvPr>
          <p:cNvSpPr/>
          <p:nvPr/>
        </p:nvSpPr>
        <p:spPr>
          <a:xfrm>
            <a:off x="456810" y="1641274"/>
            <a:ext cx="1300268" cy="788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68004" tIns="34002" rIns="68004" bIns="34002" rtlCol="0" anchor="ctr"/>
          <a:lstStyle/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Machine online system</a:t>
            </a:r>
          </a:p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(Current)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5635C-5F3D-4604-94CD-22635465F7AE}"/>
              </a:ext>
            </a:extLst>
          </p:cNvPr>
          <p:cNvSpPr/>
          <p:nvPr/>
        </p:nvSpPr>
        <p:spPr>
          <a:xfrm>
            <a:off x="9063248" y="2061642"/>
            <a:ext cx="1300268" cy="655778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68004" tIns="34002" rIns="68004" bIns="34002" rtlCol="0" anchor="ctr"/>
          <a:lstStyle/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Input data via tablet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18BCB8-2503-455F-827C-E528EF0D1080}"/>
              </a:ext>
            </a:extLst>
          </p:cNvPr>
          <p:cNvSpPr txBox="1"/>
          <p:nvPr/>
        </p:nvSpPr>
        <p:spPr>
          <a:xfrm>
            <a:off x="5486291" y="2614465"/>
            <a:ext cx="1478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83">
              <a:defRPr/>
            </a:pPr>
            <a:r>
              <a:rPr kumimoji="0" lang="en-US" sz="1400" b="1" dirty="0">
                <a:solidFill>
                  <a:prstClr val="black"/>
                </a:solidFill>
                <a:latin typeface="SST" panose="020B0504030504020204"/>
              </a:rPr>
              <a:t>AXIS-MI Server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F5635C-5F3D-4604-94CD-22635465F7AE}"/>
              </a:ext>
            </a:extLst>
          </p:cNvPr>
          <p:cNvSpPr/>
          <p:nvPr/>
        </p:nvSpPr>
        <p:spPr>
          <a:xfrm>
            <a:off x="1169714" y="3811669"/>
            <a:ext cx="1280257" cy="432675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68004" tIns="34002" rIns="68004" bIns="34002" rtlCol="0" anchor="ctr"/>
          <a:lstStyle/>
          <a:p>
            <a:pPr algn="ctr" defTabSz="810160">
              <a:defRPr/>
            </a:pPr>
            <a:r>
              <a:rPr kumimoji="0" lang="en-US" sz="1400" b="1" kern="0" dirty="0">
                <a:solidFill>
                  <a:prstClr val="black"/>
                </a:solidFill>
                <a:latin typeface="SST"/>
                <a:ea typeface="SST Japanese Pro Regular"/>
              </a:rPr>
              <a:t>Auto Report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21D06-8F1A-460C-BDFB-85B755FFB755}"/>
              </a:ext>
            </a:extLst>
          </p:cNvPr>
          <p:cNvSpPr txBox="1"/>
          <p:nvPr/>
        </p:nvSpPr>
        <p:spPr bwMode="auto">
          <a:xfrm>
            <a:off x="-300" y="552032"/>
            <a:ext cx="12205000" cy="307777"/>
          </a:xfrm>
          <a:prstGeom prst="rect">
            <a:avLst/>
          </a:prstGeom>
          <a:solidFill>
            <a:srgbClr val="FDE6CC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th-TH"/>
            </a:defPPr>
            <a:lvl1pPr algn="ctr" eaLnBrk="1" hangingPunct="1">
              <a:defRPr sz="2000"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ctr" defTabSz="914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Arial Unicode MS" pitchFamily="34" charset="-128"/>
              </a:rPr>
              <a:t>Interface data from Current Machine Online System and develop new Web Application for input more information</a:t>
            </a:r>
            <a:r>
              <a:rPr kumimoji="1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Arial Unicode MS" pitchFamily="34" charset="-128"/>
              </a:rPr>
              <a:t> via Tablet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8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7321B89-AD2E-4279-8B8C-5D6E529D9DD8}"/>
              </a:ext>
            </a:extLst>
          </p:cNvPr>
          <p:cNvGraphicFramePr>
            <a:graphicFrameLocks noGrp="1"/>
          </p:cNvGraphicFramePr>
          <p:nvPr/>
        </p:nvGraphicFramePr>
        <p:xfrm>
          <a:off x="6157340" y="1629595"/>
          <a:ext cx="5184576" cy="472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75">
                  <a:extLst>
                    <a:ext uri="{9D8B030D-6E8A-4147-A177-3AD203B41FA5}">
                      <a16:colId xmlns:a16="http://schemas.microsoft.com/office/drawing/2014/main" val="2786246783"/>
                    </a:ext>
                  </a:extLst>
                </a:gridCol>
                <a:gridCol w="1882785">
                  <a:extLst>
                    <a:ext uri="{9D8B030D-6E8A-4147-A177-3AD203B41FA5}">
                      <a16:colId xmlns:a16="http://schemas.microsoft.com/office/drawing/2014/main" val="64876527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85274128"/>
                    </a:ext>
                  </a:extLst>
                </a:gridCol>
              </a:tblGrid>
              <a:tr h="559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monitor record item</a:t>
                      </a:r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Manual record</a:t>
                      </a:r>
                      <a:endParaRPr lang="th-TH" sz="1600" dirty="0"/>
                    </a:p>
                    <a:p>
                      <a:pPr algn="ctr"/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61292"/>
                  </a:ext>
                </a:extLst>
              </a:tr>
              <a:tr h="618260"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Standby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Wait for WIP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 production plan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Wait for martial</a:t>
                      </a:r>
                      <a:endParaRPr lang="th-TH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059203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Rest</a:t>
                      </a:r>
                      <a:endParaRPr lang="th-T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manpower support in brake time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41555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Never-ruse</a:t>
                      </a:r>
                      <a:endParaRPr lang="th-T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66125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Never-ruse</a:t>
                      </a:r>
                      <a:endParaRPr lang="th-TH" sz="1200" dirty="0"/>
                    </a:p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66793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Never-ruse</a:t>
                      </a:r>
                      <a:endParaRPr lang="th-TH" sz="1200" dirty="0"/>
                    </a:p>
                    <a:p>
                      <a:pPr algn="ctr"/>
                      <a:endParaRPr lang="th-T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88887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Never-ruse</a:t>
                      </a:r>
                      <a:endParaRPr lang="th-TH" sz="1200" dirty="0"/>
                    </a:p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721026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Never-ruse</a:t>
                      </a:r>
                      <a:endParaRPr lang="th-TH" sz="1200" dirty="0"/>
                    </a:p>
                    <a:p>
                      <a:pPr algn="ctr"/>
                      <a:endParaRPr lang="th-T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96192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CF91916-A868-467C-9B8F-54543FD34FF3}"/>
              </a:ext>
            </a:extLst>
          </p:cNvPr>
          <p:cNvGraphicFramePr>
            <a:graphicFrameLocks noGrp="1"/>
          </p:cNvGraphicFramePr>
          <p:nvPr/>
        </p:nvGraphicFramePr>
        <p:xfrm>
          <a:off x="862785" y="1629594"/>
          <a:ext cx="5184576" cy="472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75">
                  <a:extLst>
                    <a:ext uri="{9D8B030D-6E8A-4147-A177-3AD203B41FA5}">
                      <a16:colId xmlns:a16="http://schemas.microsoft.com/office/drawing/2014/main" val="2786246783"/>
                    </a:ext>
                  </a:extLst>
                </a:gridCol>
                <a:gridCol w="1882785">
                  <a:extLst>
                    <a:ext uri="{9D8B030D-6E8A-4147-A177-3AD203B41FA5}">
                      <a16:colId xmlns:a16="http://schemas.microsoft.com/office/drawing/2014/main" val="64876527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85274128"/>
                    </a:ext>
                  </a:extLst>
                </a:gridCol>
              </a:tblGrid>
              <a:tr h="5869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monitor record item</a:t>
                      </a:r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Manual record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61292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Machine operate</a:t>
                      </a:r>
                      <a:endParaRPr lang="th-TH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Record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59203"/>
                  </a:ext>
                </a:extLst>
              </a:tr>
              <a:tr h="648743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Ready operate after push the product to next unit</a:t>
                      </a:r>
                      <a:endParaRPr lang="th-TH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Record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441555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Ready operate from previous unit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Record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66125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Machine Error</a:t>
                      </a:r>
                    </a:p>
                    <a:p>
                      <a:pPr algn="l"/>
                      <a:r>
                        <a:rPr lang="en-US" sz="1200" dirty="0"/>
                        <a:t>(Fully Error detail)</a:t>
                      </a:r>
                      <a:endParaRPr lang="th-TH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Record data from machine display</a:t>
                      </a:r>
                      <a:endParaRPr lang="th-TH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66793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Machine Error</a:t>
                      </a:r>
                    </a:p>
                    <a:p>
                      <a:pPr algn="l"/>
                      <a:r>
                        <a:rPr lang="en-US" sz="1200" dirty="0"/>
                        <a:t>(Fully Error detail)</a:t>
                      </a:r>
                      <a:endParaRPr lang="th-TH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Record data from machine display</a:t>
                      </a:r>
                      <a:endParaRPr lang="th-TH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88887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Arrange</a:t>
                      </a:r>
                    </a:p>
                    <a:p>
                      <a:pPr algn="l"/>
                      <a:r>
                        <a:rPr lang="en-US" sz="1200" dirty="0"/>
                        <a:t>(No more detail)</a:t>
                      </a:r>
                      <a:endParaRPr lang="th-T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Lot Change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Material change</a:t>
                      </a:r>
                      <a:endParaRPr lang="th-TH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21026"/>
                  </a:ext>
                </a:extLst>
              </a:tr>
              <a:tr h="648743"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Check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(No more detail)</a:t>
                      </a:r>
                      <a:endParaRPr lang="th-T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Daily Chec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ENG use machine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6192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3B19D1C-F58E-46BE-8958-9F444874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5" y="2277473"/>
            <a:ext cx="1130415" cy="4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B759C-29FC-4819-8A6B-A993564B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0" y="4088813"/>
            <a:ext cx="1146564" cy="4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E5C74-9058-4A48-8B87-DBE78295C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85" y="2863091"/>
            <a:ext cx="1130415" cy="436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C6AB46-668E-4758-B329-6707AB795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10" y="3487045"/>
            <a:ext cx="1146564" cy="4360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F75FCE-A4E1-442C-AA6C-3C74C904E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710" y="5139118"/>
            <a:ext cx="1146564" cy="4360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5DAACA-769A-4744-A742-2389A01A5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702" y="3505496"/>
            <a:ext cx="1130415" cy="4360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51E72-2E98-4C6B-B8A3-F91A653A8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100" y="5778515"/>
            <a:ext cx="1154174" cy="4389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B76E9E-FDF0-4553-955F-5C05894DB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568" y="4642932"/>
            <a:ext cx="1092849" cy="4371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EBD9B6-DBDC-46CB-999D-898E349A0A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260" y="5241656"/>
            <a:ext cx="1166252" cy="4389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ABD904-55C1-4095-B6E9-24B42EB1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7651" y="5827537"/>
            <a:ext cx="1172521" cy="4389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4BF9AB-F55A-4B9F-B539-6C103642A9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7018" y="2265136"/>
            <a:ext cx="1183154" cy="4389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C95006-2B8B-479E-81A8-7CC4187739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26861" y="4681736"/>
            <a:ext cx="1194099" cy="3595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02F8A7-BE4C-4B93-BB91-0460723451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26926" y="2904437"/>
            <a:ext cx="1162191" cy="4389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8C867B-C60F-44D8-9479-59034C67D5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6513" y="4061075"/>
            <a:ext cx="1121005" cy="438912"/>
          </a:xfrm>
          <a:prstGeom prst="rect">
            <a:avLst/>
          </a:prstGeom>
        </p:spPr>
      </p:pic>
      <p:sp>
        <p:nvSpPr>
          <p:cNvPr id="38" name="タイトル 5">
            <a:extLst>
              <a:ext uri="{FF2B5EF4-FFF2-40B4-BE49-F238E27FC236}">
                <a16:creationId xmlns:a16="http://schemas.microsoft.com/office/drawing/2014/main" id="{21F7C385-563D-4F60-BA76-F49ECFE5AC19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10893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[MF2/MF3] Machine Stop Record / </a:t>
            </a:r>
            <a:r>
              <a:rPr kumimoji="1" lang="fr-FR" altLang="ja-JP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Summary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B59A2-A61A-480F-A44C-73F41D219689}"/>
              </a:ext>
            </a:extLst>
          </p:cNvPr>
          <p:cNvSpPr txBox="1"/>
          <p:nvPr/>
        </p:nvSpPr>
        <p:spPr>
          <a:xfrm>
            <a:off x="862785" y="639328"/>
            <a:ext cx="10479130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Machine monitor record items</a:t>
            </a:r>
          </a:p>
          <a:p>
            <a:pPr algn="ctr"/>
            <a:r>
              <a:rPr lang="en-US" sz="1800" b="1" dirty="0"/>
              <a:t>VS</a:t>
            </a:r>
          </a:p>
          <a:p>
            <a:pPr algn="ctr"/>
            <a:r>
              <a:rPr lang="en-US" sz="1800" b="1" dirty="0"/>
              <a:t>Manual record</a:t>
            </a:r>
            <a:endParaRPr lang="th-TH" sz="1800" b="1" dirty="0"/>
          </a:p>
        </p:txBody>
      </p:sp>
    </p:spTree>
    <p:extLst>
      <p:ext uri="{BB962C8B-B14F-4D97-AF65-F5344CB8AC3E}">
        <p14:creationId xmlns:p14="http://schemas.microsoft.com/office/powerpoint/2010/main" val="412588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2AA9B33-2E1B-4463-9881-776270C3C4D3}"/>
              </a:ext>
            </a:extLst>
          </p:cNvPr>
          <p:cNvGrpSpPr/>
          <p:nvPr/>
        </p:nvGrpSpPr>
        <p:grpSpPr>
          <a:xfrm>
            <a:off x="527643" y="1876501"/>
            <a:ext cx="10644531" cy="4476183"/>
            <a:chOff x="-48287" y="928560"/>
            <a:chExt cx="12776838" cy="5372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31E04C-5B40-42B0-8991-E79931EB5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/>
          </p:blipFill>
          <p:spPr>
            <a:xfrm>
              <a:off x="-48287" y="928560"/>
              <a:ext cx="4258269" cy="53728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B3A622-8667-4561-9410-6A8F8CFD6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8804"/>
            <a:stretch/>
          </p:blipFill>
          <p:spPr>
            <a:xfrm>
              <a:off x="6045435" y="928560"/>
              <a:ext cx="6683116" cy="5372850"/>
            </a:xfrm>
            <a:prstGeom prst="rect">
              <a:avLst/>
            </a:prstGeom>
          </p:spPr>
        </p:pic>
      </p:grpSp>
      <p:sp>
        <p:nvSpPr>
          <p:cNvPr id="19" name="タイトル 5">
            <a:extLst>
              <a:ext uri="{FF2B5EF4-FFF2-40B4-BE49-F238E27FC236}">
                <a16:creationId xmlns:a16="http://schemas.microsoft.com/office/drawing/2014/main" id="{ADBCDD05-01E6-44A5-8E92-CA1B1103D594}"/>
              </a:ext>
            </a:extLst>
          </p:cNvPr>
          <p:cNvSpPr txBox="1">
            <a:spLocks/>
          </p:cNvSpPr>
          <p:nvPr/>
        </p:nvSpPr>
        <p:spPr>
          <a:xfrm>
            <a:off x="3729149" y="495451"/>
            <a:ext cx="4507348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altLang="ja-JP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/>
                <a:ea typeface="Meiryo UI"/>
              </a:rPr>
              <a:t>Current Method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pic>
        <p:nvPicPr>
          <p:cNvPr id="3074" name="Picture 2" descr="ผลการค้นหารูปภาพสำหรับ Excel clipart">
            <a:extLst>
              <a:ext uri="{FF2B5EF4-FFF2-40B4-BE49-F238E27FC236}">
                <a16:creationId xmlns:a16="http://schemas.microsoft.com/office/drawing/2014/main" id="{E4975180-07DB-4A32-9E78-DB1ADD86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550" y="842434"/>
            <a:ext cx="1009767" cy="10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ผลการค้นหารูปภาพสำหรับ Writing typing clipart">
            <a:extLst>
              <a:ext uri="{FF2B5EF4-FFF2-40B4-BE49-F238E27FC236}">
                <a16:creationId xmlns:a16="http://schemas.microsoft.com/office/drawing/2014/main" id="{D5ABEE12-5F9D-4ACB-AA19-3B0F29E6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06" y="609468"/>
            <a:ext cx="1242733" cy="12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ผลการค้นหารูปภาพสำหรับ writing clipart">
            <a:extLst>
              <a:ext uri="{FF2B5EF4-FFF2-40B4-BE49-F238E27FC236}">
                <a16:creationId xmlns:a16="http://schemas.microsoft.com/office/drawing/2014/main" id="{F22191D3-C655-4179-9DDF-7016B8D6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00" b="90000" l="7426" r="92079">
                        <a14:foregroundMark x1="37129" y1="72000" x2="58911" y2="84000"/>
                        <a14:foregroundMark x1="58911" y1="84000" x2="73267" y2="81200"/>
                        <a14:foregroundMark x1="40594" y1="63200" x2="68317" y2="80000"/>
                        <a14:foregroundMark x1="46040" y1="64800" x2="67822" y2="74800"/>
                        <a14:foregroundMark x1="67822" y1="74800" x2="71287" y2="74000"/>
                        <a14:foregroundMark x1="38614" y1="75200" x2="35644" y2="76800"/>
                        <a14:foregroundMark x1="24752" y1="71200" x2="16832" y2="70800"/>
                        <a14:foregroundMark x1="5941" y1="90400" x2="7426" y2="68800"/>
                        <a14:foregroundMark x1="7426" y1="68800" x2="18317" y2="61600"/>
                        <a14:foregroundMark x1="92079" y1="62800" x2="89604" y2="83200"/>
                        <a14:foregroundMark x1="89604" y1="83200" x2="92574" y2="75200"/>
                        <a14:foregroundMark x1="30693" y1="8400" x2="41089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72" y="609795"/>
            <a:ext cx="1023498" cy="12667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F2A83B3-F481-4E1E-954F-565C2BFFFEEF}"/>
              </a:ext>
            </a:extLst>
          </p:cNvPr>
          <p:cNvSpPr/>
          <p:nvPr/>
        </p:nvSpPr>
        <p:spPr>
          <a:xfrm>
            <a:off x="4099867" y="1000500"/>
            <a:ext cx="1539813" cy="609202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5E78C-53E6-4820-8A5E-29BD31048225}"/>
              </a:ext>
            </a:extLst>
          </p:cNvPr>
          <p:cNvSpPr txBox="1"/>
          <p:nvPr/>
        </p:nvSpPr>
        <p:spPr>
          <a:xfrm>
            <a:off x="1855978" y="1019893"/>
            <a:ext cx="1772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Writing</a:t>
            </a:r>
            <a:endParaRPr lang="th-TH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29992-9A8D-4ED7-A1BE-FC3F53E93276}"/>
              </a:ext>
            </a:extLst>
          </p:cNvPr>
          <p:cNvSpPr txBox="1"/>
          <p:nvPr/>
        </p:nvSpPr>
        <p:spPr>
          <a:xfrm>
            <a:off x="7264588" y="1067021"/>
            <a:ext cx="161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Typing</a:t>
            </a:r>
            <a:endParaRPr lang="th-TH" sz="3200" b="1" dirty="0"/>
          </a:p>
        </p:txBody>
      </p:sp>
      <p:pic>
        <p:nvPicPr>
          <p:cNvPr id="9" name="Graphic 8" descr="Arrow Clockwise curve">
            <a:extLst>
              <a:ext uri="{FF2B5EF4-FFF2-40B4-BE49-F238E27FC236}">
                <a16:creationId xmlns:a16="http://schemas.microsoft.com/office/drawing/2014/main" id="{9C9F789D-0C0E-429E-9BF7-B4F420160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0000">
            <a:off x="3867011" y="1524653"/>
            <a:ext cx="1762582" cy="3237526"/>
          </a:xfrm>
          <a:prstGeom prst="rect">
            <a:avLst/>
          </a:prstGeom>
        </p:spPr>
      </p:pic>
      <p:sp>
        <p:nvSpPr>
          <p:cNvPr id="13" name="タイトル 5">
            <a:extLst>
              <a:ext uri="{FF2B5EF4-FFF2-40B4-BE49-F238E27FC236}">
                <a16:creationId xmlns:a16="http://schemas.microsoft.com/office/drawing/2014/main" id="{8463B145-B7E0-4608-A557-8BC1770BB4D4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10893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[MF2/MF3] Machine Stop Record / </a:t>
            </a:r>
            <a:r>
              <a:rPr kumimoji="1" lang="fr-FR" altLang="ja-JP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Summary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416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63F6C-9D62-4374-8FE6-6D77EB98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4312601"/>
            <a:ext cx="6024230" cy="219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985A3-2C4B-410A-A8BB-A7D2F0FB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80" y="1266488"/>
            <a:ext cx="5980340" cy="25524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5034E21-E457-476F-B420-733A9C9819EA}"/>
              </a:ext>
            </a:extLst>
          </p:cNvPr>
          <p:cNvGrpSpPr/>
          <p:nvPr/>
        </p:nvGrpSpPr>
        <p:grpSpPr>
          <a:xfrm>
            <a:off x="122010" y="1250249"/>
            <a:ext cx="5980340" cy="2736304"/>
            <a:chOff x="122010" y="477466"/>
            <a:chExt cx="5980340" cy="27363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3ECE2A-5771-4A4A-A781-F03237F58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25" r="53540" b="42721"/>
            <a:stretch/>
          </p:blipFill>
          <p:spPr>
            <a:xfrm>
              <a:off x="122010" y="477466"/>
              <a:ext cx="5980340" cy="2736304"/>
            </a:xfrm>
            <a:prstGeom prst="rect">
              <a:avLst/>
            </a:prstGeom>
          </p:spPr>
        </p:pic>
        <p:sp>
          <p:nvSpPr>
            <p:cNvPr id="11" name="Callout: Bent Line 10">
              <a:extLst>
                <a:ext uri="{FF2B5EF4-FFF2-40B4-BE49-F238E27FC236}">
                  <a16:creationId xmlns:a16="http://schemas.microsoft.com/office/drawing/2014/main" id="{AD17BC06-448C-4DEF-9792-5626079A313D}"/>
                </a:ext>
              </a:extLst>
            </p:cNvPr>
            <p:cNvSpPr/>
            <p:nvPr/>
          </p:nvSpPr>
          <p:spPr>
            <a:xfrm>
              <a:off x="2491600" y="530885"/>
              <a:ext cx="1205806" cy="21602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85873"/>
                <a:gd name="adj6" fmla="val -30557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sz="1000" dirty="0"/>
                <a:t>Machine number</a:t>
              </a:r>
              <a:endParaRPr kumimoji="1" lang="th-TH" sz="1000" dirty="0"/>
            </a:p>
          </p:txBody>
        </p:sp>
        <p:sp>
          <p:nvSpPr>
            <p:cNvPr id="12" name="Callout: Bent Line 11">
              <a:extLst>
                <a:ext uri="{FF2B5EF4-FFF2-40B4-BE49-F238E27FC236}">
                  <a16:creationId xmlns:a16="http://schemas.microsoft.com/office/drawing/2014/main" id="{C2E53493-6E29-41E5-A334-893360C6E563}"/>
                </a:ext>
              </a:extLst>
            </p:cNvPr>
            <p:cNvSpPr/>
            <p:nvPr/>
          </p:nvSpPr>
          <p:spPr>
            <a:xfrm>
              <a:off x="2491600" y="783824"/>
              <a:ext cx="1205806" cy="216024"/>
            </a:xfrm>
            <a:prstGeom prst="borderCallout2">
              <a:avLst>
                <a:gd name="adj1" fmla="val 16546"/>
                <a:gd name="adj2" fmla="val -2409"/>
                <a:gd name="adj3" fmla="val 18751"/>
                <a:gd name="adj4" fmla="val -11138"/>
                <a:gd name="adj5" fmla="val 322380"/>
                <a:gd name="adj6" fmla="val -1381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sz="1000" dirty="0"/>
                <a:t>Machine Unit</a:t>
              </a:r>
              <a:endParaRPr kumimoji="1" lang="th-TH" sz="1000" dirty="0"/>
            </a:p>
          </p:txBody>
        </p:sp>
        <p:sp>
          <p:nvSpPr>
            <p:cNvPr id="13" name="Callout: Bent Line 12">
              <a:extLst>
                <a:ext uri="{FF2B5EF4-FFF2-40B4-BE49-F238E27FC236}">
                  <a16:creationId xmlns:a16="http://schemas.microsoft.com/office/drawing/2014/main" id="{74E5611E-5271-41EF-8C34-88EEC88ABBE7}"/>
                </a:ext>
              </a:extLst>
            </p:cNvPr>
            <p:cNvSpPr/>
            <p:nvPr/>
          </p:nvSpPr>
          <p:spPr>
            <a:xfrm flipH="1">
              <a:off x="2491600" y="1043855"/>
              <a:ext cx="1004072" cy="216024"/>
            </a:xfrm>
            <a:prstGeom prst="borderCallout2">
              <a:avLst>
                <a:gd name="adj1" fmla="val 16546"/>
                <a:gd name="adj2" fmla="val -2409"/>
                <a:gd name="adj3" fmla="val 138682"/>
                <a:gd name="adj4" fmla="val -6585"/>
                <a:gd name="adj5" fmla="val 275201"/>
                <a:gd name="adj6" fmla="val 48668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Error Group</a:t>
              </a:r>
              <a:endParaRPr kumimoji="1" lang="th-TH" sz="1000" dirty="0"/>
            </a:p>
          </p:txBody>
        </p:sp>
        <p:sp>
          <p:nvSpPr>
            <p:cNvPr id="14" name="Callout: Bent Line 13">
              <a:extLst>
                <a:ext uri="{FF2B5EF4-FFF2-40B4-BE49-F238E27FC236}">
                  <a16:creationId xmlns:a16="http://schemas.microsoft.com/office/drawing/2014/main" id="{D9570E73-8F1B-4775-86E3-D5BD003851BD}"/>
                </a:ext>
              </a:extLst>
            </p:cNvPr>
            <p:cNvSpPr/>
            <p:nvPr/>
          </p:nvSpPr>
          <p:spPr>
            <a:xfrm>
              <a:off x="4806206" y="909514"/>
              <a:ext cx="1205806" cy="216024"/>
            </a:xfrm>
            <a:prstGeom prst="borderCallout2">
              <a:avLst>
                <a:gd name="adj1" fmla="val 16546"/>
                <a:gd name="adj2" fmla="val -2409"/>
                <a:gd name="adj3" fmla="val 18751"/>
                <a:gd name="adj4" fmla="val -11138"/>
                <a:gd name="adj5" fmla="val 196275"/>
                <a:gd name="adj6" fmla="val -22422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Product type</a:t>
              </a:r>
              <a:endParaRPr kumimoji="1" lang="th-TH" sz="1000" dirty="0"/>
            </a:p>
          </p:txBody>
        </p:sp>
        <p:sp>
          <p:nvSpPr>
            <p:cNvPr id="15" name="Callout: Bent Line 14">
              <a:extLst>
                <a:ext uri="{FF2B5EF4-FFF2-40B4-BE49-F238E27FC236}">
                  <a16:creationId xmlns:a16="http://schemas.microsoft.com/office/drawing/2014/main" id="{2D5BB1E9-FD72-4B00-81C6-4F9BF31D7D55}"/>
                </a:ext>
              </a:extLst>
            </p:cNvPr>
            <p:cNvSpPr/>
            <p:nvPr/>
          </p:nvSpPr>
          <p:spPr>
            <a:xfrm>
              <a:off x="5166246" y="1197546"/>
              <a:ext cx="845766" cy="216024"/>
            </a:xfrm>
            <a:prstGeom prst="borderCallout2">
              <a:avLst>
                <a:gd name="adj1" fmla="val 16546"/>
                <a:gd name="adj2" fmla="val -2409"/>
                <a:gd name="adj3" fmla="val 18751"/>
                <a:gd name="adj4" fmla="val -11138"/>
                <a:gd name="adj5" fmla="val 108090"/>
                <a:gd name="adj6" fmla="val -26927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sz="1000" dirty="0"/>
                <a:t>Stop </a:t>
              </a:r>
              <a:r>
                <a:rPr lang="en-US" sz="1000" dirty="0"/>
                <a:t>time</a:t>
              </a:r>
              <a:endParaRPr kumimoji="1" lang="th-TH" sz="1000" dirty="0"/>
            </a:p>
          </p:txBody>
        </p:sp>
        <p:sp>
          <p:nvSpPr>
            <p:cNvPr id="16" name="Callout: Bent Line 15">
              <a:extLst>
                <a:ext uri="{FF2B5EF4-FFF2-40B4-BE49-F238E27FC236}">
                  <a16:creationId xmlns:a16="http://schemas.microsoft.com/office/drawing/2014/main" id="{E6496EA3-AFEC-4807-871C-68CDDE874667}"/>
                </a:ext>
              </a:extLst>
            </p:cNvPr>
            <p:cNvSpPr/>
            <p:nvPr/>
          </p:nvSpPr>
          <p:spPr>
            <a:xfrm>
              <a:off x="3438054" y="1697658"/>
              <a:ext cx="1205806" cy="147960"/>
            </a:xfrm>
            <a:prstGeom prst="borderCallout2">
              <a:avLst>
                <a:gd name="adj1" fmla="val 16546"/>
                <a:gd name="adj2" fmla="val -2409"/>
                <a:gd name="adj3" fmla="val 18751"/>
                <a:gd name="adj4" fmla="val -11138"/>
                <a:gd name="adj5" fmla="val 77271"/>
                <a:gd name="adj6" fmla="val -1926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More detail</a:t>
              </a:r>
              <a:endParaRPr kumimoji="1" lang="th-TH" sz="1000" dirty="0"/>
            </a:p>
          </p:txBody>
        </p:sp>
        <p:sp>
          <p:nvSpPr>
            <p:cNvPr id="17" name="Callout: Bent Line 16">
              <a:extLst>
                <a:ext uri="{FF2B5EF4-FFF2-40B4-BE49-F238E27FC236}">
                  <a16:creationId xmlns:a16="http://schemas.microsoft.com/office/drawing/2014/main" id="{72E39DAF-F044-4B35-90D7-B34BBCC5AF7E}"/>
                </a:ext>
              </a:extLst>
            </p:cNvPr>
            <p:cNvSpPr/>
            <p:nvPr/>
          </p:nvSpPr>
          <p:spPr>
            <a:xfrm>
              <a:off x="4806206" y="2790192"/>
              <a:ext cx="1037729" cy="306388"/>
            </a:xfrm>
            <a:prstGeom prst="borderCallout2">
              <a:avLst>
                <a:gd name="adj1" fmla="val 16546"/>
                <a:gd name="adj2" fmla="val -2409"/>
                <a:gd name="adj3" fmla="val 18751"/>
                <a:gd name="adj4" fmla="val -11138"/>
                <a:gd name="adj5" fmla="val -62625"/>
                <a:gd name="adj6" fmla="val 14700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Input time when machine can start</a:t>
              </a:r>
              <a:endParaRPr kumimoji="1" lang="th-TH" sz="900" dirty="0"/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77AD64E-2DA9-4C7E-B777-DB4C4C028D8F}"/>
              </a:ext>
            </a:extLst>
          </p:cNvPr>
          <p:cNvSpPr/>
          <p:nvPr/>
        </p:nvSpPr>
        <p:spPr>
          <a:xfrm rot="16200000">
            <a:off x="6044343" y="2014921"/>
            <a:ext cx="360037" cy="437409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3C0D45C-380C-4271-9044-23AE16EB16B1}"/>
              </a:ext>
            </a:extLst>
          </p:cNvPr>
          <p:cNvSpPr/>
          <p:nvPr/>
        </p:nvSpPr>
        <p:spPr>
          <a:xfrm rot="8100000" flipV="1">
            <a:off x="5969865" y="3949410"/>
            <a:ext cx="360037" cy="437409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29FB2-EA16-4E77-9B0E-F5BCE8D132C3}"/>
              </a:ext>
            </a:extLst>
          </p:cNvPr>
          <p:cNvSpPr txBox="1"/>
          <p:nvPr/>
        </p:nvSpPr>
        <p:spPr>
          <a:xfrm flipH="1">
            <a:off x="8266107" y="2262189"/>
            <a:ext cx="228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Summary by machine</a:t>
            </a:r>
            <a:endParaRPr lang="th-TH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B461A-DE6D-482E-8C91-936E722BD209}"/>
              </a:ext>
            </a:extLst>
          </p:cNvPr>
          <p:cNvSpPr txBox="1"/>
          <p:nvPr/>
        </p:nvSpPr>
        <p:spPr>
          <a:xfrm flipH="1">
            <a:off x="8266107" y="4196312"/>
            <a:ext cx="228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Machine Efficiency</a:t>
            </a:r>
            <a:endParaRPr lang="th-TH" sz="2400" b="1" dirty="0"/>
          </a:p>
        </p:txBody>
      </p:sp>
      <p:sp>
        <p:nvSpPr>
          <p:cNvPr id="32" name="タイトル 5">
            <a:extLst>
              <a:ext uri="{FF2B5EF4-FFF2-40B4-BE49-F238E27FC236}">
                <a16:creationId xmlns:a16="http://schemas.microsoft.com/office/drawing/2014/main" id="{7F282058-6B3F-4EAE-8ED1-E3396ED30935}"/>
              </a:ext>
            </a:extLst>
          </p:cNvPr>
          <p:cNvSpPr txBox="1">
            <a:spLocks/>
          </p:cNvSpPr>
          <p:nvPr/>
        </p:nvSpPr>
        <p:spPr>
          <a:xfrm>
            <a:off x="197694" y="693490"/>
            <a:ext cx="5400600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altLang="ja-JP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/>
                <a:ea typeface="Meiryo UI"/>
              </a:rPr>
              <a:t>Application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26C73E-382B-43BA-A72E-F7115E5E891E}"/>
              </a:ext>
            </a:extLst>
          </p:cNvPr>
          <p:cNvSpPr/>
          <p:nvPr/>
        </p:nvSpPr>
        <p:spPr>
          <a:xfrm>
            <a:off x="3593851" y="4343855"/>
            <a:ext cx="1629345" cy="590385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data to issue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Stop record</a:t>
            </a:r>
            <a:endParaRPr kumimoji="1" lang="th-TH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A385D6-0DDC-4692-B586-B86C0E01AE0D}"/>
              </a:ext>
            </a:extLst>
          </p:cNvPr>
          <p:cNvSpPr/>
          <p:nvPr/>
        </p:nvSpPr>
        <p:spPr>
          <a:xfrm>
            <a:off x="3593851" y="5740062"/>
            <a:ext cx="1629345" cy="590385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time when machine can start</a:t>
            </a:r>
            <a:endParaRPr kumimoji="1" lang="th-TH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77DE-D4A7-4984-A2F5-D5E2800A75C4}"/>
              </a:ext>
            </a:extLst>
          </p:cNvPr>
          <p:cNvSpPr txBox="1"/>
          <p:nvPr/>
        </p:nvSpPr>
        <p:spPr>
          <a:xfrm>
            <a:off x="3478578" y="4036078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6CC"/>
                </a:solidFill>
              </a:rPr>
              <a:t>Step 1 : Stop time</a:t>
            </a:r>
            <a:endParaRPr lang="th-TH" sz="1400" dirty="0">
              <a:solidFill>
                <a:srgbClr val="0066CC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9B1370-B0FD-48CC-9340-3FB3857D1197}"/>
              </a:ext>
            </a:extLst>
          </p:cNvPr>
          <p:cNvSpPr/>
          <p:nvPr/>
        </p:nvSpPr>
        <p:spPr>
          <a:xfrm rot="5400000">
            <a:off x="4108470" y="4966427"/>
            <a:ext cx="635460" cy="650230"/>
          </a:xfrm>
          <a:prstGeom prst="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5A212-A0C0-413F-81D0-5E10DC42E1AB}"/>
              </a:ext>
            </a:extLst>
          </p:cNvPr>
          <p:cNvSpPr/>
          <p:nvPr/>
        </p:nvSpPr>
        <p:spPr>
          <a:xfrm>
            <a:off x="4950222" y="2841859"/>
            <a:ext cx="943656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pic>
        <p:nvPicPr>
          <p:cNvPr id="33" name="Graphic 32" descr="Arrow Clockwise curve">
            <a:extLst>
              <a:ext uri="{FF2B5EF4-FFF2-40B4-BE49-F238E27FC236}">
                <a16:creationId xmlns:a16="http://schemas.microsoft.com/office/drawing/2014/main" id="{FB366088-BC96-45B1-8FEC-DFF7680F4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4953647" y="2842348"/>
            <a:ext cx="916759" cy="30917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96CD5C-E5AB-42A8-90A4-1A80E6F1352F}"/>
              </a:ext>
            </a:extLst>
          </p:cNvPr>
          <p:cNvSpPr txBox="1"/>
          <p:nvPr/>
        </p:nvSpPr>
        <p:spPr>
          <a:xfrm>
            <a:off x="3478578" y="5451578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6CC"/>
                </a:solidFill>
              </a:rPr>
              <a:t>Step 2 : Stop time</a:t>
            </a:r>
            <a:endParaRPr lang="th-TH" sz="1400" dirty="0">
              <a:solidFill>
                <a:srgbClr val="0066C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D386A9-E53A-4443-B370-C1A1FD79B0F3}"/>
              </a:ext>
            </a:extLst>
          </p:cNvPr>
          <p:cNvSpPr/>
          <p:nvPr/>
        </p:nvSpPr>
        <p:spPr>
          <a:xfrm>
            <a:off x="1189998" y="1261162"/>
            <a:ext cx="4822013" cy="1523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pic>
        <p:nvPicPr>
          <p:cNvPr id="26" name="Graphic 25" descr="Arrow Clockwise curve">
            <a:extLst>
              <a:ext uri="{FF2B5EF4-FFF2-40B4-BE49-F238E27FC236}">
                <a16:creationId xmlns:a16="http://schemas.microsoft.com/office/drawing/2014/main" id="{7D5C4FDC-CB64-4299-9AE6-50858808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44959">
            <a:off x="2428642" y="1718972"/>
            <a:ext cx="1224034" cy="314401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E4EFEF-69AE-4795-BDDE-C63826AB4BF7}"/>
              </a:ext>
            </a:extLst>
          </p:cNvPr>
          <p:cNvSpPr/>
          <p:nvPr/>
        </p:nvSpPr>
        <p:spPr>
          <a:xfrm>
            <a:off x="2491600" y="786393"/>
            <a:ext cx="610235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http://43.72.20.161/MachineStopRecord/</a:t>
            </a:r>
            <a:r>
              <a:rPr lang="en-US" dirty="0"/>
              <a:t> </a:t>
            </a:r>
          </a:p>
        </p:txBody>
      </p:sp>
      <p:sp>
        <p:nvSpPr>
          <p:cNvPr id="37" name="タイトル 5">
            <a:extLst>
              <a:ext uri="{FF2B5EF4-FFF2-40B4-BE49-F238E27FC236}">
                <a16:creationId xmlns:a16="http://schemas.microsoft.com/office/drawing/2014/main" id="{989EF0ED-BD83-46D6-9728-CA9C02CF9BFB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10893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[MF2/MF3] Machine Stop Record / </a:t>
            </a:r>
            <a:r>
              <a:rPr kumimoji="1" lang="fr-FR" altLang="ja-JP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Summary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45DB76-10A5-4941-BC1A-73922D0A26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1" r="14194" b="12013"/>
          <a:stretch/>
        </p:blipFill>
        <p:spPr>
          <a:xfrm>
            <a:off x="429737" y="4348984"/>
            <a:ext cx="2800549" cy="19814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16DC7C-04D7-4596-9D24-7B5A50274B47}"/>
              </a:ext>
            </a:extLst>
          </p:cNvPr>
          <p:cNvSpPr txBox="1"/>
          <p:nvPr/>
        </p:nvSpPr>
        <p:spPr>
          <a:xfrm>
            <a:off x="382202" y="4034296"/>
            <a:ext cx="23130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 by tablet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2740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94454-FC5B-46DA-ACE2-98B330D21959}"/>
              </a:ext>
            </a:extLst>
          </p:cNvPr>
          <p:cNvGraphicFramePr>
            <a:graphicFrameLocks noGrp="1"/>
          </p:cNvGraphicFramePr>
          <p:nvPr/>
        </p:nvGraphicFramePr>
        <p:xfrm>
          <a:off x="6862197" y="767255"/>
          <a:ext cx="5147661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65">
                  <a:extLst>
                    <a:ext uri="{9D8B030D-6E8A-4147-A177-3AD203B41FA5}">
                      <a16:colId xmlns:a16="http://schemas.microsoft.com/office/drawing/2014/main" val="1243891001"/>
                    </a:ext>
                  </a:extLst>
                </a:gridCol>
                <a:gridCol w="4899396">
                  <a:extLst>
                    <a:ext uri="{9D8B030D-6E8A-4147-A177-3AD203B41FA5}">
                      <a16:colId xmlns:a16="http://schemas.microsoft.com/office/drawing/2014/main" val="3289062048"/>
                    </a:ext>
                  </a:extLst>
                </a:gridCol>
              </a:tblGrid>
              <a:tr h="380485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Indirect Benefit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17747"/>
                  </a:ext>
                </a:extLst>
              </a:tr>
              <a:tr h="20574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Reduce job to make report end of shift (input data to excel for all machine). So they have a time to focus other job such as prepare material, prepare information for next shift.</a:t>
                      </a:r>
                      <a:endParaRPr lang="th-TH" sz="2000" dirty="0"/>
                    </a:p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82708"/>
                  </a:ext>
                </a:extLst>
              </a:tr>
              <a:tr h="26211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Supervisor can monitor the machine stop issue by real time. </a:t>
                      </a:r>
                    </a:p>
                    <a:p>
                      <a:r>
                        <a:rPr lang="en-US" sz="2000" dirty="0"/>
                        <a:t>(Different from old report that will be reported 1 time /shift by email.)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So the operator is not interrupted during operation by telephone from supervisor for answering why machine stop.</a:t>
                      </a:r>
                      <a:endParaRPr lang="th-TH" sz="2000" dirty="0"/>
                    </a:p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51308"/>
                  </a:ext>
                </a:extLst>
              </a:tr>
            </a:tbl>
          </a:graphicData>
        </a:graphic>
      </p:graphicFrame>
      <p:sp>
        <p:nvSpPr>
          <p:cNvPr id="6" name="タイトル 5">
            <a:extLst>
              <a:ext uri="{FF2B5EF4-FFF2-40B4-BE49-F238E27FC236}">
                <a16:creationId xmlns:a16="http://schemas.microsoft.com/office/drawing/2014/main" id="{86081926-C003-45BF-AC61-CB1B83C9D965}"/>
              </a:ext>
            </a:extLst>
          </p:cNvPr>
          <p:cNvSpPr txBox="1">
            <a:spLocks/>
          </p:cNvSpPr>
          <p:nvPr/>
        </p:nvSpPr>
        <p:spPr>
          <a:xfrm>
            <a:off x="197694" y="45418"/>
            <a:ext cx="12007006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10893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SF03 : [MF2/MF3] Machine Stop Record / </a:t>
            </a:r>
            <a:r>
              <a:rPr kumimoji="1" lang="fr-FR" altLang="ja-JP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952A6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Summary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rgbClr val="1952A6"/>
              </a:solidFill>
              <a:effectLst/>
              <a:uLnTx/>
              <a:uFillTx/>
              <a:latin typeface="Meiryo UI"/>
              <a:ea typeface="Meiryo UI"/>
              <a:cs typeface="+mj-c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5364F0-9D3F-4E85-8696-ED92B6DCC13D}"/>
              </a:ext>
            </a:extLst>
          </p:cNvPr>
          <p:cNvGraphicFramePr/>
          <p:nvPr/>
        </p:nvGraphicFramePr>
        <p:xfrm>
          <a:off x="413718" y="1341564"/>
          <a:ext cx="6048672" cy="348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タイトル 5">
            <a:extLst>
              <a:ext uri="{FF2B5EF4-FFF2-40B4-BE49-F238E27FC236}">
                <a16:creationId xmlns:a16="http://schemas.microsoft.com/office/drawing/2014/main" id="{7D141F52-5230-4C13-89B8-8BD21CE8174A}"/>
              </a:ext>
            </a:extLst>
          </p:cNvPr>
          <p:cNvSpPr txBox="1">
            <a:spLocks/>
          </p:cNvSpPr>
          <p:nvPr/>
        </p:nvSpPr>
        <p:spPr>
          <a:xfrm>
            <a:off x="413718" y="682825"/>
            <a:ext cx="5400600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altLang="ja-JP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iryo UI"/>
                <a:ea typeface="Meiryo UI"/>
              </a:rPr>
              <a:t>Benefit</a:t>
            </a:r>
            <a:endParaRPr kumimoji="1" lang="fr-FR" altLang="ja-JP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A5E-712A-4771-8E0D-B0192F8810B2}"/>
              </a:ext>
            </a:extLst>
          </p:cNvPr>
          <p:cNvSpPr txBox="1"/>
          <p:nvPr/>
        </p:nvSpPr>
        <p:spPr>
          <a:xfrm>
            <a:off x="1538414" y="5437490"/>
            <a:ext cx="16785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285 </a:t>
            </a:r>
            <a:r>
              <a:rPr lang="en-US" dirty="0" err="1"/>
              <a:t>hr</a:t>
            </a:r>
            <a:r>
              <a:rPr lang="en-US" dirty="0"/>
              <a:t>/month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21B64-5CF8-4233-AF01-8F53A375E976}"/>
              </a:ext>
            </a:extLst>
          </p:cNvPr>
          <p:cNvSpPr txBox="1"/>
          <p:nvPr/>
        </p:nvSpPr>
        <p:spPr>
          <a:xfrm>
            <a:off x="4413859" y="5437491"/>
            <a:ext cx="15438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 </a:t>
            </a:r>
            <a:r>
              <a:rPr lang="en-US" dirty="0" err="1"/>
              <a:t>hr</a:t>
            </a:r>
            <a:r>
              <a:rPr lang="en-US" dirty="0"/>
              <a:t>/month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F2A93-76FF-4F13-B0C2-A737E437BC66}"/>
              </a:ext>
            </a:extLst>
          </p:cNvPr>
          <p:cNvSpPr txBox="1"/>
          <p:nvPr/>
        </p:nvSpPr>
        <p:spPr>
          <a:xfrm>
            <a:off x="2229439" y="5133830"/>
            <a:ext cx="28238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record time 81%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9D48F-16C6-42F4-9BD8-81854BAD13D8}"/>
              </a:ext>
            </a:extLst>
          </p:cNvPr>
          <p:cNvSpPr txBox="1"/>
          <p:nvPr/>
        </p:nvSpPr>
        <p:spPr>
          <a:xfrm>
            <a:off x="1259903" y="5687259"/>
            <a:ext cx="2116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12 machines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23031-C945-4978-A259-0F5C52968E14}"/>
              </a:ext>
            </a:extLst>
          </p:cNvPr>
          <p:cNvSpPr txBox="1"/>
          <p:nvPr/>
        </p:nvSpPr>
        <p:spPr>
          <a:xfrm>
            <a:off x="4193562" y="5687259"/>
            <a:ext cx="2116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12 machines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8684133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aster">
  <a:themeElements>
    <a:clrScheme name="SSSグループ標準テンプレート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9639</TotalTime>
  <Words>678</Words>
  <Application>Microsoft Office PowerPoint</Application>
  <PresentationFormat>Custom</PresentationFormat>
  <Paragraphs>171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Meiryo UI</vt:lpstr>
      <vt:lpstr>SST</vt:lpstr>
      <vt:lpstr>Arial</vt:lpstr>
      <vt:lpstr>Calibri</vt:lpstr>
      <vt:lpstr>Tahoma</vt:lpstr>
      <vt:lpstr>Trebuchet MS</vt:lpstr>
      <vt:lpstr>Wingdings</vt:lpstr>
      <vt:lpstr>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Nobushiro, Yamamoto</dc:creator>
  <cp:lastModifiedBy>Puttaraksa Rattakul (SDT)</cp:lastModifiedBy>
  <cp:revision>534</cp:revision>
  <cp:lastPrinted>2016-12-15T07:29:33Z</cp:lastPrinted>
  <dcterms:created xsi:type="dcterms:W3CDTF">2016-11-03T01:58:08Z</dcterms:created>
  <dcterms:modified xsi:type="dcterms:W3CDTF">2021-05-19T04:12:33Z</dcterms:modified>
</cp:coreProperties>
</file>