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816" r:id="rId2"/>
    <p:sldId id="799" r:id="rId3"/>
    <p:sldId id="800" r:id="rId4"/>
    <p:sldId id="801" r:id="rId5"/>
    <p:sldId id="832" r:id="rId6"/>
  </p:sldIdLst>
  <p:sldSz cx="12204700" cy="6859588"/>
  <p:notesSz cx="6807200" cy="9939338"/>
  <p:defaultTextStyle>
    <a:defPPr>
      <a:defRPr lang="ja-JP"/>
    </a:defPPr>
    <a:lvl1pPr marL="0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5706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828247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285309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742372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199433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2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000"/>
    <a:srgbClr val="90B6EE"/>
    <a:srgbClr val="00B0F0"/>
    <a:srgbClr val="3333FF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919" autoAdjust="0"/>
    <p:restoredTop sz="88443" autoAdjust="0"/>
  </p:normalViewPr>
  <p:slideViewPr>
    <p:cSldViewPr>
      <p:cViewPr varScale="1">
        <p:scale>
          <a:sx n="124" d="100"/>
          <a:sy n="124" d="100"/>
        </p:scale>
        <p:origin x="132" y="162"/>
      </p:cViewPr>
      <p:guideLst>
        <p:guide orient="horz" pos="2161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64" y="-9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5016107772\Desktop\2019\8.Aug'19\smart%20factory\Copy%20of%20SDT%20SF%20Task%20List%20Format_QSD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%20Smart%20Factory\07-Close%20QSD(Mar)\Material%20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%20Smart%20Factory\07-Close%20QSD(Mar)\Material%20typ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18%20Smart%20Factory\07-Close%20QSD(Mar)\PGS%20calcu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Inspection data checking lead time (</a:t>
            </a:r>
            <a:r>
              <a:rPr lang="en-US" sz="1400" b="0" i="0" baseline="0" dirty="0" err="1">
                <a:effectLst/>
              </a:rPr>
              <a:t>Hrs</a:t>
            </a:r>
            <a:r>
              <a:rPr lang="en-US" sz="1400" b="0" i="0" baseline="0" dirty="0">
                <a:effectLst/>
              </a:rPr>
              <a:t>/month)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62.5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38-4C80-B425-169AA4041E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'IPO incoming'!$G$15:$H$15</c:f>
              <c:strCache>
                <c:ptCount val="2"/>
                <c:pt idx="0">
                  <c:v>Before</c:v>
                </c:pt>
                <c:pt idx="1">
                  <c:v>After </c:v>
                </c:pt>
              </c:strCache>
            </c:strRef>
          </c:cat>
          <c:val>
            <c:numRef>
              <c:f>'IPO incoming'!$G$22:$H$22</c:f>
              <c:numCache>
                <c:formatCode>General</c:formatCode>
                <c:ptCount val="2"/>
                <c:pt idx="0" formatCode="0.0">
                  <c:v>166.53333333333333</c:v>
                </c:pt>
                <c:pt idx="1">
                  <c:v>62.45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8-4C80-B425-169AA4041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292608"/>
        <c:axId val="465294576"/>
      </c:barChart>
      <c:catAx>
        <c:axId val="46529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94576"/>
        <c:crosses val="autoZero"/>
        <c:auto val="1"/>
        <c:lblAlgn val="ctr"/>
        <c:lblOffset val="100"/>
        <c:noMultiLvlLbl val="0"/>
      </c:catAx>
      <c:valAx>
        <c:axId val="46529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29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38018567956274E-2"/>
          <c:y val="5.659027383234249E-2"/>
          <c:w val="0.82572274839310644"/>
          <c:h val="0.799983737757353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Sheet1!$K$17</c:f>
              <c:strCache>
                <c:ptCount val="1"/>
                <c:pt idx="0">
                  <c:v>Remaining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Sheet1!$L$16:$M$16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Sheet1!$L$17:$M$17</c:f>
              <c:numCache>
                <c:formatCode>General</c:formatCode>
                <c:ptCount val="2"/>
                <c:pt idx="0">
                  <c:v>30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7-436F-B9CB-5116D38E9644}"/>
            </c:ext>
          </c:extLst>
        </c:ser>
        <c:ser>
          <c:idx val="1"/>
          <c:order val="1"/>
          <c:tx>
            <c:strRef>
              <c:f>Sheet1!$K$18</c:f>
              <c:strCache>
                <c:ptCount val="1"/>
                <c:pt idx="0">
                  <c:v>Added master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Sheet1!$L$16:$M$16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Sheet1!$L$18:$M$18</c:f>
              <c:numCache>
                <c:formatCode>General</c:formatCode>
                <c:ptCount val="2"/>
                <c:pt idx="0">
                  <c:v>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7-436F-B9CB-5116D38E964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99510992"/>
        <c:axId val="699507384"/>
      </c:barChart>
      <c:lineChart>
        <c:grouping val="standard"/>
        <c:varyColors val="0"/>
        <c:ser>
          <c:idx val="2"/>
          <c:order val="2"/>
          <c:tx>
            <c:strRef>
              <c:f>Sheet1!$K$19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Sheet1!$L$16:$M$16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Sheet1!$L$19:$M$19</c:f>
              <c:numCache>
                <c:formatCode>General</c:formatCode>
                <c:ptCount val="2"/>
                <c:pt idx="0">
                  <c:v>34</c:v>
                </c:pt>
                <c:pt idx="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D7-436F-B9CB-5116D38E9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9510992"/>
        <c:axId val="699507384"/>
      </c:lineChart>
      <c:catAx>
        <c:axId val="69951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07384"/>
        <c:crosses val="autoZero"/>
        <c:auto val="1"/>
        <c:lblAlgn val="ctr"/>
        <c:lblOffset val="100"/>
        <c:noMultiLvlLbl val="0"/>
      </c:catAx>
      <c:valAx>
        <c:axId val="69950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1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83619201850961"/>
          <c:y val="6.8337413567992999E-2"/>
          <c:w val="0.27755719759189529"/>
          <c:h val="0.24995429481167131"/>
        </c:manualLayout>
      </c:layout>
      <c:overlay val="0"/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138018567956274E-2"/>
          <c:y val="5.659027383234249E-2"/>
          <c:w val="0.82572274839310644"/>
          <c:h val="0.799983737757353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Sheet1!$S$17</c:f>
              <c:strCache>
                <c:ptCount val="1"/>
                <c:pt idx="0">
                  <c:v>By manual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Sheet1!$T$16:$U$16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Sheet1!$T$17:$U$17</c:f>
              <c:numCache>
                <c:formatCode>General</c:formatCode>
                <c:ptCount val="2"/>
                <c:pt idx="0">
                  <c:v>254</c:v>
                </c:pt>
                <c:pt idx="1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F-426C-A0D2-9E5ADDAF05BC}"/>
            </c:ext>
          </c:extLst>
        </c:ser>
        <c:ser>
          <c:idx val="1"/>
          <c:order val="1"/>
          <c:tx>
            <c:strRef>
              <c:f>Sheet1!$S$18</c:f>
              <c:strCache>
                <c:ptCount val="1"/>
                <c:pt idx="0">
                  <c:v>By application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Sheet1!$T$16:$U$16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Sheet1!$T$18:$U$18</c:f>
              <c:numCache>
                <c:formatCode>General</c:formatCode>
                <c:ptCount val="2"/>
                <c:pt idx="0">
                  <c:v>338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F-426C-A0D2-9E5ADDAF05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99510992"/>
        <c:axId val="699507384"/>
      </c:barChart>
      <c:lineChart>
        <c:grouping val="standard"/>
        <c:varyColors val="0"/>
        <c:ser>
          <c:idx val="2"/>
          <c:order val="2"/>
          <c:tx>
            <c:strRef>
              <c:f>Sheet1!$S$19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Sheet1!$T$16:$U$16</c:f>
              <c:strCache>
                <c:ptCount val="2"/>
                <c:pt idx="0">
                  <c:v>Interprosure</c:v>
                </c:pt>
                <c:pt idx="1">
                  <c:v>Package</c:v>
                </c:pt>
              </c:strCache>
            </c:strRef>
          </c:cat>
          <c:val>
            <c:numRef>
              <c:f>Sheet1!$T$19:$U$19</c:f>
              <c:numCache>
                <c:formatCode>General</c:formatCode>
                <c:ptCount val="2"/>
                <c:pt idx="0">
                  <c:v>592</c:v>
                </c:pt>
                <c:pt idx="1">
                  <c:v>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0F-426C-A0D2-9E5ADDAF05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9510992"/>
        <c:axId val="699507384"/>
      </c:lineChart>
      <c:catAx>
        <c:axId val="69951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07384"/>
        <c:crosses val="autoZero"/>
        <c:auto val="1"/>
        <c:lblAlgn val="ctr"/>
        <c:lblOffset val="100"/>
        <c:noMultiLvlLbl val="0"/>
      </c:catAx>
      <c:valAx>
        <c:axId val="699507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1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81050197316704"/>
          <c:y val="6.8337413567992999E-2"/>
          <c:w val="0.26758294640381092"/>
          <c:h val="0.24995429481167131"/>
        </c:manualLayout>
      </c:layout>
      <c:overlay val="0"/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Material inspection data improvement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'Sheet1(Oldbase)'!$B$4</c:f>
              <c:strCache>
                <c:ptCount val="1"/>
                <c:pt idx="0">
                  <c:v>1. Vendor data checking by manual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62-46ED-8148-861856547E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'Sheet1(Oldbase)'!$D$4:$F$4</c:f>
              <c:numCache>
                <c:formatCode>General</c:formatCode>
                <c:ptCount val="3"/>
                <c:pt idx="0">
                  <c:v>62.5</c:v>
                </c:pt>
                <c:pt idx="1">
                  <c:v>0</c:v>
                </c:pt>
                <c:pt idx="2" formatCode="_(* #,##0.0_);_(* \(#,##0.0\);_(* &quot;-&quot;??_);_(@_)">
                  <c:v>20.268488745980701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62-46ED-8148-861856547E27}"/>
            </c:ext>
          </c:extLst>
        </c:ser>
        <c:ser>
          <c:idx val="1"/>
          <c:order val="1"/>
          <c:tx>
            <c:strRef>
              <c:f>'Sheet1(Oldbase)'!$B$5</c:f>
              <c:strCache>
                <c:ptCount val="1"/>
                <c:pt idx="0">
                  <c:v>2. Stamp pass on vendor data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462-46ED-8148-861856547E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'Sheet1(Oldbase)'!$D$5:$F$5</c:f>
              <c:numCache>
                <c:formatCode>General</c:formatCode>
                <c:ptCount val="3"/>
                <c:pt idx="0">
                  <c:v>20.8</c:v>
                </c:pt>
                <c:pt idx="1">
                  <c:v>0</c:v>
                </c:pt>
                <c:pt idx="2" formatCode="_(* #,##0.0_);_(* \(#,##0.0\);_(* &quot;-&quot;??_);_(@_)">
                  <c:v>4.7485530546623789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62-46ED-8148-861856547E27}"/>
            </c:ext>
          </c:extLst>
        </c:ser>
        <c:ser>
          <c:idx val="2"/>
          <c:order val="2"/>
          <c:tx>
            <c:strRef>
              <c:f>'Sheet1(Oldbase)'!$B$6</c:f>
              <c:strCache>
                <c:ptCount val="1"/>
                <c:pt idx="0">
                  <c:v>3. Key inspection result data in data base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62-46ED-8148-861856547E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'Sheet1(Oldbase)'!$D$6:$F$6</c:f>
              <c:numCache>
                <c:formatCode>General</c:formatCode>
                <c:ptCount val="3"/>
                <c:pt idx="0">
                  <c:v>20.8</c:v>
                </c:pt>
                <c:pt idx="1">
                  <c:v>0</c:v>
                </c:pt>
                <c:pt idx="2" formatCode="_(* #,##0.0_);_(* \(#,##0.0\);_(* &quot;-&quot;??_);_(@_)">
                  <c:v>4.7485530546623789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2-46ED-8148-861856547E27}"/>
            </c:ext>
          </c:extLst>
        </c:ser>
        <c:ser>
          <c:idx val="3"/>
          <c:order val="3"/>
          <c:tx>
            <c:strRef>
              <c:f>'Sheet1(Oldbase)'!$B$7</c:f>
              <c:strCache>
                <c:ptCount val="1"/>
                <c:pt idx="0">
                  <c:v>4. Scan data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'Sheet1(Oldbase)'!$D$7:$F$7</c:f>
              <c:numCache>
                <c:formatCode>General</c:formatCode>
                <c:ptCount val="3"/>
                <c:pt idx="0">
                  <c:v>10.4</c:v>
                </c:pt>
                <c:pt idx="1">
                  <c:v>10.4</c:v>
                </c:pt>
                <c:pt idx="2" formatCode="_(* #,##0.0_);_(* \(#,##0.0\);_(* &quot;-&quot;??_);_(@_)">
                  <c:v>10.399999999999999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62-46ED-8148-861856547E27}"/>
            </c:ext>
          </c:extLst>
        </c:ser>
        <c:ser>
          <c:idx val="4"/>
          <c:order val="4"/>
          <c:tx>
            <c:strRef>
              <c:f>'Sheet1(Oldbase)'!$B$8</c:f>
              <c:strCache>
                <c:ptCount val="1"/>
                <c:pt idx="0">
                  <c:v>5. Save vendor data in sharepoint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'Sheet1(Oldbase)'!$D$8:$F$8</c:f>
              <c:numCache>
                <c:formatCode>General</c:formatCode>
                <c:ptCount val="3"/>
                <c:pt idx="0">
                  <c:v>10.4</c:v>
                </c:pt>
                <c:pt idx="1">
                  <c:v>10.4</c:v>
                </c:pt>
                <c:pt idx="2" formatCode="_(* #,##0.0_);_(* \(#,##0.0\);_(* &quot;-&quot;??_);_(@_)">
                  <c:v>10.399999999999999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62-46ED-8148-861856547E27}"/>
            </c:ext>
          </c:extLst>
        </c:ser>
        <c:ser>
          <c:idx val="5"/>
          <c:order val="5"/>
          <c:tx>
            <c:strRef>
              <c:f>'Sheet1(Oldbase)'!$B$9</c:f>
              <c:strCache>
                <c:ptCount val="1"/>
                <c:pt idx="0">
                  <c:v>6. Stamp pass on label box 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'Sheet1(Oldbase)'!$D$9:$F$9</c:f>
              <c:numCache>
                <c:formatCode>General</c:formatCode>
                <c:ptCount val="3"/>
                <c:pt idx="0">
                  <c:v>41.6</c:v>
                </c:pt>
                <c:pt idx="1">
                  <c:v>41.6</c:v>
                </c:pt>
                <c:pt idx="2" formatCode="_(* #,##0.0_);_(* \(#,##0.0\);_(* &quot;-&quot;??_);_(@_)">
                  <c:v>41.599999999999994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62-46ED-8148-861856547E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43027448"/>
        <c:axId val="443029744"/>
      </c:barChart>
      <c:lineChart>
        <c:grouping val="standard"/>
        <c:varyColors val="0"/>
        <c:ser>
          <c:idx val="6"/>
          <c:order val="6"/>
          <c:tx>
            <c:strRef>
              <c:f>'Sheet1(Oldbase)'!$B$10</c:f>
              <c:strCache>
                <c:ptCount val="1"/>
                <c:pt idx="0">
                  <c:v>summary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'Sheet1(Oldbase)'!$D$2:$F$2</c:f>
              <c:strCache>
                <c:ptCount val="3"/>
                <c:pt idx="0">
                  <c:v>Before</c:v>
                </c:pt>
                <c:pt idx="1">
                  <c:v>After (Plan)</c:v>
                </c:pt>
                <c:pt idx="2">
                  <c:v>After (Actual)</c:v>
                </c:pt>
              </c:strCache>
            </c:strRef>
          </c:cat>
          <c:val>
            <c:numRef>
              <c:f>'Sheet1(Oldbase)'!$D$10:$F$10</c:f>
              <c:numCache>
                <c:formatCode>General</c:formatCode>
                <c:ptCount val="3"/>
                <c:pt idx="0">
                  <c:v>166.5</c:v>
                </c:pt>
                <c:pt idx="1">
                  <c:v>62.5</c:v>
                </c:pt>
                <c:pt idx="2" formatCode="_(* #,##0.0_);_(* \(#,##0.0\);_(* &quot;-&quot;??_);_(@_)">
                  <c:v>92.165594855305443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462-46ED-8148-861856547E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3027448"/>
        <c:axId val="443029744"/>
      </c:lineChart>
      <c:catAx>
        <c:axId val="44302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9744"/>
        <c:crosses val="autoZero"/>
        <c:auto val="1"/>
        <c:lblAlgn val="ctr"/>
        <c:lblOffset val="100"/>
        <c:noMultiLvlLbl val="0"/>
      </c:catAx>
      <c:valAx>
        <c:axId val="443029744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Operation (Hr)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7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00980281758523"/>
          <c:y val="0.20406181215820646"/>
          <c:w val="0.36348107935057161"/>
          <c:h val="0.6613864621389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F764-A1A5-497A-96AE-66CE90B000D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D264-FDA5-4C68-ACA2-240EC324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71EE3-733A-47F0-B80C-09AAB92B6A8A}" type="datetimeFigureOut">
              <a:rPr kumimoji="1" lang="ja-JP" altLang="en-US" smtClean="0"/>
              <a:t>2021/5/19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67D6-D412-426B-8DC6-66D24A50575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4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096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19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288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385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482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579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674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771" algn="l" defTabSz="91419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2">
            <a:extLst>
              <a:ext uri="{FF2B5EF4-FFF2-40B4-BE49-F238E27FC236}">
                <a16:creationId xmlns:a16="http://schemas.microsoft.com/office/drawing/2014/main" id="{F6550A72-CC2E-4C3F-B2D5-E39809A86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03213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図 9">
            <a:extLst>
              <a:ext uri="{FF2B5EF4-FFF2-40B4-BE49-F238E27FC236}">
                <a16:creationId xmlns:a16="http://schemas.microsoft.com/office/drawing/2014/main" id="{ACF68310-5D79-4482-9B71-538F7A4077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20000" y="5734800"/>
            <a:ext cx="1076400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3"/>
          </p:nvPr>
        </p:nvSpPr>
        <p:spPr>
          <a:xfrm>
            <a:off x="720000" y="6083400"/>
            <a:ext cx="1076400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6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720000" y="1989634"/>
            <a:ext cx="10764000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17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0000" y="2915965"/>
            <a:ext cx="10764000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lang="en-US" altLang="ja-JP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3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14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24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  <p:sp>
        <p:nvSpPr>
          <p:cNvPr id="25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26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764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5">
            <a:extLst>
              <a:ext uri="{FF2B5EF4-FFF2-40B4-BE49-F238E27FC236}">
                <a16:creationId xmlns:a16="http://schemas.microsoft.com/office/drawing/2014/main" id="{6525BD89-1374-4654-B800-D0BE31365B84}"/>
              </a:ext>
            </a:extLst>
          </p:cNvPr>
          <p:cNvSpPr/>
          <p:nvPr userDrawn="1"/>
        </p:nvSpPr>
        <p:spPr>
          <a:xfrm>
            <a:off x="0" y="6427788"/>
            <a:ext cx="12204700" cy="4318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9325">
              <a:defRPr/>
            </a:pPr>
            <a:endParaRPr lang="ja-JP" altLang="en-US" sz="900">
              <a:solidFill>
                <a:srgbClr val="FFFFFF"/>
              </a:solidFill>
            </a:endParaRPr>
          </a:p>
        </p:txBody>
      </p:sp>
      <p:cxnSp>
        <p:nvCxnSpPr>
          <p:cNvPr id="8" name="直線コネクタ 20">
            <a:extLst>
              <a:ext uri="{FF2B5EF4-FFF2-40B4-BE49-F238E27FC236}">
                <a16:creationId xmlns:a16="http://schemas.microsoft.com/office/drawing/2014/main" id="{84030F7E-37FB-4B22-A8A2-6A2BFD48C2EE}"/>
              </a:ext>
            </a:extLst>
          </p:cNvPr>
          <p:cNvCxnSpPr/>
          <p:nvPr userDrawn="1"/>
        </p:nvCxnSpPr>
        <p:spPr>
          <a:xfrm>
            <a:off x="2066925" y="6535738"/>
            <a:ext cx="0" cy="21590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3">
            <a:extLst>
              <a:ext uri="{FF2B5EF4-FFF2-40B4-BE49-F238E27FC236}">
                <a16:creationId xmlns:a16="http://schemas.microsoft.com/office/drawing/2014/main" id="{C844364C-D585-43CB-96B7-37DD0F2A4C10}"/>
              </a:ext>
            </a:extLst>
          </p:cNvPr>
          <p:cNvSpPr txBox="1">
            <a:spLocks/>
          </p:cNvSpPr>
          <p:nvPr userDrawn="1"/>
        </p:nvSpPr>
        <p:spPr>
          <a:xfrm>
            <a:off x="8027988" y="6535738"/>
            <a:ext cx="2879725" cy="215900"/>
          </a:xfrm>
          <a:prstGeom prst="rect">
            <a:avLst/>
          </a:prstGeom>
        </p:spPr>
        <p:txBody>
          <a:bodyPr lIns="72000" tIns="0" rIns="7200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ja-JP" altLang="en-US" sz="1000" dirty="0"/>
          </a:p>
        </p:txBody>
      </p:sp>
      <p:sp>
        <p:nvSpPr>
          <p:cNvPr id="10" name="フッター プレースホルダー 3">
            <a:extLst>
              <a:ext uri="{FF2B5EF4-FFF2-40B4-BE49-F238E27FC236}">
                <a16:creationId xmlns:a16="http://schemas.microsoft.com/office/drawing/2014/main" id="{0A6FEA00-7504-4EAC-A2A9-9242C946FCE3}"/>
              </a:ext>
            </a:extLst>
          </p:cNvPr>
          <p:cNvSpPr txBox="1">
            <a:spLocks/>
          </p:cNvSpPr>
          <p:nvPr userDrawn="1"/>
        </p:nvSpPr>
        <p:spPr>
          <a:xfrm>
            <a:off x="4843463" y="6535738"/>
            <a:ext cx="4859337" cy="2159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 Sony Device Technology(Thailand) Co., Ltd</a:t>
            </a:r>
            <a:endParaRPr lang="ja-JP" altLang="en-US" sz="1000" dirty="0"/>
          </a:p>
        </p:txBody>
      </p:sp>
      <p:sp>
        <p:nvSpPr>
          <p:cNvPr id="12" name="スライド番号プレースホルダー 4">
            <a:extLst>
              <a:ext uri="{FF2B5EF4-FFF2-40B4-BE49-F238E27FC236}">
                <a16:creationId xmlns:a16="http://schemas.microsoft.com/office/drawing/2014/main" id="{081DBDD3-A2E0-4EC6-90AE-F7DFC6C8F12C}"/>
              </a:ext>
            </a:extLst>
          </p:cNvPr>
          <p:cNvSpPr txBox="1">
            <a:spLocks/>
          </p:cNvSpPr>
          <p:nvPr userDrawn="1"/>
        </p:nvSpPr>
        <p:spPr>
          <a:xfrm>
            <a:off x="1422400" y="6545263"/>
            <a:ext cx="431800" cy="1968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C4D5AC2-38BC-4C6C-99B4-84F3A9352947}" type="slidenum">
              <a:rPr lang="ja-JP" altLang="en-US" sz="1000" smtClean="0"/>
              <a:pPr>
                <a:defRPr/>
              </a:pPr>
              <a:t>‹#›</a:t>
            </a:fld>
            <a:endParaRPr lang="ja-JP" altLang="en-US" sz="10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C168DD1-1FFA-418A-9BD1-1D73205BAD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19863"/>
            <a:ext cx="10493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4">
            <a:extLst>
              <a:ext uri="{FF2B5EF4-FFF2-40B4-BE49-F238E27FC236}">
                <a16:creationId xmlns:a16="http://schemas.microsoft.com/office/drawing/2014/main" id="{20D70844-6515-4F70-AF9B-C487F010D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300" y="6427788"/>
            <a:ext cx="1295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日付プレースホルダー 2">
            <a:extLst>
              <a:ext uri="{FF2B5EF4-FFF2-40B4-BE49-F238E27FC236}">
                <a16:creationId xmlns:a16="http://schemas.microsoft.com/office/drawing/2014/main" id="{35F6E191-0155-4526-B67A-220FB4B7D5BC}"/>
              </a:ext>
            </a:extLst>
          </p:cNvPr>
          <p:cNvSpPr txBox="1">
            <a:spLocks/>
          </p:cNvSpPr>
          <p:nvPr userDrawn="1"/>
        </p:nvSpPr>
        <p:spPr>
          <a:xfrm>
            <a:off x="9846766" y="6535738"/>
            <a:ext cx="1019671" cy="2460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SDT SF Project</a:t>
            </a:r>
            <a:endParaRPr lang="ja-JP" altLang="en-US" sz="1000" dirty="0"/>
          </a:p>
        </p:txBody>
      </p:sp>
      <p:sp>
        <p:nvSpPr>
          <p:cNvPr id="16" name="日付プレースホルダー 2">
            <a:extLst>
              <a:ext uri="{FF2B5EF4-FFF2-40B4-BE49-F238E27FC236}">
                <a16:creationId xmlns:a16="http://schemas.microsoft.com/office/drawing/2014/main" id="{6474A803-8194-4682-B519-01D4CF1A8191}"/>
              </a:ext>
            </a:extLst>
          </p:cNvPr>
          <p:cNvSpPr txBox="1">
            <a:spLocks/>
          </p:cNvSpPr>
          <p:nvPr userDrawn="1"/>
        </p:nvSpPr>
        <p:spPr>
          <a:xfrm>
            <a:off x="2251075" y="6535738"/>
            <a:ext cx="776288" cy="20637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000" dirty="0"/>
              <a:t>2020/05/20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04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720725" y="6121417"/>
            <a:ext cx="10763249" cy="4321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9325">
              <a:spcAft>
                <a:spcPts val="400"/>
              </a:spcAft>
            </a:pPr>
            <a:r>
              <a:rPr lang="en-US" altLang="ja-JP" sz="900" dirty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9325">
              <a:spcAft>
                <a:spcPts val="400"/>
              </a:spcAft>
            </a:pPr>
            <a:r>
              <a:rPr lang="ja-JP" altLang="en-US" sz="900" dirty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0" y="2979000"/>
            <a:ext cx="36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2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1" r:id="rId3"/>
    <p:sldLayoutId id="2147483730" r:id="rId4"/>
  </p:sldLayoutIdLst>
  <p:hf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jpeg"/><Relationship Id="rId18" Type="http://schemas.openxmlformats.org/officeDocument/2006/relationships/image" Target="../media/image24.jp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svg"/><Relationship Id="rId12" Type="http://schemas.openxmlformats.org/officeDocument/2006/relationships/image" Target="../media/image18.jpg"/><Relationship Id="rId17" Type="http://schemas.openxmlformats.org/officeDocument/2006/relationships/image" Target="../media/image23.png"/><Relationship Id="rId25" Type="http://schemas.openxmlformats.org/officeDocument/2006/relationships/image" Target="../media/image31.jpeg"/><Relationship Id="rId2" Type="http://schemas.openxmlformats.org/officeDocument/2006/relationships/image" Target="../media/image8.emf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24" Type="http://schemas.openxmlformats.org/officeDocument/2006/relationships/image" Target="../media/image30.svg"/><Relationship Id="rId32" Type="http://schemas.openxmlformats.org/officeDocument/2006/relationships/image" Target="../media/image37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microsoft.com/office/2007/relationships/hdphoto" Target="../media/hdphoto1.wdp"/><Relationship Id="rId10" Type="http://schemas.openxmlformats.org/officeDocument/2006/relationships/image" Target="../media/image16.png"/><Relationship Id="rId19" Type="http://schemas.openxmlformats.org/officeDocument/2006/relationships/image" Target="../media/image25.jpg"/><Relationship Id="rId31" Type="http://schemas.openxmlformats.org/officeDocument/2006/relationships/image" Target="../media/image3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A721D06-8F1A-460C-BDFB-85B755FFB755}"/>
              </a:ext>
            </a:extLst>
          </p:cNvPr>
          <p:cNvSpPr txBox="1"/>
          <p:nvPr/>
        </p:nvSpPr>
        <p:spPr bwMode="auto">
          <a:xfrm>
            <a:off x="-300" y="437396"/>
            <a:ext cx="12205000" cy="400110"/>
          </a:xfrm>
          <a:prstGeom prst="rect">
            <a:avLst/>
          </a:prstGeom>
          <a:solidFill>
            <a:srgbClr val="FDE6CC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th-TH"/>
            </a:defPPr>
            <a:lvl1pPr algn="ctr" eaLnBrk="1" hangingPunct="1">
              <a:defRPr sz="2000"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defRPr/>
            </a:pPr>
            <a:r>
              <a:rPr lang="en-US" dirty="0">
                <a:latin typeface="+mj-lt"/>
              </a:rPr>
              <a:t>Focus items : Change manual check in paper to auto check and record</a:t>
            </a:r>
          </a:p>
        </p:txBody>
      </p:sp>
      <p:graphicFrame>
        <p:nvGraphicFramePr>
          <p:cNvPr id="26" name="Group 21">
            <a:extLst>
              <a:ext uri="{FF2B5EF4-FFF2-40B4-BE49-F238E27FC236}">
                <a16:creationId xmlns:a16="http://schemas.microsoft.com/office/drawing/2014/main" id="{8E9DDD04-5DD3-4BA3-8F88-C8D3A7ADA403}"/>
              </a:ext>
            </a:extLst>
          </p:cNvPr>
          <p:cNvGraphicFramePr>
            <a:graphicFrameLocks noGrp="1"/>
          </p:cNvGraphicFramePr>
          <p:nvPr/>
        </p:nvGraphicFramePr>
        <p:xfrm>
          <a:off x="76440" y="4178109"/>
          <a:ext cx="12043515" cy="2311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09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0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Action</a:t>
                      </a: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Apr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</a:rPr>
                        <a:t>May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Jun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Jul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Aug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Sep</a:t>
                      </a:r>
                      <a:endParaRPr kumimoji="1" lang="th-TH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0" marR="0" marT="18000" marB="18000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Oct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Nov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Dec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Jan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Feb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ja-JP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Mar</a:t>
                      </a:r>
                      <a:endParaRPr kumimoji="1" lang="th-TH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+mn-lt"/>
                        <a:ea typeface="HGP創英角ｺﾞｼｯｸUB" pitchFamily="50" charset="-128"/>
                        <a:cs typeface="+mn-cs"/>
                      </a:endParaRPr>
                    </a:p>
                  </a:txBody>
                  <a:tcPr marL="0" marR="0" marT="18000" marB="18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49"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1. </a:t>
                      </a:r>
                      <a:r>
                        <a:rPr kumimoji="1" lang="en-US" sz="1200" dirty="0"/>
                        <a:t>Survey vendor data of each material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ja-JP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HGP創英角ｺﾞｼｯｸUB" pitchFamily="50" charset="-128"/>
                        </a:rPr>
                        <a:t>2. </a:t>
                      </a:r>
                      <a:r>
                        <a:rPr lang="en-US" sz="1200" dirty="0"/>
                        <a:t>Grouping document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49">
                <a:tc>
                  <a:txBody>
                    <a:bodyPr/>
                    <a:lstStyle/>
                    <a:p>
                      <a:pPr marL="0" marR="0" lvl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+mn-lt"/>
                        </a:rPr>
                        <a:t>3. </a:t>
                      </a:r>
                      <a:r>
                        <a:rPr lang="en-US" sz="1200" dirty="0"/>
                        <a:t>Set data base record item  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+mn-lt"/>
                          <a:ea typeface="HGP創英角ｺﾞｼｯｸUB" pitchFamily="50" charset="-128"/>
                        </a:rPr>
                        <a:t>4. </a:t>
                      </a:r>
                      <a:r>
                        <a:rPr lang="en-US" sz="1200" dirty="0"/>
                        <a:t>Develop application from PDF to data base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HGP創英角ｺﾞｼｯｸUB" pitchFamily="50" charset="-128"/>
                          <a:cs typeface="+mn-cs"/>
                        </a:rPr>
                        <a:t>5. </a:t>
                      </a:r>
                      <a:r>
                        <a:rPr kumimoji="1" lang="en-US" sz="1200" dirty="0"/>
                        <a:t>Trial test</a:t>
                      </a:r>
                      <a:endParaRPr lang="en-US" sz="1200" dirty="0"/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4174817697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6. Set standard and training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665104910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7. Implement</a:t>
                      </a:r>
                    </a:p>
                  </a:txBody>
                  <a:tcPr marL="72000" marR="36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th-TH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GP創英角ｺﾞｼｯｸUB" pitchFamily="50" charset="-128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2939027227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BE4ED4C-E4E3-45AE-90A9-AB989020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2" y="1196751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0C35-5BCC-4D7B-97C6-59AAA6BE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190" y="1197546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38E09-08A9-4C4D-83C3-EABEEBD59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638" y="1197546"/>
            <a:ext cx="3960440" cy="2918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+mj-lt"/>
              <a:ea typeface="HGP創英角ｺﾞｼｯｸUB" pitchFamily="50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21DC78-BF98-40A3-B2CE-1A5BD01024E2}"/>
              </a:ext>
            </a:extLst>
          </p:cNvPr>
          <p:cNvCxnSpPr>
            <a:cxnSpLocks/>
          </p:cNvCxnSpPr>
          <p:nvPr/>
        </p:nvCxnSpPr>
        <p:spPr>
          <a:xfrm>
            <a:off x="8220612" y="4509914"/>
            <a:ext cx="261678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F17A20-AE8A-4D80-9083-6FD62363EF50}"/>
              </a:ext>
            </a:extLst>
          </p:cNvPr>
          <p:cNvCxnSpPr>
            <a:cxnSpLocks/>
          </p:cNvCxnSpPr>
          <p:nvPr/>
        </p:nvCxnSpPr>
        <p:spPr>
          <a:xfrm>
            <a:off x="8424190" y="4831128"/>
            <a:ext cx="420178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DB2DDC-51B6-4AD4-99D3-30478C899DDA}"/>
              </a:ext>
            </a:extLst>
          </p:cNvPr>
          <p:cNvCxnSpPr>
            <a:cxnSpLocks/>
          </p:cNvCxnSpPr>
          <p:nvPr/>
        </p:nvCxnSpPr>
        <p:spPr>
          <a:xfrm>
            <a:off x="8865377" y="5085978"/>
            <a:ext cx="570350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8EFABD-423E-4D9A-9FBC-3AE9FD262705}"/>
              </a:ext>
            </a:extLst>
          </p:cNvPr>
          <p:cNvCxnSpPr>
            <a:cxnSpLocks/>
          </p:cNvCxnSpPr>
          <p:nvPr/>
        </p:nvCxnSpPr>
        <p:spPr>
          <a:xfrm flipV="1">
            <a:off x="9554379" y="5360954"/>
            <a:ext cx="573907" cy="1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677FFD-5CA6-436C-B56D-8CF1B1B79A8A}"/>
              </a:ext>
            </a:extLst>
          </p:cNvPr>
          <p:cNvCxnSpPr>
            <a:cxnSpLocks/>
          </p:cNvCxnSpPr>
          <p:nvPr/>
        </p:nvCxnSpPr>
        <p:spPr>
          <a:xfrm>
            <a:off x="10172701" y="5662042"/>
            <a:ext cx="610169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">
            <a:extLst>
              <a:ext uri="{FF2B5EF4-FFF2-40B4-BE49-F238E27FC236}">
                <a16:creationId xmlns:a16="http://schemas.microsoft.com/office/drawing/2014/main" id="{D87C9DAD-C89E-40C2-99D5-A782B0C3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2" y="869806"/>
            <a:ext cx="3960440" cy="27699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1800" b="1" dirty="0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+mj-lt"/>
                <a:cs typeface="Angsana New" pitchFamily="18" charset="-34"/>
              </a:rPr>
              <a:t>Situation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D761F61-DA7F-4771-A433-5B64843D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638" y="863020"/>
            <a:ext cx="3957296" cy="28378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r>
              <a:rPr lang="en-US" altLang="ja-JP" dirty="0">
                <a:latin typeface="+mj-lt"/>
              </a:rPr>
              <a:t>Activity</a:t>
            </a: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4F263A4D-BB80-47CB-8735-5262F8E8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190" y="856956"/>
            <a:ext cx="3936934" cy="27841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1">
            <a:spAutoFit/>
          </a:bodyPr>
          <a:lstStyle>
            <a:defPPr>
              <a:defRPr lang="ja-JP"/>
            </a:defPPr>
            <a:lvl1pPr>
              <a:defRPr sz="1800" b="1">
                <a:solidFill>
                  <a:prstClr val="white"/>
                </a:solidFill>
                <a:effectLst>
                  <a:outerShdw blurRad="38100" dist="38100" dir="2700000" algn="tl">
                    <a:srgbClr val="808080"/>
                  </a:outerShdw>
                </a:effectLst>
                <a:cs typeface="Angsana New" pitchFamily="18" charset="-34"/>
              </a:defRPr>
            </a:lvl1pPr>
          </a:lstStyle>
          <a:p>
            <a:r>
              <a:rPr lang="en-US" altLang="ja-JP" dirty="0">
                <a:latin typeface="+mj-lt"/>
              </a:rPr>
              <a:t>KPI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36202F-0AC4-430E-87FF-4F06309B3144}"/>
              </a:ext>
            </a:extLst>
          </p:cNvPr>
          <p:cNvSpPr txBox="1"/>
          <p:nvPr/>
        </p:nvSpPr>
        <p:spPr>
          <a:xfrm>
            <a:off x="94622" y="1155958"/>
            <a:ext cx="385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Inspection data checking lead time </a:t>
            </a:r>
            <a:r>
              <a:rPr lang="en-US" sz="1100" dirty="0"/>
              <a:t>Operator has to manual check inspection data every lot (~</a:t>
            </a:r>
            <a:r>
              <a:rPr lang="th-TH" sz="1100" dirty="0"/>
              <a:t> </a:t>
            </a:r>
            <a:r>
              <a:rPr lang="en-US" sz="1100" dirty="0"/>
              <a:t>1300lot/ month)</a:t>
            </a:r>
            <a:endParaRPr lang="th-TH" sz="1100" dirty="0"/>
          </a:p>
        </p:txBody>
      </p:sp>
      <p:sp>
        <p:nvSpPr>
          <p:cNvPr id="83" name="タイトル 5">
            <a:extLst>
              <a:ext uri="{FF2B5EF4-FFF2-40B4-BE49-F238E27FC236}">
                <a16:creationId xmlns:a16="http://schemas.microsoft.com/office/drawing/2014/main" id="{E5EABE8F-E4AE-4B72-9D69-31E4CA7413AC}"/>
              </a:ext>
            </a:extLst>
          </p:cNvPr>
          <p:cNvSpPr txBox="1">
            <a:spLocks/>
          </p:cNvSpPr>
          <p:nvPr/>
        </p:nvSpPr>
        <p:spPr>
          <a:xfrm>
            <a:off x="-42945" y="-20379"/>
            <a:ext cx="12247645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/>
                </a:solidFill>
              </a:rPr>
              <a:t>SF06 : [QSD Incoming] Material Inspection data checking lead-time reduction</a:t>
            </a:r>
            <a:endParaRPr lang="fr-FR" altLang="ja-JP" sz="2000" b="1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DB5F0B-07F8-4219-B0FC-75A6A516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2887">
            <a:off x="235516" y="1961343"/>
            <a:ext cx="1391991" cy="1786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635DD-D7E9-4864-81E7-11614B9DFD52}"/>
              </a:ext>
            </a:extLst>
          </p:cNvPr>
          <p:cNvSpPr txBox="1"/>
          <p:nvPr/>
        </p:nvSpPr>
        <p:spPr>
          <a:xfrm>
            <a:off x="318845" y="3681708"/>
            <a:ext cx="14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inspection data by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C3CDD-CF15-4236-ACDD-7A7DD961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0" y="2277197"/>
            <a:ext cx="2283342" cy="115526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D6FE2CF-0866-4C09-AC91-13A5CFE6ABAA}"/>
              </a:ext>
            </a:extLst>
          </p:cNvPr>
          <p:cNvSpPr txBox="1"/>
          <p:nvPr/>
        </p:nvSpPr>
        <p:spPr>
          <a:xfrm>
            <a:off x="2139658" y="3685940"/>
            <a:ext cx="142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Manual input in data base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EEA952-DCC1-4D14-9D52-C1ACF8B9D0BC}"/>
              </a:ext>
            </a:extLst>
          </p:cNvPr>
          <p:cNvCxnSpPr>
            <a:cxnSpLocks/>
          </p:cNvCxnSpPr>
          <p:nvPr/>
        </p:nvCxnSpPr>
        <p:spPr>
          <a:xfrm>
            <a:off x="10782870" y="5950074"/>
            <a:ext cx="610169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EE1CBD-B608-496C-A5C9-4A4D8F6C12D0}"/>
              </a:ext>
            </a:extLst>
          </p:cNvPr>
          <p:cNvCxnSpPr>
            <a:cxnSpLocks/>
          </p:cNvCxnSpPr>
          <p:nvPr/>
        </p:nvCxnSpPr>
        <p:spPr>
          <a:xfrm>
            <a:off x="11509786" y="6310114"/>
            <a:ext cx="610169" cy="0"/>
          </a:xfrm>
          <a:prstGeom prst="line">
            <a:avLst/>
          </a:prstGeom>
          <a:ln w="38100">
            <a:solidFill>
              <a:srgbClr val="0000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45661B6-AFF8-4B3A-8EA3-9E236F8881E2}"/>
              </a:ext>
            </a:extLst>
          </p:cNvPr>
          <p:cNvSpPr/>
          <p:nvPr/>
        </p:nvSpPr>
        <p:spPr>
          <a:xfrm>
            <a:off x="9660654" y="3660736"/>
            <a:ext cx="2446280" cy="509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In-charge : Nichapatr, Kritsada  Application : Opas P.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40DC46-CF80-4DE0-9943-2603F7CE1AB5}"/>
              </a:ext>
            </a:extLst>
          </p:cNvPr>
          <p:cNvSpPr/>
          <p:nvPr/>
        </p:nvSpPr>
        <p:spPr>
          <a:xfrm>
            <a:off x="8209788" y="1199786"/>
            <a:ext cx="3426308" cy="1261541"/>
          </a:xfrm>
          <a:prstGeom prst="rect">
            <a:avLst/>
          </a:prstGeom>
          <a:solidFill>
            <a:srgbClr val="133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kumimoji="1" lang="en-US" sz="1100" dirty="0"/>
              <a:t>Survey vendor data of each material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Grouping document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Set data base record item  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Develop application from PDF to data base</a:t>
            </a:r>
          </a:p>
          <a:p>
            <a:pPr marL="285750" indent="-285750">
              <a:buFontTx/>
              <a:buChar char="-"/>
            </a:pPr>
            <a:r>
              <a:rPr kumimoji="1" lang="en-US" sz="1100" dirty="0"/>
              <a:t>Trial test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kumimoji="1" lang="en-US" sz="1100" dirty="0"/>
              <a:t>Set standard</a:t>
            </a:r>
          </a:p>
          <a:p>
            <a:pPr marL="285750" indent="-285750">
              <a:buFontTx/>
              <a:buChar char="-"/>
            </a:pPr>
            <a:r>
              <a:rPr kumimoji="1" lang="en-US" sz="1100" dirty="0"/>
              <a:t>Training to operator</a:t>
            </a:r>
            <a:endParaRPr kumimoji="1" lang="th-TH" sz="11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55538DB-CD31-4EA2-8DFD-3BDE9583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2887">
            <a:off x="8261613" y="2625525"/>
            <a:ext cx="741040" cy="9513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C730937-892B-4E4F-8BDC-2FB8EA988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552" y="2854828"/>
            <a:ext cx="510102" cy="568696"/>
          </a:xfrm>
          <a:prstGeom prst="rect">
            <a:avLst/>
          </a:prstGeom>
        </p:spPr>
      </p:pic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C01CE3F9-6527-42F2-A26B-D4BE6E51BB2F}"/>
              </a:ext>
            </a:extLst>
          </p:cNvPr>
          <p:cNvSpPr/>
          <p:nvPr/>
        </p:nvSpPr>
        <p:spPr>
          <a:xfrm>
            <a:off x="9731402" y="2772749"/>
            <a:ext cx="654584" cy="702304"/>
          </a:xfrm>
          <a:prstGeom prst="flowChartMagneticDisk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F70704D-93B2-4AB7-959C-E272B16D9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590" y="2854828"/>
            <a:ext cx="556323" cy="6202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98BFB0-6679-4F4F-8D13-4F90CE7CD50D}"/>
              </a:ext>
            </a:extLst>
          </p:cNvPr>
          <p:cNvSpPr txBox="1"/>
          <p:nvPr/>
        </p:nvSpPr>
        <p:spPr>
          <a:xfrm>
            <a:off x="11003349" y="2908343"/>
            <a:ext cx="116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Report sys.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Trace sys.</a:t>
            </a:r>
            <a:endParaRPr lang="th-TH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DB8B3-8CC7-4254-9DE2-FA7D01143C7E}"/>
              </a:ext>
            </a:extLst>
          </p:cNvPr>
          <p:cNvSpPr txBox="1"/>
          <p:nvPr/>
        </p:nvSpPr>
        <p:spPr>
          <a:xfrm>
            <a:off x="9554379" y="341894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Incoming DB</a:t>
            </a:r>
            <a:endParaRPr lang="th-TH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6A1B1-3632-4FE6-BFD6-ADBC8794B4B7}"/>
              </a:ext>
            </a:extLst>
          </p:cNvPr>
          <p:cNvSpPr txBox="1"/>
          <p:nvPr/>
        </p:nvSpPr>
        <p:spPr>
          <a:xfrm>
            <a:off x="8885340" y="2576142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PDF </a:t>
            </a:r>
            <a:r>
              <a:rPr lang="en-US" sz="1200" dirty="0">
                <a:sym typeface="Wingdings" panose="05000000000000000000" pitchFamily="2" charset="2"/>
              </a:rPr>
              <a:t> DB</a:t>
            </a:r>
            <a:endParaRPr lang="th-TH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F50647-D918-4DCF-A407-EE16A2F78402}"/>
              </a:ext>
            </a:extLst>
          </p:cNvPr>
          <p:cNvSpPr txBox="1"/>
          <p:nvPr/>
        </p:nvSpPr>
        <p:spPr>
          <a:xfrm>
            <a:off x="10183090" y="2558430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DB utilization</a:t>
            </a:r>
            <a:endParaRPr lang="th-TH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B7942-5FCB-4649-B121-97524CDDD13F}"/>
              </a:ext>
            </a:extLst>
          </p:cNvPr>
          <p:cNvSpPr txBox="1"/>
          <p:nvPr/>
        </p:nvSpPr>
        <p:spPr>
          <a:xfrm>
            <a:off x="8181553" y="3460822"/>
            <a:ext cx="10358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PDF Analyze</a:t>
            </a:r>
            <a:endParaRPr lang="th-TH" sz="1050" dirty="0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6F4A49AC-82E7-4CB6-9285-F3B6CEC02665}"/>
              </a:ext>
            </a:extLst>
          </p:cNvPr>
          <p:cNvGraphicFramePr>
            <a:graphicFrameLocks/>
          </p:cNvGraphicFramePr>
          <p:nvPr/>
        </p:nvGraphicFramePr>
        <p:xfrm>
          <a:off x="4270004" y="1068395"/>
          <a:ext cx="3826783" cy="149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Arrow: Right 52">
            <a:extLst>
              <a:ext uri="{FF2B5EF4-FFF2-40B4-BE49-F238E27FC236}">
                <a16:creationId xmlns:a16="http://schemas.microsoft.com/office/drawing/2014/main" id="{D7365B0D-5DD7-4F12-BF87-B4DD9A928BA9}"/>
              </a:ext>
            </a:extLst>
          </p:cNvPr>
          <p:cNvSpPr/>
          <p:nvPr/>
        </p:nvSpPr>
        <p:spPr>
          <a:xfrm rot="1645479">
            <a:off x="6085172" y="1778261"/>
            <a:ext cx="694669" cy="333233"/>
          </a:xfrm>
          <a:prstGeom prst="rightArrow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DD3E1-0DD7-4D95-846C-D33E23FC2113}"/>
              </a:ext>
            </a:extLst>
          </p:cNvPr>
          <p:cNvSpPr/>
          <p:nvPr/>
        </p:nvSpPr>
        <p:spPr>
          <a:xfrm>
            <a:off x="6846472" y="1453953"/>
            <a:ext cx="838389" cy="430413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Reduce 62.5%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4CF7DC6-547B-490E-BF24-C279AA8FD91F}"/>
              </a:ext>
            </a:extLst>
          </p:cNvPr>
          <p:cNvGraphicFramePr>
            <a:graphicFrameLocks noGrp="1"/>
          </p:cNvGraphicFramePr>
          <p:nvPr/>
        </p:nvGraphicFramePr>
        <p:xfrm>
          <a:off x="4182991" y="2630196"/>
          <a:ext cx="3878316" cy="1392123"/>
        </p:xfrm>
        <a:graphic>
          <a:graphicData uri="http://schemas.openxmlformats.org/drawingml/2006/table">
            <a:tbl>
              <a:tblPr/>
              <a:tblGrid>
                <a:gridCol w="2502605">
                  <a:extLst>
                    <a:ext uri="{9D8B030D-6E8A-4147-A177-3AD203B41FA5}">
                      <a16:colId xmlns:a16="http://schemas.microsoft.com/office/drawing/2014/main" val="25044056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80967258"/>
                    </a:ext>
                  </a:extLst>
                </a:gridCol>
                <a:gridCol w="655631">
                  <a:extLst>
                    <a:ext uri="{9D8B030D-6E8A-4147-A177-3AD203B41FA5}">
                      <a16:colId xmlns:a16="http://schemas.microsoft.com/office/drawing/2014/main" val="3192881320"/>
                    </a:ext>
                  </a:extLst>
                </a:gridCol>
              </a:tblGrid>
              <a:tr h="170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179774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Vendor data checking by manual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66036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Stamp pass on vendor data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168463"/>
                  </a:ext>
                </a:extLst>
              </a:tr>
              <a:tr h="200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Key inspection result data in data base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35982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Scan data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969084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Save vendor data in sharepoint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26872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Stamp pass on label box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09380"/>
                  </a:ext>
                </a:extLst>
              </a:tr>
              <a:tr h="170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41778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7AE59CDD-A766-4236-997D-346F988E0B15}"/>
              </a:ext>
            </a:extLst>
          </p:cNvPr>
          <p:cNvSpPr/>
          <p:nvPr/>
        </p:nvSpPr>
        <p:spPr>
          <a:xfrm>
            <a:off x="6008083" y="1869140"/>
            <a:ext cx="838389" cy="430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FF0000"/>
                </a:solidFill>
                <a:latin typeface="Calibri" panose="020F0502020204030204" pitchFamily="34" charset="0"/>
              </a:rPr>
              <a:t>-104Hrs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095224-997C-428F-89C8-A5FE7E78B876}"/>
              </a:ext>
            </a:extLst>
          </p:cNvPr>
          <p:cNvCxnSpPr>
            <a:cxnSpLocks/>
          </p:cNvCxnSpPr>
          <p:nvPr/>
        </p:nvCxnSpPr>
        <p:spPr>
          <a:xfrm>
            <a:off x="8220612" y="4653930"/>
            <a:ext cx="26167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0463CD-19A6-4A88-87EB-33F952BBC4AD}"/>
              </a:ext>
            </a:extLst>
          </p:cNvPr>
          <p:cNvCxnSpPr>
            <a:cxnSpLocks/>
          </p:cNvCxnSpPr>
          <p:nvPr/>
        </p:nvCxnSpPr>
        <p:spPr>
          <a:xfrm>
            <a:off x="8424190" y="4941962"/>
            <a:ext cx="42017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C0F3EB-8810-4D25-8311-2A93B109F58B}"/>
              </a:ext>
            </a:extLst>
          </p:cNvPr>
          <p:cNvCxnSpPr>
            <a:cxnSpLocks/>
          </p:cNvCxnSpPr>
          <p:nvPr/>
        </p:nvCxnSpPr>
        <p:spPr>
          <a:xfrm>
            <a:off x="8857944" y="5220971"/>
            <a:ext cx="57778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46F2E3-360D-4528-B2A5-857B8D0BB8D5}"/>
              </a:ext>
            </a:extLst>
          </p:cNvPr>
          <p:cNvCxnSpPr>
            <a:cxnSpLocks/>
          </p:cNvCxnSpPr>
          <p:nvPr/>
        </p:nvCxnSpPr>
        <p:spPr>
          <a:xfrm>
            <a:off x="9546757" y="5446018"/>
            <a:ext cx="57778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256E63-1259-47C4-AF25-61859D8212D5}"/>
              </a:ext>
            </a:extLst>
          </p:cNvPr>
          <p:cNvCxnSpPr>
            <a:cxnSpLocks/>
          </p:cNvCxnSpPr>
          <p:nvPr/>
        </p:nvCxnSpPr>
        <p:spPr>
          <a:xfrm>
            <a:off x="10168714" y="5783770"/>
            <a:ext cx="614156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1F6C3E-9AC2-4B53-A298-82DE45931CDB}"/>
              </a:ext>
            </a:extLst>
          </p:cNvPr>
          <p:cNvCxnSpPr>
            <a:cxnSpLocks/>
          </p:cNvCxnSpPr>
          <p:nvPr/>
        </p:nvCxnSpPr>
        <p:spPr>
          <a:xfrm>
            <a:off x="10800478" y="6094090"/>
            <a:ext cx="940672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0E6F73-DD05-410F-B36B-B37A82B6F671}"/>
              </a:ext>
            </a:extLst>
          </p:cNvPr>
          <p:cNvCxnSpPr>
            <a:cxnSpLocks/>
          </p:cNvCxnSpPr>
          <p:nvPr/>
        </p:nvCxnSpPr>
        <p:spPr>
          <a:xfrm>
            <a:off x="11502950" y="6422192"/>
            <a:ext cx="603984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D2B8EB7-D58B-40F6-B3AB-B87662309FC6}"/>
              </a:ext>
            </a:extLst>
          </p:cNvPr>
          <p:cNvSpPr/>
          <p:nvPr/>
        </p:nvSpPr>
        <p:spPr>
          <a:xfrm>
            <a:off x="10958517" y="5079512"/>
            <a:ext cx="1169743" cy="711203"/>
          </a:xfrm>
          <a:prstGeom prst="wedgeRoundRectCallout">
            <a:avLst>
              <a:gd name="adj1" fmla="val 27033"/>
              <a:gd name="adj2" fmla="val 118789"/>
              <a:gd name="adj3" fmla="val 16667"/>
            </a:avLst>
          </a:pr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>
                <a:solidFill>
                  <a:srgbClr val="0000CC"/>
                </a:solidFill>
              </a:rPr>
              <a:t>Already finished and implemented</a:t>
            </a:r>
            <a:endParaRPr kumimoji="1" lang="th-TH" sz="1100" dirty="0">
              <a:solidFill>
                <a:srgbClr val="0000CC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F223B-B98B-4A65-8CBC-6C621C8C565E}"/>
              </a:ext>
            </a:extLst>
          </p:cNvPr>
          <p:cNvSpPr txBox="1"/>
          <p:nvPr/>
        </p:nvSpPr>
        <p:spPr>
          <a:xfrm>
            <a:off x="10956011" y="28365"/>
            <a:ext cx="1177678" cy="3539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Closing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2397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5780401-4D39-481D-984E-2684BEF6BAE8}"/>
              </a:ext>
            </a:extLst>
          </p:cNvPr>
          <p:cNvSpPr/>
          <p:nvPr/>
        </p:nvSpPr>
        <p:spPr>
          <a:xfrm>
            <a:off x="5666313" y="4472882"/>
            <a:ext cx="6415133" cy="1855742"/>
          </a:xfrm>
          <a:prstGeom prst="roundRect">
            <a:avLst>
              <a:gd name="adj" fmla="val 8867"/>
            </a:avLst>
          </a:prstGeom>
          <a:solidFill>
            <a:srgbClr val="FDE6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DDE9C95-7CD3-4126-9F71-F1F7CF14ECF1}"/>
              </a:ext>
            </a:extLst>
          </p:cNvPr>
          <p:cNvSpPr/>
          <p:nvPr/>
        </p:nvSpPr>
        <p:spPr>
          <a:xfrm>
            <a:off x="5758663" y="5530681"/>
            <a:ext cx="2518562" cy="807907"/>
          </a:xfrm>
          <a:prstGeom prst="wedgeRectCallout">
            <a:avLst>
              <a:gd name="adj1" fmla="val 22281"/>
              <a:gd name="adj2" fmla="val -62364"/>
            </a:avLst>
          </a:prstGeom>
          <a:solidFill>
            <a:schemeClr val="accent1">
              <a:lumMod val="40000"/>
              <a:lumOff val="60000"/>
              <a:alpha val="22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47BB25CE-D716-4101-AB96-CB43440DE0D0}"/>
              </a:ext>
            </a:extLst>
          </p:cNvPr>
          <p:cNvSpPr/>
          <p:nvPr/>
        </p:nvSpPr>
        <p:spPr>
          <a:xfrm>
            <a:off x="960959" y="4466071"/>
            <a:ext cx="4376728" cy="1862553"/>
          </a:xfrm>
          <a:prstGeom prst="roundRect">
            <a:avLst>
              <a:gd name="adj" fmla="val 8867"/>
            </a:avLst>
          </a:prstGeom>
          <a:solidFill>
            <a:srgbClr val="FDE6CC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67F94005-A619-4935-B9EA-86B06A740132}"/>
              </a:ext>
            </a:extLst>
          </p:cNvPr>
          <p:cNvSpPr/>
          <p:nvPr/>
        </p:nvSpPr>
        <p:spPr>
          <a:xfrm>
            <a:off x="72275" y="1149053"/>
            <a:ext cx="1218447" cy="641370"/>
          </a:xfrm>
          <a:prstGeom prst="roundRect">
            <a:avLst>
              <a:gd name="adj" fmla="val 886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B56C8118-F5E0-452B-8024-0EC9B31468B2}"/>
              </a:ext>
            </a:extLst>
          </p:cNvPr>
          <p:cNvSpPr/>
          <p:nvPr/>
        </p:nvSpPr>
        <p:spPr>
          <a:xfrm>
            <a:off x="1492855" y="1137232"/>
            <a:ext cx="3856188" cy="3157058"/>
          </a:xfrm>
          <a:prstGeom prst="roundRect">
            <a:avLst>
              <a:gd name="adj" fmla="val 8867"/>
            </a:avLst>
          </a:prstGeom>
          <a:solidFill>
            <a:schemeClr val="accent6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55D0EC2-3B9E-4F60-A42E-720786342994}"/>
              </a:ext>
            </a:extLst>
          </p:cNvPr>
          <p:cNvSpPr/>
          <p:nvPr/>
        </p:nvSpPr>
        <p:spPr>
          <a:xfrm>
            <a:off x="9851680" y="1189934"/>
            <a:ext cx="2219357" cy="2809675"/>
          </a:xfrm>
          <a:prstGeom prst="roundRect">
            <a:avLst>
              <a:gd name="adj" fmla="val 8867"/>
            </a:avLst>
          </a:prstGeom>
          <a:solidFill>
            <a:schemeClr val="accent3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C12F56C2-7902-4790-84C3-9532C1B5EB5E}"/>
              </a:ext>
            </a:extLst>
          </p:cNvPr>
          <p:cNvSpPr/>
          <p:nvPr/>
        </p:nvSpPr>
        <p:spPr>
          <a:xfrm>
            <a:off x="5530850" y="1142872"/>
            <a:ext cx="4270375" cy="3151418"/>
          </a:xfrm>
          <a:prstGeom prst="roundRect">
            <a:avLst>
              <a:gd name="adj" fmla="val 8867"/>
            </a:avLst>
          </a:prstGeom>
          <a:solidFill>
            <a:schemeClr val="accent6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896DC149-F8B3-49B0-98AE-C644929D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2934494"/>
            <a:ext cx="2393344" cy="902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993BA45-3582-4293-8383-2D18BF4D5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13" y="2046154"/>
            <a:ext cx="370968" cy="37096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585FD8E-2066-4220-B413-8A532CF5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475" y="1999584"/>
            <a:ext cx="1324395" cy="598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4" name="Speech Bubble: Rectangle 123">
            <a:extLst>
              <a:ext uri="{FF2B5EF4-FFF2-40B4-BE49-F238E27FC236}">
                <a16:creationId xmlns:a16="http://schemas.microsoft.com/office/drawing/2014/main" id="{F8E0B816-8C61-40E5-9C30-4BCCA614E8DE}"/>
              </a:ext>
            </a:extLst>
          </p:cNvPr>
          <p:cNvSpPr/>
          <p:nvPr/>
        </p:nvSpPr>
        <p:spPr>
          <a:xfrm>
            <a:off x="7175944" y="1999584"/>
            <a:ext cx="1347926" cy="598958"/>
          </a:xfrm>
          <a:prstGeom prst="wedgeRectCallout">
            <a:avLst>
              <a:gd name="adj1" fmla="val -56828"/>
              <a:gd name="adj2" fmla="val -12275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15" name="タイトル 5">
            <a:extLst>
              <a:ext uri="{FF2B5EF4-FFF2-40B4-BE49-F238E27FC236}">
                <a16:creationId xmlns:a16="http://schemas.microsoft.com/office/drawing/2014/main" id="{F2BC9467-3559-4B33-9D4E-B9A6FD0FF8D6}"/>
              </a:ext>
            </a:extLst>
          </p:cNvPr>
          <p:cNvSpPr txBox="1">
            <a:spLocks/>
          </p:cNvSpPr>
          <p:nvPr/>
        </p:nvSpPr>
        <p:spPr>
          <a:xfrm>
            <a:off x="0" y="18952"/>
            <a:ext cx="11339513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sz="2000" b="1" dirty="0"/>
              <a:t>QSD-Incoming : Improvement summary</a:t>
            </a:r>
            <a:endParaRPr lang="fr-FR" altLang="ja-JP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7E2A1D-A2BF-4FDE-ACB3-6DB9BC4D5ABD}"/>
              </a:ext>
            </a:extLst>
          </p:cNvPr>
          <p:cNvSpPr/>
          <p:nvPr/>
        </p:nvSpPr>
        <p:spPr>
          <a:xfrm>
            <a:off x="387350" y="558702"/>
            <a:ext cx="1028700" cy="39459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800" b="1" dirty="0">
                <a:solidFill>
                  <a:schemeClr val="bg1"/>
                </a:solidFill>
              </a:rPr>
              <a:t>Before</a:t>
            </a:r>
            <a:endParaRPr kumimoji="1" lang="th-TH" sz="18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E5654F-D79A-44EC-A0F5-F81A1D10034E}"/>
              </a:ext>
            </a:extLst>
          </p:cNvPr>
          <p:cNvSpPr/>
          <p:nvPr/>
        </p:nvSpPr>
        <p:spPr>
          <a:xfrm>
            <a:off x="5534025" y="558604"/>
            <a:ext cx="1028700" cy="394592"/>
          </a:xfrm>
          <a:prstGeom prst="round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800" b="1" dirty="0">
                <a:solidFill>
                  <a:schemeClr val="bg1"/>
                </a:solidFill>
              </a:rPr>
              <a:t>After</a:t>
            </a:r>
            <a:endParaRPr kumimoji="1" lang="th-TH" sz="1800" b="1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BD9A1C-4C7E-4D0D-93E9-1BBAF296B6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06" y="2077240"/>
            <a:ext cx="329176" cy="405651"/>
          </a:xfrm>
          <a:prstGeom prst="rect">
            <a:avLst/>
          </a:prstGeom>
        </p:spPr>
      </p:pic>
      <p:pic>
        <p:nvPicPr>
          <p:cNvPr id="63" name="Graphic 62" descr="Database">
            <a:extLst>
              <a:ext uri="{FF2B5EF4-FFF2-40B4-BE49-F238E27FC236}">
                <a16:creationId xmlns:a16="http://schemas.microsoft.com/office/drawing/2014/main" id="{D2F37BF1-CE52-474A-82EA-16A74A2AE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126" y="1993389"/>
            <a:ext cx="489502" cy="48950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37FB8-8E4D-4812-B3AD-12C839FB322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448882" y="2280066"/>
            <a:ext cx="412649" cy="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016285-B26A-49F7-A7CE-C7B21F90757C}"/>
              </a:ext>
            </a:extLst>
          </p:cNvPr>
          <p:cNvSpPr/>
          <p:nvPr/>
        </p:nvSpPr>
        <p:spPr>
          <a:xfrm>
            <a:off x="7475062" y="2482891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Application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203F6D-3158-4062-9B95-3627FECC7083}"/>
              </a:ext>
            </a:extLst>
          </p:cNvPr>
          <p:cNvSpPr/>
          <p:nvPr/>
        </p:nvSpPr>
        <p:spPr>
          <a:xfrm>
            <a:off x="9050858" y="2315305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Data base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7A8D32A5-6599-4C23-A38F-F56EB7767B46}"/>
              </a:ext>
            </a:extLst>
          </p:cNvPr>
          <p:cNvSpPr/>
          <p:nvPr/>
        </p:nvSpPr>
        <p:spPr>
          <a:xfrm>
            <a:off x="7713876" y="1790423"/>
            <a:ext cx="390306" cy="190952"/>
          </a:xfrm>
          <a:prstGeom prst="downArrow">
            <a:avLst/>
          </a:prstGeom>
          <a:ln w="12700">
            <a:solidFill>
              <a:srgbClr val="154FA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A77EEB6-3698-4EED-AEEC-6840D29EC2E2}"/>
              </a:ext>
            </a:extLst>
          </p:cNvPr>
          <p:cNvGrpSpPr/>
          <p:nvPr/>
        </p:nvGrpSpPr>
        <p:grpSpPr>
          <a:xfrm>
            <a:off x="7787730" y="1476166"/>
            <a:ext cx="238036" cy="286097"/>
            <a:chOff x="8392989" y="2654157"/>
            <a:chExt cx="238036" cy="28609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72DB410-89A9-4109-BC99-74BD9A193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989" y="2654157"/>
              <a:ext cx="130773" cy="161154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BFA294A-7793-4984-93BB-F9F71332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444" y="2708914"/>
              <a:ext cx="130773" cy="16115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1E792FF-9E88-42FB-8F27-173F86ADA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252" y="2779100"/>
              <a:ext cx="130773" cy="161154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44C0B5A-53E6-44A1-9ECD-DBA6AE3EFA63}"/>
              </a:ext>
            </a:extLst>
          </p:cNvPr>
          <p:cNvSpPr/>
          <p:nvPr/>
        </p:nvSpPr>
        <p:spPr>
          <a:xfrm>
            <a:off x="7450658" y="1154948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Master format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45F57C3-68C2-4830-A687-22820BFA5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0491" y="1213904"/>
            <a:ext cx="928659" cy="13322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E341F5C-D54A-48D9-8AFF-00B276F441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8463" y="1268442"/>
            <a:ext cx="928659" cy="13322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AFDB3CD-6083-4F0A-90E1-3BBE64DF6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6435" y="1336134"/>
            <a:ext cx="928659" cy="13322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2D8119D4-5757-41AE-B2EF-115946C94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8092" y="1411782"/>
            <a:ext cx="928659" cy="13322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121" name="Arrow: Down 120">
            <a:extLst>
              <a:ext uri="{FF2B5EF4-FFF2-40B4-BE49-F238E27FC236}">
                <a16:creationId xmlns:a16="http://schemas.microsoft.com/office/drawing/2014/main" id="{56E6F01B-FB7B-4896-8E66-81350926FDCA}"/>
              </a:ext>
            </a:extLst>
          </p:cNvPr>
          <p:cNvSpPr/>
          <p:nvPr/>
        </p:nvSpPr>
        <p:spPr>
          <a:xfrm>
            <a:off x="7729516" y="2768740"/>
            <a:ext cx="390306" cy="98055"/>
          </a:xfrm>
          <a:prstGeom prst="downArrow">
            <a:avLst/>
          </a:prstGeom>
          <a:ln w="12700">
            <a:solidFill>
              <a:srgbClr val="154FA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5B98AF0-6CD8-422B-BD3D-2C2E05E1F42B}"/>
              </a:ext>
            </a:extLst>
          </p:cNvPr>
          <p:cNvSpPr/>
          <p:nvPr/>
        </p:nvSpPr>
        <p:spPr>
          <a:xfrm>
            <a:off x="5887174" y="2440299"/>
            <a:ext cx="1087284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800" dirty="0">
                <a:solidFill>
                  <a:schemeClr val="tx1"/>
                </a:solidFill>
              </a:rPr>
              <a:t>Text Enable.pdf</a:t>
            </a:r>
          </a:p>
          <a:p>
            <a:r>
              <a:rPr lang="en-US" sz="800" dirty="0">
                <a:solidFill>
                  <a:schemeClr val="tx1"/>
                </a:solidFill>
              </a:rPr>
              <a:t>Picture.pdf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C34706D-BAC9-44CD-A12B-9F20839DA1DE}"/>
              </a:ext>
            </a:extLst>
          </p:cNvPr>
          <p:cNvSpPr/>
          <p:nvPr/>
        </p:nvSpPr>
        <p:spPr>
          <a:xfrm>
            <a:off x="5758663" y="2453221"/>
            <a:ext cx="274869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rgbClr val="3333FF"/>
                </a:solidFill>
              </a:rPr>
              <a:t>O</a:t>
            </a:r>
          </a:p>
          <a:p>
            <a:r>
              <a:rPr kumimoji="1" lang="en-US" sz="800" b="1" dirty="0">
                <a:solidFill>
                  <a:srgbClr val="FF0000"/>
                </a:solidFill>
              </a:rPr>
              <a:t>X</a:t>
            </a:r>
            <a:endParaRPr kumimoji="1" lang="th-TH" sz="800" b="1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E36483-079C-4153-A167-182C0DC0F9A5}"/>
              </a:ext>
            </a:extLst>
          </p:cNvPr>
          <p:cNvSpPr/>
          <p:nvPr/>
        </p:nvSpPr>
        <p:spPr>
          <a:xfrm>
            <a:off x="7390383" y="3230486"/>
            <a:ext cx="1087284" cy="37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Result OK/NG</a:t>
            </a:r>
            <a:endParaRPr kumimoji="1" lang="en-US" sz="1100" dirty="0">
              <a:solidFill>
                <a:schemeClr val="tx1"/>
              </a:solidFill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070D98F-2439-4057-ACEE-482B86ACD3F0}"/>
              </a:ext>
            </a:extLst>
          </p:cNvPr>
          <p:cNvCxnSpPr>
            <a:stCxn id="63" idx="0"/>
            <a:endCxn id="79" idx="3"/>
          </p:cNvCxnSpPr>
          <p:nvPr/>
        </p:nvCxnSpPr>
        <p:spPr>
          <a:xfrm rot="16200000" flipV="1">
            <a:off x="8580971" y="1126482"/>
            <a:ext cx="311703" cy="14221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E374E8C-5219-427C-83C1-369D7DADA1F6}"/>
              </a:ext>
            </a:extLst>
          </p:cNvPr>
          <p:cNvCxnSpPr>
            <a:cxnSpLocks/>
            <a:stCxn id="168" idx="3"/>
          </p:cNvCxnSpPr>
          <p:nvPr/>
        </p:nvCxnSpPr>
        <p:spPr>
          <a:xfrm flipV="1">
            <a:off x="9181494" y="2546018"/>
            <a:ext cx="139689" cy="839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50BA2AD-253D-4E7D-8EB9-71D90F9D96D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2713" y="4764619"/>
            <a:ext cx="2712221" cy="948177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0A5EB2E9-751C-4567-A5A4-D9A890A61C6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8" b="18148"/>
          <a:stretch/>
        </p:blipFill>
        <p:spPr>
          <a:xfrm>
            <a:off x="6649722" y="5555678"/>
            <a:ext cx="422287" cy="539745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ECC713F-8D5C-465B-8668-EE3BBF40514E}"/>
              </a:ext>
            </a:extLst>
          </p:cNvPr>
          <p:cNvGrpSpPr/>
          <p:nvPr/>
        </p:nvGrpSpPr>
        <p:grpSpPr>
          <a:xfrm>
            <a:off x="6647363" y="4642614"/>
            <a:ext cx="981777" cy="683394"/>
            <a:chOff x="1424488" y="5197551"/>
            <a:chExt cx="981777" cy="683394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F95C41A-50ED-4588-9CCF-2708433F6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488" y="5197551"/>
              <a:ext cx="981777" cy="683394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3D597DB3-F8B6-439B-B5D4-C95F9CC2F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33547" y="5468702"/>
              <a:ext cx="168303" cy="1893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12AFBC-71CF-4F9A-AA62-9B5FC4A3E1C9}"/>
              </a:ext>
            </a:extLst>
          </p:cNvPr>
          <p:cNvSpPr/>
          <p:nvPr/>
        </p:nvSpPr>
        <p:spPr>
          <a:xfrm>
            <a:off x="5706362" y="5196805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Received Material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142" name="Cube 141">
            <a:extLst>
              <a:ext uri="{FF2B5EF4-FFF2-40B4-BE49-F238E27FC236}">
                <a16:creationId xmlns:a16="http://schemas.microsoft.com/office/drawing/2014/main" id="{EF3CF596-7ADF-475B-B808-FD9A47DEB957}"/>
              </a:ext>
            </a:extLst>
          </p:cNvPr>
          <p:cNvSpPr/>
          <p:nvPr/>
        </p:nvSpPr>
        <p:spPr>
          <a:xfrm>
            <a:off x="5780609" y="4708181"/>
            <a:ext cx="720080" cy="558847"/>
          </a:xfrm>
          <a:prstGeom prst="cube">
            <a:avLst/>
          </a:prstGeom>
          <a:solidFill>
            <a:srgbClr val="318C3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BEEA5DD-962F-45A4-9B77-93349ECAD5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32" y="4984311"/>
            <a:ext cx="209802" cy="146039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5C0E9E8-AE37-4AC8-B625-D0F0C123374C}"/>
              </a:ext>
            </a:extLst>
          </p:cNvPr>
          <p:cNvCxnSpPr>
            <a:cxnSpLocks/>
          </p:cNvCxnSpPr>
          <p:nvPr/>
        </p:nvCxnSpPr>
        <p:spPr>
          <a:xfrm flipV="1">
            <a:off x="6184634" y="4642616"/>
            <a:ext cx="462729" cy="344988"/>
          </a:xfrm>
          <a:prstGeom prst="line">
            <a:avLst/>
          </a:prstGeom>
          <a:ln w="95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F924005-0BE2-4A22-AD57-9A2F6C874151}"/>
              </a:ext>
            </a:extLst>
          </p:cNvPr>
          <p:cNvCxnSpPr>
            <a:cxnSpLocks/>
          </p:cNvCxnSpPr>
          <p:nvPr/>
        </p:nvCxnSpPr>
        <p:spPr>
          <a:xfrm>
            <a:off x="6163071" y="5130351"/>
            <a:ext cx="484292" cy="182569"/>
          </a:xfrm>
          <a:prstGeom prst="line">
            <a:avLst/>
          </a:prstGeom>
          <a:ln w="95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3E90C4-1137-424F-8AA1-84285E09D1AF}"/>
              </a:ext>
            </a:extLst>
          </p:cNvPr>
          <p:cNvSpPr/>
          <p:nvPr/>
        </p:nvSpPr>
        <p:spPr>
          <a:xfrm>
            <a:off x="7364785" y="4819074"/>
            <a:ext cx="188540" cy="189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th-TH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35AA0BB-3E32-4623-9A43-EA54E8FDDE7C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7553325" y="4913766"/>
            <a:ext cx="924342" cy="4018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5FBC702-6620-47AD-9984-6825731681A5}"/>
              </a:ext>
            </a:extLst>
          </p:cNvPr>
          <p:cNvSpPr/>
          <p:nvPr/>
        </p:nvSpPr>
        <p:spPr>
          <a:xfrm>
            <a:off x="6548418" y="5229160"/>
            <a:ext cx="117676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Scan QR code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150" name="Speech Bubble: Rectangle 149">
            <a:extLst>
              <a:ext uri="{FF2B5EF4-FFF2-40B4-BE49-F238E27FC236}">
                <a16:creationId xmlns:a16="http://schemas.microsoft.com/office/drawing/2014/main" id="{386EC0B6-6533-4106-B49E-8D5E35D4553F}"/>
              </a:ext>
            </a:extLst>
          </p:cNvPr>
          <p:cNvSpPr/>
          <p:nvPr/>
        </p:nvSpPr>
        <p:spPr>
          <a:xfrm>
            <a:off x="8515636" y="5726998"/>
            <a:ext cx="990600" cy="227730"/>
          </a:xfrm>
          <a:prstGeom prst="wedgeRectCallout">
            <a:avLst>
              <a:gd name="adj1" fmla="val -53479"/>
              <a:gd name="adj2" fmla="val -144999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PASS or NG</a:t>
            </a:r>
            <a:endParaRPr kumimoji="1" lang="th-TH" sz="1100" dirty="0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B2EFE99-9917-46B3-9E70-4E62ADD16DF5}"/>
              </a:ext>
            </a:extLst>
          </p:cNvPr>
          <p:cNvSpPr/>
          <p:nvPr/>
        </p:nvSpPr>
        <p:spPr>
          <a:xfrm>
            <a:off x="5798420" y="6025073"/>
            <a:ext cx="647922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PDA</a:t>
            </a:r>
          </a:p>
          <a:p>
            <a:pPr algn="ctr"/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(60</a:t>
            </a:r>
            <a:r>
              <a:rPr kumimoji="1" lang="en-US" sz="800" dirty="0">
                <a:solidFill>
                  <a:schemeClr val="bg2"/>
                </a:solidFill>
              </a:rPr>
              <a:t>,000)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526AACC-8F5E-40DB-B87A-55F07E8F80C8}"/>
              </a:ext>
            </a:extLst>
          </p:cNvPr>
          <p:cNvCxnSpPr>
            <a:cxnSpLocks/>
            <a:stCxn id="70" idx="2"/>
            <a:endCxn id="135" idx="0"/>
          </p:cNvCxnSpPr>
          <p:nvPr/>
        </p:nvCxnSpPr>
        <p:spPr>
          <a:xfrm rot="5400000">
            <a:off x="8278483" y="3287223"/>
            <a:ext cx="1781056" cy="590262"/>
          </a:xfrm>
          <a:prstGeom prst="bentConnector3">
            <a:avLst>
              <a:gd name="adj1" fmla="val 92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732C6740-4621-4911-9863-552266E6CCE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18624" y="3991634"/>
            <a:ext cx="517326" cy="315217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3B206F0A-B44C-488B-9740-6F83D5256AD5}"/>
              </a:ext>
            </a:extLst>
          </p:cNvPr>
          <p:cNvSpPr/>
          <p:nvPr/>
        </p:nvSpPr>
        <p:spPr>
          <a:xfrm>
            <a:off x="7986866" y="3925094"/>
            <a:ext cx="1087284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“NG”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Alert mail</a:t>
            </a:r>
            <a:endParaRPr kumimoji="1" lang="en-US" sz="1000" dirty="0">
              <a:solidFill>
                <a:srgbClr val="FF0000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779865C-65F4-4D60-B687-AD65E23E617B}"/>
              </a:ext>
            </a:extLst>
          </p:cNvPr>
          <p:cNvCxnSpPr>
            <a:cxnSpLocks/>
            <a:stCxn id="168" idx="2"/>
            <a:endCxn id="158" idx="0"/>
          </p:cNvCxnSpPr>
          <p:nvPr/>
        </p:nvCxnSpPr>
        <p:spPr>
          <a:xfrm flipH="1">
            <a:off x="7977287" y="3837332"/>
            <a:ext cx="7535" cy="15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B6EFDC2B-A003-4914-9115-121000D253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99098" y="1423886"/>
            <a:ext cx="2043876" cy="9803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8E4F1FCC-E39D-4912-BDD5-E07271EC2E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99099" y="2591013"/>
            <a:ext cx="2043876" cy="841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DE9C6A3-2FF2-429C-9B69-0E177ECC01D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9692628" y="1926789"/>
            <a:ext cx="260865" cy="31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CF78059-0692-4E83-8080-34A45716DEED}"/>
              </a:ext>
            </a:extLst>
          </p:cNvPr>
          <p:cNvCxnSpPr>
            <a:cxnSpLocks/>
          </p:cNvCxnSpPr>
          <p:nvPr/>
        </p:nvCxnSpPr>
        <p:spPr>
          <a:xfrm>
            <a:off x="9692628" y="2327999"/>
            <a:ext cx="294428" cy="50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05488EF-3E05-4E38-9094-EC04AF496C68}"/>
              </a:ext>
            </a:extLst>
          </p:cNvPr>
          <p:cNvSpPr/>
          <p:nvPr/>
        </p:nvSpPr>
        <p:spPr>
          <a:xfrm>
            <a:off x="9885278" y="1151378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b="1" u="sng" dirty="0">
                <a:solidFill>
                  <a:schemeClr val="tx1"/>
                </a:solidFill>
              </a:rPr>
              <a:t>Chart trend</a:t>
            </a:r>
            <a:endParaRPr kumimoji="1" lang="th-TH" sz="800" b="1" u="sng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25009FE-BA45-462D-BDC6-90CA4E18DE41}"/>
              </a:ext>
            </a:extLst>
          </p:cNvPr>
          <p:cNvSpPr/>
          <p:nvPr/>
        </p:nvSpPr>
        <p:spPr>
          <a:xfrm>
            <a:off x="9905325" y="2325759"/>
            <a:ext cx="1340525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b="1" u="sng" dirty="0">
                <a:solidFill>
                  <a:schemeClr val="tx1"/>
                </a:solidFill>
              </a:rPr>
              <a:t>Inspection summary</a:t>
            </a:r>
            <a:endParaRPr kumimoji="1" lang="th-TH" sz="800" b="1" u="sng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01B9765-1E80-4F9D-9758-A9690B50BBE6}"/>
              </a:ext>
            </a:extLst>
          </p:cNvPr>
          <p:cNvSpPr/>
          <p:nvPr/>
        </p:nvSpPr>
        <p:spPr>
          <a:xfrm>
            <a:off x="5731372" y="4373158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3333FF"/>
                </a:solidFill>
              </a:rPr>
              <a:t>0.8</a:t>
            </a:r>
            <a:r>
              <a:rPr kumimoji="1" lang="en-US" sz="1000" b="1" dirty="0">
                <a:solidFill>
                  <a:srgbClr val="3333FF"/>
                </a:solidFill>
              </a:rPr>
              <a:t>Min/lot</a:t>
            </a:r>
            <a:endParaRPr kumimoji="1" lang="th-TH" sz="1000" b="1" dirty="0">
              <a:solidFill>
                <a:srgbClr val="3333FF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A577F5C-CFAF-45E9-BF67-0BAE5C3D5F19}"/>
              </a:ext>
            </a:extLst>
          </p:cNvPr>
          <p:cNvSpPr/>
          <p:nvPr/>
        </p:nvSpPr>
        <p:spPr>
          <a:xfrm>
            <a:off x="5604540" y="1105694"/>
            <a:ext cx="11389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3333FF"/>
                </a:solidFill>
                <a:sym typeface="Symbol" panose="05050102010706020507" pitchFamily="18" charset="2"/>
              </a:rPr>
              <a:t>1.8</a:t>
            </a:r>
            <a:r>
              <a:rPr kumimoji="1" lang="en-US" sz="1000" b="1" dirty="0">
                <a:solidFill>
                  <a:srgbClr val="3333FF"/>
                </a:solidFill>
              </a:rPr>
              <a:t>Min/lot</a:t>
            </a:r>
            <a:endParaRPr kumimoji="1" lang="th-TH" sz="1000" b="1" dirty="0">
              <a:solidFill>
                <a:srgbClr val="3333FF"/>
              </a:solidFill>
            </a:endParaRP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44F94DE-D122-4436-89AC-69C1A1185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1" y="1268381"/>
            <a:ext cx="329176" cy="40565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1E9F9478-CD8F-4A69-9D84-68A0879431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6" y="1219994"/>
            <a:ext cx="629854" cy="52487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0DF84850-BCCF-43A4-9EEC-6F078E48DD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18" y="1201831"/>
            <a:ext cx="746838" cy="74683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16A312D-1063-41C9-9F93-8664519A585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5" y="1618822"/>
            <a:ext cx="626382" cy="661252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AF7F8268-B4B6-4DD3-A3BD-B8A3263418D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521" y="3493806"/>
            <a:ext cx="658266" cy="603411"/>
          </a:xfrm>
          <a:prstGeom prst="rect">
            <a:avLst/>
          </a:prstGeom>
        </p:spPr>
      </p:pic>
      <p:sp>
        <p:nvSpPr>
          <p:cNvPr id="230" name="Rectangle 229">
            <a:extLst>
              <a:ext uri="{FF2B5EF4-FFF2-40B4-BE49-F238E27FC236}">
                <a16:creationId xmlns:a16="http://schemas.microsoft.com/office/drawing/2014/main" id="{A5FCB2EC-C83B-4B95-841A-2D5ACF1B3594}"/>
              </a:ext>
            </a:extLst>
          </p:cNvPr>
          <p:cNvSpPr/>
          <p:nvPr/>
        </p:nvSpPr>
        <p:spPr>
          <a:xfrm>
            <a:off x="759017" y="4165868"/>
            <a:ext cx="1674135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000" b="1" u="sng" dirty="0">
                <a:solidFill>
                  <a:schemeClr val="tx1"/>
                </a:solidFill>
              </a:rPr>
              <a:t>Material checking</a:t>
            </a:r>
            <a:endParaRPr kumimoji="1" lang="th-TH" sz="1000" b="1" u="sng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9F2DD5D-99B3-4EDC-A639-586C302E5699}"/>
              </a:ext>
            </a:extLst>
          </p:cNvPr>
          <p:cNvSpPr/>
          <p:nvPr/>
        </p:nvSpPr>
        <p:spPr>
          <a:xfrm>
            <a:off x="9885277" y="877094"/>
            <a:ext cx="1028701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>
                <a:solidFill>
                  <a:schemeClr val="tx1"/>
                </a:solidFill>
              </a:rPr>
              <a:t>History data</a:t>
            </a:r>
            <a:endParaRPr kumimoji="1" lang="th-TH" sz="1000" b="1" u="sng" dirty="0">
              <a:solidFill>
                <a:schemeClr val="tx1"/>
              </a:solidFill>
            </a:endParaRP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9BE113DA-AA7B-4CB0-9010-23F85CD1874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96497" y="3031166"/>
            <a:ext cx="1627531" cy="1044174"/>
          </a:xfrm>
          <a:prstGeom prst="rect">
            <a:avLst/>
          </a:prstGeom>
        </p:spPr>
      </p:pic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182BA144-3DEC-47D6-B60E-73342023ACF6}"/>
              </a:ext>
            </a:extLst>
          </p:cNvPr>
          <p:cNvCxnSpPr>
            <a:cxnSpLocks/>
            <a:stCxn id="234" idx="3"/>
            <a:endCxn id="90" idx="1"/>
          </p:cNvCxnSpPr>
          <p:nvPr/>
        </p:nvCxnSpPr>
        <p:spPr>
          <a:xfrm>
            <a:off x="1290722" y="1469738"/>
            <a:ext cx="417370" cy="6081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B632274-8C5F-4E20-BF70-9DC136AEC8C1}"/>
              </a:ext>
            </a:extLst>
          </p:cNvPr>
          <p:cNvSpPr/>
          <p:nvPr/>
        </p:nvSpPr>
        <p:spPr>
          <a:xfrm>
            <a:off x="6349" y="838994"/>
            <a:ext cx="1028701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>
                <a:solidFill>
                  <a:schemeClr val="tx1"/>
                </a:solidFill>
              </a:rPr>
              <a:t>Receiving</a:t>
            </a:r>
            <a:endParaRPr kumimoji="1" lang="th-TH" sz="1000" b="1" u="sng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6459235-6C03-4BDC-A664-C30F409B962A}"/>
              </a:ext>
            </a:extLst>
          </p:cNvPr>
          <p:cNvCxnSpPr>
            <a:cxnSpLocks/>
          </p:cNvCxnSpPr>
          <p:nvPr/>
        </p:nvCxnSpPr>
        <p:spPr>
          <a:xfrm>
            <a:off x="3356714" y="2046154"/>
            <a:ext cx="307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E33732E-B82E-436D-A2C2-E1951038DFE4}"/>
              </a:ext>
            </a:extLst>
          </p:cNvPr>
          <p:cNvSpPr/>
          <p:nvPr/>
        </p:nvSpPr>
        <p:spPr>
          <a:xfrm>
            <a:off x="1543424" y="2652490"/>
            <a:ext cx="196184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>
                <a:solidFill>
                  <a:schemeClr val="tx1"/>
                </a:solidFill>
              </a:rPr>
              <a:t>Inspection data (</a:t>
            </a:r>
            <a:r>
              <a:rPr kumimoji="1" lang="en-US" sz="1100" b="1" dirty="0">
                <a:solidFill>
                  <a:schemeClr val="tx1"/>
                </a:solidFill>
              </a:rPr>
              <a:t>PAPER</a:t>
            </a:r>
            <a:r>
              <a:rPr kumimoji="1"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D65825F-56F7-4FAE-ADE9-71D0AE43E7D4}"/>
              </a:ext>
            </a:extLst>
          </p:cNvPr>
          <p:cNvSpPr/>
          <p:nvPr/>
        </p:nvSpPr>
        <p:spPr>
          <a:xfrm>
            <a:off x="3585612" y="2174162"/>
            <a:ext cx="196184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>
                <a:solidFill>
                  <a:schemeClr val="tx1"/>
                </a:solidFill>
              </a:rPr>
              <a:t>Manual check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8E5BD46-2092-4354-9B90-151A83B90399}"/>
              </a:ext>
            </a:extLst>
          </p:cNvPr>
          <p:cNvGrpSpPr/>
          <p:nvPr/>
        </p:nvGrpSpPr>
        <p:grpSpPr>
          <a:xfrm>
            <a:off x="8293644" y="4454438"/>
            <a:ext cx="413871" cy="352405"/>
            <a:chOff x="11241598" y="3046403"/>
            <a:chExt cx="688334" cy="613480"/>
          </a:xfrm>
        </p:grpSpPr>
        <p:pic>
          <p:nvPicPr>
            <p:cNvPr id="247" name="Graphic 246" descr="Gears">
              <a:extLst>
                <a:ext uri="{FF2B5EF4-FFF2-40B4-BE49-F238E27FC236}">
                  <a16:creationId xmlns:a16="http://schemas.microsoft.com/office/drawing/2014/main" id="{0D260493-C9C5-438F-A3F9-6DB42B190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1308541" y="3075919"/>
              <a:ext cx="554449" cy="554449"/>
            </a:xfrm>
            <a:prstGeom prst="rect">
              <a:avLst/>
            </a:prstGeom>
          </p:spPr>
        </p:pic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47AA6D01-0A44-430D-B8B2-90947376C71C}"/>
                </a:ext>
              </a:extLst>
            </p:cNvPr>
            <p:cNvSpPr/>
            <p:nvPr/>
          </p:nvSpPr>
          <p:spPr>
            <a:xfrm>
              <a:off x="11241598" y="3046403"/>
              <a:ext cx="688334" cy="61348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5AC911A-175B-4554-902A-26BFE4683445}"/>
              </a:ext>
            </a:extLst>
          </p:cNvPr>
          <p:cNvSpPr/>
          <p:nvPr/>
        </p:nvSpPr>
        <p:spPr>
          <a:xfrm>
            <a:off x="8629520" y="4479700"/>
            <a:ext cx="82656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800" dirty="0">
                <a:solidFill>
                  <a:schemeClr val="tx1"/>
                </a:solidFill>
              </a:rPr>
              <a:t>Application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5A80F44-A670-451D-99A2-777C623BFEA9}"/>
              </a:ext>
            </a:extLst>
          </p:cNvPr>
          <p:cNvSpPr/>
          <p:nvPr/>
        </p:nvSpPr>
        <p:spPr>
          <a:xfrm>
            <a:off x="1212385" y="841952"/>
            <a:ext cx="3006782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u="sng" dirty="0">
                <a:solidFill>
                  <a:schemeClr val="tx1"/>
                </a:solidFill>
              </a:rPr>
              <a:t>Inspection data </a:t>
            </a:r>
            <a:r>
              <a:rPr lang="en-US" sz="1000" b="1" u="sng" dirty="0" err="1">
                <a:solidFill>
                  <a:schemeClr val="tx1"/>
                </a:solidFill>
              </a:rPr>
              <a:t>checking&amp;record</a:t>
            </a:r>
            <a:endParaRPr kumimoji="1" lang="th-TH" sz="1000" b="1" u="sng" dirty="0">
              <a:solidFill>
                <a:schemeClr val="tx1"/>
              </a:solidFill>
            </a:endParaRP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E0AC79B-2B0E-47FE-9FF2-DF94034E1E79}"/>
              </a:ext>
            </a:extLst>
          </p:cNvPr>
          <p:cNvCxnSpPr>
            <a:cxnSpLocks/>
          </p:cNvCxnSpPr>
          <p:nvPr/>
        </p:nvCxnSpPr>
        <p:spPr>
          <a:xfrm flipH="1">
            <a:off x="3399746" y="3618920"/>
            <a:ext cx="67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23AB878-BEC2-475C-91A2-D4A7480462D2}"/>
              </a:ext>
            </a:extLst>
          </p:cNvPr>
          <p:cNvSpPr/>
          <p:nvPr/>
        </p:nvSpPr>
        <p:spPr>
          <a:xfrm>
            <a:off x="3629170" y="3980012"/>
            <a:ext cx="161558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>
                <a:solidFill>
                  <a:schemeClr val="tx1"/>
                </a:solidFill>
              </a:rPr>
              <a:t>Scan</a:t>
            </a:r>
            <a:r>
              <a:rPr kumimoji="1" lang="en-US" sz="1100" dirty="0">
                <a:solidFill>
                  <a:schemeClr val="tx1"/>
                </a:solidFill>
              </a:rPr>
              <a:t> the evidence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AC42B61-5C41-47CC-A120-D7F51E6D3B78}"/>
              </a:ext>
            </a:extLst>
          </p:cNvPr>
          <p:cNvGrpSpPr/>
          <p:nvPr/>
        </p:nvGrpSpPr>
        <p:grpSpPr>
          <a:xfrm>
            <a:off x="3149281" y="4865661"/>
            <a:ext cx="414114" cy="392688"/>
            <a:chOff x="2267995" y="4906646"/>
            <a:chExt cx="720080" cy="558847"/>
          </a:xfrm>
        </p:grpSpPr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CF455977-4406-4CD3-B8E7-3E4F4C9662A1}"/>
                </a:ext>
              </a:extLst>
            </p:cNvPr>
            <p:cNvSpPr/>
            <p:nvPr/>
          </p:nvSpPr>
          <p:spPr>
            <a:xfrm>
              <a:off x="2267995" y="4906646"/>
              <a:ext cx="720080" cy="558847"/>
            </a:xfrm>
            <a:prstGeom prst="cube">
              <a:avLst/>
            </a:prstGeom>
            <a:solidFill>
              <a:srgbClr val="318C3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 dirty="0"/>
            </a:p>
          </p:txBody>
        </p:sp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E7D58DD6-DAF2-448C-AD7F-C245B998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18" y="5182776"/>
              <a:ext cx="209802" cy="146039"/>
            </a:xfrm>
            <a:prstGeom prst="rect">
              <a:avLst/>
            </a:prstGeom>
          </p:spPr>
        </p:pic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7E07A5E-5FF1-4967-9467-F677E44130A2}"/>
              </a:ext>
            </a:extLst>
          </p:cNvPr>
          <p:cNvGrpSpPr/>
          <p:nvPr/>
        </p:nvGrpSpPr>
        <p:grpSpPr>
          <a:xfrm>
            <a:off x="3149281" y="4572549"/>
            <a:ext cx="414114" cy="392688"/>
            <a:chOff x="2267995" y="4906646"/>
            <a:chExt cx="720080" cy="558847"/>
          </a:xfrm>
        </p:grpSpPr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D48DE9AA-2CBE-45E7-9C94-8D0083183A40}"/>
                </a:ext>
              </a:extLst>
            </p:cNvPr>
            <p:cNvSpPr/>
            <p:nvPr/>
          </p:nvSpPr>
          <p:spPr>
            <a:xfrm>
              <a:off x="2267995" y="4906646"/>
              <a:ext cx="720080" cy="558847"/>
            </a:xfrm>
            <a:prstGeom prst="cube">
              <a:avLst/>
            </a:prstGeom>
            <a:solidFill>
              <a:srgbClr val="318C3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 dirty="0"/>
            </a:p>
          </p:txBody>
        </p:sp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6503BA0D-30DA-4C18-8F79-C3772CC4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18" y="5182776"/>
              <a:ext cx="209802" cy="146039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7DAD616-92B0-49F3-8055-5FB68F300719}"/>
              </a:ext>
            </a:extLst>
          </p:cNvPr>
          <p:cNvGrpSpPr/>
          <p:nvPr/>
        </p:nvGrpSpPr>
        <p:grpSpPr>
          <a:xfrm>
            <a:off x="3478436" y="4865661"/>
            <a:ext cx="414114" cy="392688"/>
            <a:chOff x="2267995" y="4906646"/>
            <a:chExt cx="720080" cy="558847"/>
          </a:xfrm>
        </p:grpSpPr>
        <p:sp>
          <p:nvSpPr>
            <p:cNvPr id="267" name="Cube 266">
              <a:extLst>
                <a:ext uri="{FF2B5EF4-FFF2-40B4-BE49-F238E27FC236}">
                  <a16:creationId xmlns:a16="http://schemas.microsoft.com/office/drawing/2014/main" id="{B562D6BA-1A1D-4A57-A9FD-0FF19CE7F9E2}"/>
                </a:ext>
              </a:extLst>
            </p:cNvPr>
            <p:cNvSpPr/>
            <p:nvPr/>
          </p:nvSpPr>
          <p:spPr>
            <a:xfrm>
              <a:off x="2267995" y="4906646"/>
              <a:ext cx="720080" cy="558847"/>
            </a:xfrm>
            <a:prstGeom prst="cube">
              <a:avLst/>
            </a:prstGeom>
            <a:solidFill>
              <a:srgbClr val="318C3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 dirty="0"/>
            </a:p>
          </p:txBody>
        </p:sp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5ED0A151-27BA-43DA-BC19-4D2E1130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18" y="5182776"/>
              <a:ext cx="209802" cy="146039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3583C14-6A21-4F48-B74B-9387F63258B6}"/>
              </a:ext>
            </a:extLst>
          </p:cNvPr>
          <p:cNvGrpSpPr/>
          <p:nvPr/>
        </p:nvGrpSpPr>
        <p:grpSpPr>
          <a:xfrm>
            <a:off x="3478436" y="4572549"/>
            <a:ext cx="414114" cy="392688"/>
            <a:chOff x="2267995" y="4906646"/>
            <a:chExt cx="720080" cy="558847"/>
          </a:xfrm>
        </p:grpSpPr>
        <p:sp>
          <p:nvSpPr>
            <p:cNvPr id="270" name="Cube 269">
              <a:extLst>
                <a:ext uri="{FF2B5EF4-FFF2-40B4-BE49-F238E27FC236}">
                  <a16:creationId xmlns:a16="http://schemas.microsoft.com/office/drawing/2014/main" id="{354FBDE1-D87C-4D66-B4B5-57D8850BC330}"/>
                </a:ext>
              </a:extLst>
            </p:cNvPr>
            <p:cNvSpPr/>
            <p:nvPr/>
          </p:nvSpPr>
          <p:spPr>
            <a:xfrm>
              <a:off x="2267995" y="4906646"/>
              <a:ext cx="720080" cy="558847"/>
            </a:xfrm>
            <a:prstGeom prst="cube">
              <a:avLst/>
            </a:prstGeom>
            <a:solidFill>
              <a:srgbClr val="318C3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th-TH" dirty="0"/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2F3DD4B6-5240-4A60-BD7E-AB9986A2F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218" y="5182776"/>
              <a:ext cx="209802" cy="146039"/>
            </a:xfrm>
            <a:prstGeom prst="rect">
              <a:avLst/>
            </a:prstGeom>
          </p:spPr>
        </p:pic>
      </p:grpSp>
      <p:pic>
        <p:nvPicPr>
          <p:cNvPr id="279" name="Picture 278">
            <a:extLst>
              <a:ext uri="{FF2B5EF4-FFF2-40B4-BE49-F238E27FC236}">
                <a16:creationId xmlns:a16="http://schemas.microsoft.com/office/drawing/2014/main" id="{459EE4D2-0E1B-4994-A730-39B843A81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049" y="4593458"/>
            <a:ext cx="562855" cy="807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6A74E538-061F-41C6-9F6F-700623C491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5021" y="4647996"/>
            <a:ext cx="562855" cy="807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AF99386A-E6AD-4FA2-A37D-E74EE3F816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2993" y="4715688"/>
            <a:ext cx="562855" cy="807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D49C4E1D-11BA-49EB-86AA-7063464977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4650" y="4791336"/>
            <a:ext cx="562855" cy="807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CACDEF7F-F994-4FCA-B1BF-FB7C7E5D32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2" y="4602189"/>
            <a:ext cx="434299" cy="1019317"/>
          </a:xfrm>
          <a:prstGeom prst="rect">
            <a:avLst/>
          </a:prstGeom>
        </p:spPr>
      </p:pic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9C71D9A4-3DBA-422F-AD25-C8763446E8FA}"/>
              </a:ext>
            </a:extLst>
          </p:cNvPr>
          <p:cNvCxnSpPr>
            <a:cxnSpLocks/>
            <a:stCxn id="257" idx="2"/>
            <a:endCxn id="279" idx="0"/>
          </p:cNvCxnSpPr>
          <p:nvPr/>
        </p:nvCxnSpPr>
        <p:spPr>
          <a:xfrm rot="5400000">
            <a:off x="3424259" y="3580752"/>
            <a:ext cx="236925" cy="1788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3E0F0DF-9850-4BCF-A2A4-E134252B3764}"/>
              </a:ext>
            </a:extLst>
          </p:cNvPr>
          <p:cNvSpPr/>
          <p:nvPr/>
        </p:nvSpPr>
        <p:spPr>
          <a:xfrm>
            <a:off x="2645777" y="5336275"/>
            <a:ext cx="163540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Matching datasheet &amp; Material box &amp; Check Q’ty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5676679-AF67-44E1-8F4F-7417B3853B3A}"/>
              </a:ext>
            </a:extLst>
          </p:cNvPr>
          <p:cNvCxnSpPr>
            <a:cxnSpLocks/>
            <a:endCxn id="264" idx="2"/>
          </p:cNvCxnSpPr>
          <p:nvPr/>
        </p:nvCxnSpPr>
        <p:spPr>
          <a:xfrm>
            <a:off x="2898741" y="4667960"/>
            <a:ext cx="250540" cy="15001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DED0025-0F1A-4D72-80C3-C1F8922A261B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2588546" y="4744490"/>
            <a:ext cx="1061915" cy="12470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13A246A-D885-4404-B287-B1907986AAE0}"/>
              </a:ext>
            </a:extLst>
          </p:cNvPr>
          <p:cNvCxnSpPr>
            <a:cxnSpLocks/>
            <a:endCxn id="268" idx="0"/>
          </p:cNvCxnSpPr>
          <p:nvPr/>
        </p:nvCxnSpPr>
        <p:spPr>
          <a:xfrm>
            <a:off x="2322397" y="5005643"/>
            <a:ext cx="1328064" cy="540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CE48DE8-DA08-43EB-9B5C-B344117CAECF}"/>
              </a:ext>
            </a:extLst>
          </p:cNvPr>
          <p:cNvCxnSpPr>
            <a:cxnSpLocks/>
            <a:endCxn id="259" idx="1"/>
          </p:cNvCxnSpPr>
          <p:nvPr/>
        </p:nvCxnSpPr>
        <p:spPr>
          <a:xfrm flipV="1">
            <a:off x="2074994" y="5111000"/>
            <a:ext cx="1185984" cy="28974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B69E5698-2882-47AD-A3D8-129020E6AF3F}"/>
              </a:ext>
            </a:extLst>
          </p:cNvPr>
          <p:cNvSpPr/>
          <p:nvPr/>
        </p:nvSpPr>
        <p:spPr>
          <a:xfrm>
            <a:off x="1501303" y="1061584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bg2"/>
                </a:solidFill>
                <a:sym typeface="Symbol" panose="05050102010706020507" pitchFamily="18" charset="2"/>
              </a:rPr>
              <a:t>8</a:t>
            </a:r>
            <a:r>
              <a:rPr kumimoji="1" lang="en-US" sz="1000" b="1" dirty="0">
                <a:solidFill>
                  <a:schemeClr val="bg2"/>
                </a:solidFill>
              </a:rPr>
              <a:t>Min/lot</a:t>
            </a:r>
            <a:endParaRPr kumimoji="1" lang="th-TH" sz="1000" b="1" dirty="0">
              <a:solidFill>
                <a:schemeClr val="bg2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310C6CE-3D18-49D4-A166-8D4A70D3E512}"/>
              </a:ext>
            </a:extLst>
          </p:cNvPr>
          <p:cNvSpPr/>
          <p:nvPr/>
        </p:nvSpPr>
        <p:spPr>
          <a:xfrm>
            <a:off x="4392376" y="4382294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000" b="1" dirty="0">
                <a:solidFill>
                  <a:schemeClr val="bg2"/>
                </a:solidFill>
                <a:sym typeface="Symbol" panose="05050102010706020507" pitchFamily="18" charset="2"/>
              </a:rPr>
              <a:t>2.7</a:t>
            </a:r>
            <a:r>
              <a:rPr kumimoji="1" lang="en-US" sz="1000" b="1" dirty="0">
                <a:solidFill>
                  <a:schemeClr val="bg2"/>
                </a:solidFill>
              </a:rPr>
              <a:t>Min/lot</a:t>
            </a:r>
            <a:endParaRPr kumimoji="1" lang="th-TH" sz="1000" b="1" dirty="0">
              <a:solidFill>
                <a:schemeClr val="bg2"/>
              </a:solidFill>
            </a:endParaRPr>
          </a:p>
        </p:txBody>
      </p:sp>
      <p:pic>
        <p:nvPicPr>
          <p:cNvPr id="305" name="Picture 304">
            <a:extLst>
              <a:ext uri="{FF2B5EF4-FFF2-40B4-BE49-F238E27FC236}">
                <a16:creationId xmlns:a16="http://schemas.microsoft.com/office/drawing/2014/main" id="{3A821741-C8BA-496E-9058-FED8A58370C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3532" y="4718607"/>
            <a:ext cx="1115585" cy="781739"/>
          </a:xfrm>
          <a:prstGeom prst="rect">
            <a:avLst/>
          </a:prstGeom>
        </p:spPr>
      </p:pic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65AE647-BC0A-4FE5-9877-65A160DC443B}"/>
              </a:ext>
            </a:extLst>
          </p:cNvPr>
          <p:cNvCxnSpPr>
            <a:cxnSpLocks/>
          </p:cNvCxnSpPr>
          <p:nvPr/>
        </p:nvCxnSpPr>
        <p:spPr>
          <a:xfrm>
            <a:off x="3892551" y="5039672"/>
            <a:ext cx="24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F1F400B-5715-4604-BA6D-95B52CF24A20}"/>
              </a:ext>
            </a:extLst>
          </p:cNvPr>
          <p:cNvSpPr/>
          <p:nvPr/>
        </p:nvSpPr>
        <p:spPr>
          <a:xfrm>
            <a:off x="4237615" y="5379155"/>
            <a:ext cx="1038038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Stamp to receive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FDBA4294-3217-41E0-BA16-001325D27EF4}"/>
              </a:ext>
            </a:extLst>
          </p:cNvPr>
          <p:cNvCxnSpPr>
            <a:cxnSpLocks/>
          </p:cNvCxnSpPr>
          <p:nvPr/>
        </p:nvCxnSpPr>
        <p:spPr>
          <a:xfrm>
            <a:off x="4661495" y="5616764"/>
            <a:ext cx="1" cy="14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656D5246-022C-4977-A32B-AB144BB2AE7F}"/>
              </a:ext>
            </a:extLst>
          </p:cNvPr>
          <p:cNvCxnSpPr>
            <a:cxnSpLocks/>
          </p:cNvCxnSpPr>
          <p:nvPr/>
        </p:nvCxnSpPr>
        <p:spPr>
          <a:xfrm rot="10800000">
            <a:off x="387351" y="1830829"/>
            <a:ext cx="3995637" cy="4248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625C726-45B8-47E2-9B45-8EFAAA883C37}"/>
              </a:ext>
            </a:extLst>
          </p:cNvPr>
          <p:cNvSpPr/>
          <p:nvPr/>
        </p:nvSpPr>
        <p:spPr>
          <a:xfrm>
            <a:off x="2624707" y="6028633"/>
            <a:ext cx="196022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Receiving slip &amp; inspection result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pic>
        <p:nvPicPr>
          <p:cNvPr id="322" name="Picture 321">
            <a:extLst>
              <a:ext uri="{FF2B5EF4-FFF2-40B4-BE49-F238E27FC236}">
                <a16:creationId xmlns:a16="http://schemas.microsoft.com/office/drawing/2014/main" id="{A4B9BDFA-D5E5-4CF9-9C80-74F2519B0E7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3906" y="4758815"/>
            <a:ext cx="897973" cy="629249"/>
          </a:xfrm>
          <a:prstGeom prst="rect">
            <a:avLst/>
          </a:prstGeom>
        </p:spPr>
      </p:pic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941A5AD-5404-4730-9132-F3D41904A832}"/>
              </a:ext>
            </a:extLst>
          </p:cNvPr>
          <p:cNvCxnSpPr>
            <a:cxnSpLocks/>
          </p:cNvCxnSpPr>
          <p:nvPr/>
        </p:nvCxnSpPr>
        <p:spPr>
          <a:xfrm>
            <a:off x="11004934" y="5103148"/>
            <a:ext cx="15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36612A-12AF-4451-AC69-BB945A88BBA3}"/>
              </a:ext>
            </a:extLst>
          </p:cNvPr>
          <p:cNvSpPr/>
          <p:nvPr/>
        </p:nvSpPr>
        <p:spPr>
          <a:xfrm>
            <a:off x="11060828" y="5385065"/>
            <a:ext cx="1038038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Stamp to receive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pic>
        <p:nvPicPr>
          <p:cNvPr id="333" name="Picture 332">
            <a:extLst>
              <a:ext uri="{FF2B5EF4-FFF2-40B4-BE49-F238E27FC236}">
                <a16:creationId xmlns:a16="http://schemas.microsoft.com/office/drawing/2014/main" id="{F06C8A89-E897-4380-9D3E-0CB342674A5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27" y="5809548"/>
            <a:ext cx="516628" cy="539287"/>
          </a:xfrm>
          <a:prstGeom prst="rect">
            <a:avLst/>
          </a:prstGeom>
        </p:spPr>
      </p:pic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798B2819-1A56-42BB-8665-65D21FFC5BAD}"/>
              </a:ext>
            </a:extLst>
          </p:cNvPr>
          <p:cNvSpPr/>
          <p:nvPr/>
        </p:nvSpPr>
        <p:spPr>
          <a:xfrm>
            <a:off x="2433152" y="568713"/>
            <a:ext cx="1740380" cy="36753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800" b="1" dirty="0">
                <a:solidFill>
                  <a:schemeClr val="bg2"/>
                </a:solidFill>
              </a:rPr>
              <a:t>10.7Min/Lot</a:t>
            </a:r>
            <a:endParaRPr kumimoji="1" lang="th-TH" sz="1800" b="1" dirty="0">
              <a:solidFill>
                <a:schemeClr val="bg2"/>
              </a:solidFill>
            </a:endParaRP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643C0B4E-9A5D-46A0-A84D-C4FF789BA0F1}"/>
              </a:ext>
            </a:extLst>
          </p:cNvPr>
          <p:cNvSpPr/>
          <p:nvPr/>
        </p:nvSpPr>
        <p:spPr>
          <a:xfrm>
            <a:off x="6711950" y="585761"/>
            <a:ext cx="4856177" cy="367533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CC"/>
                </a:solidFill>
              </a:rPr>
              <a:t>4.5Min/Lot (2.6</a:t>
            </a:r>
            <a:r>
              <a:rPr kumimoji="1" lang="en-US" sz="1800" b="1" dirty="0">
                <a:solidFill>
                  <a:srgbClr val="0000CC"/>
                </a:solidFill>
              </a:rPr>
              <a:t>Min if implement all)</a:t>
            </a:r>
            <a:endParaRPr kumimoji="1" lang="th-TH" sz="1800" b="1" dirty="0">
              <a:solidFill>
                <a:srgbClr val="0000CC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4F0D235-64BE-418E-ABC2-9297B6FF8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98" y="5565171"/>
            <a:ext cx="530252" cy="530252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4569F73-C374-4959-A64E-1AFF32AEA0A2}"/>
              </a:ext>
            </a:extLst>
          </p:cNvPr>
          <p:cNvCxnSpPr/>
          <p:nvPr/>
        </p:nvCxnSpPr>
        <p:spPr>
          <a:xfrm rot="5400000">
            <a:off x="-1558755" y="3274389"/>
            <a:ext cx="5187610" cy="762000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588741-7CAA-4F8A-871F-58A4CCE3C0B5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829995" y="5510877"/>
            <a:ext cx="524637" cy="629672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7A854BE8-2ECE-4BAC-B18C-5E860D8BF701}"/>
              </a:ext>
            </a:extLst>
          </p:cNvPr>
          <p:cNvSpPr/>
          <p:nvPr/>
        </p:nvSpPr>
        <p:spPr>
          <a:xfrm>
            <a:off x="6093472" y="6015109"/>
            <a:ext cx="2561578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Wireless </a:t>
            </a:r>
            <a:r>
              <a:rPr lang="en-US" sz="800" dirty="0" err="1">
                <a:solidFill>
                  <a:schemeClr val="bg2"/>
                </a:solidFill>
                <a:sym typeface="Symbol" panose="05050102010706020507" pitchFamily="18" charset="2"/>
              </a:rPr>
              <a:t>Scanner</a:t>
            </a:r>
            <a:r>
              <a:rPr kumimoji="1" lang="en-US" sz="800" dirty="0" err="1">
                <a:solidFill>
                  <a:schemeClr val="bg2"/>
                </a:solidFill>
              </a:rPr>
              <a:t>+PC</a:t>
            </a:r>
            <a:r>
              <a:rPr kumimoji="1" lang="en-US" sz="800" dirty="0">
                <a:solidFill>
                  <a:schemeClr val="bg2"/>
                </a:solidFill>
              </a:rPr>
              <a:t> </a:t>
            </a:r>
            <a:r>
              <a:rPr kumimoji="1" lang="en-US" sz="800" dirty="0" err="1">
                <a:solidFill>
                  <a:schemeClr val="bg2"/>
                </a:solidFill>
              </a:rPr>
              <a:t>notebook+cart</a:t>
            </a:r>
            <a:endParaRPr kumimoji="1" lang="en-US" sz="800" dirty="0">
              <a:solidFill>
                <a:schemeClr val="bg2"/>
              </a:solidFill>
            </a:endParaRPr>
          </a:p>
          <a:p>
            <a:pPr algn="ctr"/>
            <a:r>
              <a:rPr kumimoji="1" lang="en-US" sz="800" dirty="0">
                <a:solidFill>
                  <a:schemeClr val="bg2"/>
                </a:solidFill>
              </a:rPr>
              <a:t>(5,900+30,000+5,000=49,000)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F3CB7C-494C-49B3-AA68-C8A307941237}"/>
              </a:ext>
            </a:extLst>
          </p:cNvPr>
          <p:cNvSpPr/>
          <p:nvPr/>
        </p:nvSpPr>
        <p:spPr>
          <a:xfrm>
            <a:off x="6187334" y="5657481"/>
            <a:ext cx="647922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  <a:sym typeface="Symbol" panose="05050102010706020507" pitchFamily="18" charset="2"/>
              </a:rPr>
              <a:t>OR</a:t>
            </a:r>
            <a:endParaRPr kumimoji="1" lang="th-TH" sz="8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F8BEB6-729C-4559-9E73-1C40FB9BE52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5563394"/>
            <a:ext cx="534672" cy="53025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BD7092BD-277F-4A5B-B3CB-4C24238C86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84" y="3134742"/>
            <a:ext cx="543934" cy="498606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7823EF94-7142-4FEE-B846-B9C6C4CED11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3750" y="3759361"/>
            <a:ext cx="814824" cy="522766"/>
          </a:xfrm>
          <a:prstGeom prst="rect">
            <a:avLst/>
          </a:prstGeom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D51F48F-6CF3-46B7-B8A3-6A0C07CCAEC2}"/>
              </a:ext>
            </a:extLst>
          </p:cNvPr>
          <p:cNvCxnSpPr>
            <a:cxnSpLocks/>
          </p:cNvCxnSpPr>
          <p:nvPr/>
        </p:nvCxnSpPr>
        <p:spPr>
          <a:xfrm>
            <a:off x="6289391" y="2805785"/>
            <a:ext cx="3459" cy="26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8B81D06-46B9-46E4-A917-F282ABBDBE33}"/>
              </a:ext>
            </a:extLst>
          </p:cNvPr>
          <p:cNvCxnSpPr>
            <a:cxnSpLocks/>
            <a:stCxn id="149" idx="2"/>
            <a:endCxn id="154" idx="0"/>
          </p:cNvCxnSpPr>
          <p:nvPr/>
        </p:nvCxnSpPr>
        <p:spPr>
          <a:xfrm>
            <a:off x="6276451" y="3633348"/>
            <a:ext cx="4711" cy="1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4618494D-845A-4984-B644-63F71AE6097E}"/>
              </a:ext>
            </a:extLst>
          </p:cNvPr>
          <p:cNvSpPr/>
          <p:nvPr/>
        </p:nvSpPr>
        <p:spPr>
          <a:xfrm>
            <a:off x="5061749" y="5696712"/>
            <a:ext cx="6532843" cy="685800"/>
          </a:xfrm>
          <a:custGeom>
            <a:avLst/>
            <a:gdLst>
              <a:gd name="connsiteX0" fmla="*/ 6455664 w 6455664"/>
              <a:gd name="connsiteY0" fmla="*/ 0 h 685800"/>
              <a:gd name="connsiteX1" fmla="*/ 6455664 w 6455664"/>
              <a:gd name="connsiteY1" fmla="*/ 685800 h 685800"/>
              <a:gd name="connsiteX2" fmla="*/ 347472 w 6455664"/>
              <a:gd name="connsiteY2" fmla="*/ 685800 h 685800"/>
              <a:gd name="connsiteX3" fmla="*/ 347472 w 6455664"/>
              <a:gd name="connsiteY3" fmla="*/ 374904 h 685800"/>
              <a:gd name="connsiteX4" fmla="*/ 0 w 6455664"/>
              <a:gd name="connsiteY4" fmla="*/ 384048 h 685800"/>
              <a:gd name="connsiteX0" fmla="*/ 6455664 w 6455664"/>
              <a:gd name="connsiteY0" fmla="*/ 0 h 685800"/>
              <a:gd name="connsiteX1" fmla="*/ 6455664 w 6455664"/>
              <a:gd name="connsiteY1" fmla="*/ 685800 h 685800"/>
              <a:gd name="connsiteX2" fmla="*/ 347472 w 6455664"/>
              <a:gd name="connsiteY2" fmla="*/ 685800 h 685800"/>
              <a:gd name="connsiteX3" fmla="*/ 347472 w 6455664"/>
              <a:gd name="connsiteY3" fmla="*/ 379667 h 685800"/>
              <a:gd name="connsiteX4" fmla="*/ 0 w 6455664"/>
              <a:gd name="connsiteY4" fmla="*/ 384048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664" h="685800">
                <a:moveTo>
                  <a:pt x="6455664" y="0"/>
                </a:moveTo>
                <a:lnTo>
                  <a:pt x="6455664" y="685800"/>
                </a:lnTo>
                <a:lnTo>
                  <a:pt x="347472" y="685800"/>
                </a:lnTo>
                <a:lnTo>
                  <a:pt x="347472" y="379667"/>
                </a:lnTo>
                <a:lnTo>
                  <a:pt x="0" y="384048"/>
                </a:lnTo>
              </a:path>
            </a:pathLst>
          </a:custGeom>
          <a:noFill/>
          <a:ln w="9525">
            <a:solidFill>
              <a:srgbClr val="154FA6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3E03E7B-8190-4797-A426-EC4F1E96B53D}"/>
              </a:ext>
            </a:extLst>
          </p:cNvPr>
          <p:cNvSpPr/>
          <p:nvPr/>
        </p:nvSpPr>
        <p:spPr>
          <a:xfrm>
            <a:off x="4455533" y="1336134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5.3Min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C6AEBEA1-DB49-4425-A450-8EED802E509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167" y="2655094"/>
            <a:ext cx="688186" cy="561415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E1128A-383E-4F9F-9799-1452FD006995}"/>
              </a:ext>
            </a:extLst>
          </p:cNvPr>
          <p:cNvCxnSpPr>
            <a:cxnSpLocks/>
          </p:cNvCxnSpPr>
          <p:nvPr/>
        </p:nvCxnSpPr>
        <p:spPr>
          <a:xfrm>
            <a:off x="4548979" y="2496241"/>
            <a:ext cx="1" cy="15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572D17F-FFC5-4B95-BB2A-13546043A8C0}"/>
              </a:ext>
            </a:extLst>
          </p:cNvPr>
          <p:cNvCxnSpPr>
            <a:cxnSpLocks/>
          </p:cNvCxnSpPr>
          <p:nvPr/>
        </p:nvCxnSpPr>
        <p:spPr>
          <a:xfrm>
            <a:off x="4527120" y="3321046"/>
            <a:ext cx="1" cy="15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1C391FA-0093-492A-9603-218E3FBE02F5}"/>
              </a:ext>
            </a:extLst>
          </p:cNvPr>
          <p:cNvSpPr/>
          <p:nvPr/>
        </p:nvSpPr>
        <p:spPr>
          <a:xfrm>
            <a:off x="1699038" y="3950337"/>
            <a:ext cx="161558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Save</a:t>
            </a:r>
            <a:r>
              <a:rPr kumimoji="1" lang="en-US" sz="1100" dirty="0">
                <a:solidFill>
                  <a:schemeClr val="tx1"/>
                </a:solidFill>
              </a:rPr>
              <a:t> in </a:t>
            </a:r>
            <a:r>
              <a:rPr kumimoji="1" lang="en-US" sz="1100" dirty="0" err="1">
                <a:solidFill>
                  <a:schemeClr val="tx1"/>
                </a:solidFill>
              </a:rPr>
              <a:t>sharepoint</a:t>
            </a:r>
            <a:endParaRPr kumimoji="1" lang="en-US" sz="11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833BBB2-87A3-477A-88EC-3BE29C50044E}"/>
              </a:ext>
            </a:extLst>
          </p:cNvPr>
          <p:cNvSpPr/>
          <p:nvPr/>
        </p:nvSpPr>
        <p:spPr>
          <a:xfrm>
            <a:off x="3737599" y="3075204"/>
            <a:ext cx="1615587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b="1" dirty="0">
                <a:solidFill>
                  <a:schemeClr val="tx1"/>
                </a:solidFill>
              </a:rPr>
              <a:t>Key </a:t>
            </a:r>
            <a:r>
              <a:rPr kumimoji="1"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E09D02-3820-43E2-96BE-325EC76B7583}"/>
              </a:ext>
            </a:extLst>
          </p:cNvPr>
          <p:cNvSpPr/>
          <p:nvPr/>
        </p:nvSpPr>
        <p:spPr>
          <a:xfrm>
            <a:off x="4502150" y="2519873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1.3Min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0B1D6B8-2E55-42F2-B9FD-8F7549E46556}"/>
              </a:ext>
            </a:extLst>
          </p:cNvPr>
          <p:cNvSpPr/>
          <p:nvPr/>
        </p:nvSpPr>
        <p:spPr>
          <a:xfrm>
            <a:off x="4502150" y="3288993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0.7Min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09C858B-C2CB-4D24-89E7-F2B102658E8D}"/>
              </a:ext>
            </a:extLst>
          </p:cNvPr>
          <p:cNvSpPr/>
          <p:nvPr/>
        </p:nvSpPr>
        <p:spPr>
          <a:xfrm>
            <a:off x="3298370" y="3302849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2"/>
                </a:solidFill>
                <a:sym typeface="Symbol" panose="05050102010706020507" pitchFamily="18" charset="2"/>
              </a:rPr>
              <a:t>0.7Min</a:t>
            </a:r>
            <a:endParaRPr kumimoji="1" lang="th-TH" sz="800" dirty="0">
              <a:solidFill>
                <a:schemeClr val="bg2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87F4A0A-7789-498B-A921-B13C58AC4DA8}"/>
              </a:ext>
            </a:extLst>
          </p:cNvPr>
          <p:cNvSpPr/>
          <p:nvPr/>
        </p:nvSpPr>
        <p:spPr>
          <a:xfrm>
            <a:off x="7127714" y="1696928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00CC"/>
                </a:solidFill>
                <a:sym typeface="Symbol" panose="05050102010706020507" pitchFamily="18" charset="2"/>
              </a:rPr>
              <a:t>0.4Min</a:t>
            </a:r>
            <a:endParaRPr kumimoji="1" lang="th-TH" sz="800" dirty="0">
              <a:solidFill>
                <a:srgbClr val="0000CC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80809F-BE40-498E-B1E7-9340C044A5EE}"/>
              </a:ext>
            </a:extLst>
          </p:cNvPr>
          <p:cNvSpPr/>
          <p:nvPr/>
        </p:nvSpPr>
        <p:spPr>
          <a:xfrm>
            <a:off x="5519551" y="3144935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00CC"/>
                </a:solidFill>
                <a:sym typeface="Symbol" panose="05050102010706020507" pitchFamily="18" charset="2"/>
              </a:rPr>
              <a:t>0.7Min</a:t>
            </a:r>
            <a:endParaRPr kumimoji="1" lang="th-TH" sz="800" dirty="0">
              <a:solidFill>
                <a:srgbClr val="0000CC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0C834A0-B290-48C9-B0BA-6F340EC6380A}"/>
              </a:ext>
            </a:extLst>
          </p:cNvPr>
          <p:cNvSpPr/>
          <p:nvPr/>
        </p:nvSpPr>
        <p:spPr>
          <a:xfrm>
            <a:off x="5475453" y="3828487"/>
            <a:ext cx="997053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0000CC"/>
                </a:solidFill>
                <a:sym typeface="Symbol" panose="05050102010706020507" pitchFamily="18" charset="2"/>
              </a:rPr>
              <a:t>0.7Min</a:t>
            </a:r>
            <a:endParaRPr kumimoji="1" lang="th-TH" sz="800" dirty="0">
              <a:solidFill>
                <a:srgbClr val="0000CC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7155CAA-D532-464E-8384-A3A3DA8055DF}"/>
              </a:ext>
            </a:extLst>
          </p:cNvPr>
          <p:cNvSpPr/>
          <p:nvPr/>
        </p:nvSpPr>
        <p:spPr>
          <a:xfrm>
            <a:off x="1197862" y="1386453"/>
            <a:ext cx="155448" cy="15159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989DF3C-A1F8-4BB7-9043-B3221EC63F72}"/>
              </a:ext>
            </a:extLst>
          </p:cNvPr>
          <p:cNvSpPr/>
          <p:nvPr/>
        </p:nvSpPr>
        <p:spPr>
          <a:xfrm>
            <a:off x="5369074" y="1411297"/>
            <a:ext cx="155448" cy="15159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3709AAAF-7016-4442-A27A-02965B59D6FB}"/>
              </a:ext>
            </a:extLst>
          </p:cNvPr>
          <p:cNvCxnSpPr>
            <a:cxnSpLocks/>
            <a:stCxn id="199" idx="6"/>
            <a:endCxn id="61" idx="1"/>
          </p:cNvCxnSpPr>
          <p:nvPr/>
        </p:nvCxnSpPr>
        <p:spPr>
          <a:xfrm>
            <a:off x="5524522" y="1487096"/>
            <a:ext cx="595184" cy="792970"/>
          </a:xfrm>
          <a:prstGeom prst="bentConnector3">
            <a:avLst>
              <a:gd name="adj1" fmla="val 36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818C012B-A7A9-480C-B6EC-B1ABAD9D2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378" y="1449296"/>
            <a:ext cx="323137" cy="4635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9442EA50-4E23-437C-9F8A-BF35080D4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1178" y="1496008"/>
            <a:ext cx="323137" cy="4635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0D8BAAC4-0D78-4DB6-B799-8FA4866DE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978" y="1527750"/>
            <a:ext cx="323137" cy="4635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A035BFAC-5528-47C8-9509-BF20BD23B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0778" y="1565850"/>
            <a:ext cx="323137" cy="46355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70DC686-E91E-4074-BE67-C43135CA66F1}"/>
              </a:ext>
            </a:extLst>
          </p:cNvPr>
          <p:cNvSpPr/>
          <p:nvPr/>
        </p:nvSpPr>
        <p:spPr>
          <a:xfrm>
            <a:off x="5669756" y="1720120"/>
            <a:ext cx="1087284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Material </a:t>
            </a:r>
          </a:p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Inspection </a:t>
            </a:r>
          </a:p>
          <a:p>
            <a:pPr algn="ctr"/>
            <a:r>
              <a:rPr kumimoji="1" lang="en-US" sz="800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kumimoji="1" lang="th-TH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CFD346-D8BE-462E-8A97-52997A41FA62}"/>
              </a:ext>
            </a:extLst>
          </p:cNvPr>
          <p:cNvSpPr/>
          <p:nvPr/>
        </p:nvSpPr>
        <p:spPr>
          <a:xfrm>
            <a:off x="5978778" y="4215567"/>
            <a:ext cx="6002487" cy="2196262"/>
          </a:xfrm>
          <a:prstGeom prst="roundRect">
            <a:avLst>
              <a:gd name="adj" fmla="val 669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2" name="タイトル 5">
            <a:extLst>
              <a:ext uri="{FF2B5EF4-FFF2-40B4-BE49-F238E27FC236}">
                <a16:creationId xmlns:a16="http://schemas.microsoft.com/office/drawing/2014/main" id="{CB4A2D05-6E71-44F6-BB56-6A8B2C0F388A}"/>
              </a:ext>
            </a:extLst>
          </p:cNvPr>
          <p:cNvSpPr txBox="1">
            <a:spLocks/>
          </p:cNvSpPr>
          <p:nvPr/>
        </p:nvSpPr>
        <p:spPr>
          <a:xfrm>
            <a:off x="1" y="18952"/>
            <a:ext cx="11207750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sz="2000" b="1" dirty="0"/>
              <a:t>QSD-Incoming : Implementation</a:t>
            </a:r>
            <a:endParaRPr lang="fr-FR" altLang="ja-JP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19375-BC87-4F1D-BF19-42DEF802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8" y="2553494"/>
            <a:ext cx="6102351" cy="1525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154534-D3E7-4008-ADC9-0F6CBAE603F5}"/>
              </a:ext>
            </a:extLst>
          </p:cNvPr>
          <p:cNvSpPr/>
          <p:nvPr/>
        </p:nvSpPr>
        <p:spPr>
          <a:xfrm>
            <a:off x="311150" y="419894"/>
            <a:ext cx="4457700" cy="385703"/>
          </a:xfrm>
          <a:prstGeom prst="rect">
            <a:avLst/>
          </a:prstGeom>
          <a:solidFill>
            <a:srgbClr val="FF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sz="1600" dirty="0">
                <a:solidFill>
                  <a:srgbClr val="0000CC"/>
                </a:solidFill>
              </a:rPr>
              <a:t>Temporally OCAP during trial period </a:t>
            </a:r>
            <a:endParaRPr lang="en-US" sz="1600" dirty="0">
              <a:solidFill>
                <a:srgbClr val="0000CC"/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7615-A655-4C0B-A982-165428FBCF96}"/>
              </a:ext>
            </a:extLst>
          </p:cNvPr>
          <p:cNvSpPr/>
          <p:nvPr/>
        </p:nvSpPr>
        <p:spPr>
          <a:xfrm>
            <a:off x="627780" y="1334294"/>
            <a:ext cx="1512169" cy="380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Receive inspection data from Receiving</a:t>
            </a:r>
            <a:endParaRPr kumimoji="1" lang="th-TH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BF1576-665A-425D-97B3-663A1D07E067}"/>
              </a:ext>
            </a:extLst>
          </p:cNvPr>
          <p:cNvSpPr/>
          <p:nvPr/>
        </p:nvSpPr>
        <p:spPr>
          <a:xfrm>
            <a:off x="637807" y="1869385"/>
            <a:ext cx="1512170" cy="3804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Upload file and run program</a:t>
            </a:r>
            <a:endParaRPr kumimoji="1" lang="th-TH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1CFFD2-11ED-4DC2-933E-B3F74FF05518}"/>
              </a:ext>
            </a:extLst>
          </p:cNvPr>
          <p:cNvGrpSpPr/>
          <p:nvPr/>
        </p:nvGrpSpPr>
        <p:grpSpPr>
          <a:xfrm>
            <a:off x="637806" y="2499906"/>
            <a:ext cx="1512169" cy="551340"/>
            <a:chOff x="2421839" y="3052025"/>
            <a:chExt cx="1944216" cy="720080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108EBE05-0AEB-4AAA-985E-E866D89673AB}"/>
                </a:ext>
              </a:extLst>
            </p:cNvPr>
            <p:cNvSpPr/>
            <p:nvPr/>
          </p:nvSpPr>
          <p:spPr>
            <a:xfrm>
              <a:off x="2421839" y="3052025"/>
              <a:ext cx="1944216" cy="720080"/>
            </a:xfrm>
            <a:prstGeom prst="flowChartDecision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th-TH" sz="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0DC485-32CB-4E0B-8A7C-68396DB76D6A}"/>
                </a:ext>
              </a:extLst>
            </p:cNvPr>
            <p:cNvSpPr txBox="1"/>
            <p:nvPr/>
          </p:nvSpPr>
          <p:spPr>
            <a:xfrm>
              <a:off x="2780025" y="313270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Result</a:t>
              </a:r>
            </a:p>
            <a:p>
              <a:pPr algn="ctr"/>
              <a:r>
                <a:rPr lang="en-US" sz="800" dirty="0"/>
                <a:t>(Can run program?)</a:t>
              </a:r>
              <a:endParaRPr lang="th-TH" sz="8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FEB113-5016-4E59-9CCF-102573F1D41B}"/>
              </a:ext>
            </a:extLst>
          </p:cNvPr>
          <p:cNvGrpSpPr/>
          <p:nvPr/>
        </p:nvGrpSpPr>
        <p:grpSpPr>
          <a:xfrm>
            <a:off x="2376830" y="2415536"/>
            <a:ext cx="1504516" cy="720080"/>
            <a:chOff x="2421839" y="3052025"/>
            <a:chExt cx="1944216" cy="720080"/>
          </a:xfrm>
        </p:grpSpPr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581753D0-9889-4356-884E-C02C77496E55}"/>
                </a:ext>
              </a:extLst>
            </p:cNvPr>
            <p:cNvSpPr/>
            <p:nvPr/>
          </p:nvSpPr>
          <p:spPr>
            <a:xfrm>
              <a:off x="2421839" y="3052025"/>
              <a:ext cx="1944216" cy="720080"/>
            </a:xfrm>
            <a:prstGeom prst="flowChartDecision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th-TH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51386F-A346-40DD-8992-23219C5116D5}"/>
                </a:ext>
              </a:extLst>
            </p:cNvPr>
            <p:cNvSpPr txBox="1"/>
            <p:nvPr/>
          </p:nvSpPr>
          <p:spPr>
            <a:xfrm>
              <a:off x="2641790" y="3229764"/>
              <a:ext cx="15043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Create new format</a:t>
              </a:r>
            </a:p>
            <a:p>
              <a:pPr algn="ctr"/>
              <a:r>
                <a:rPr lang="en-US" sz="800" dirty="0"/>
                <a:t>and run?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3138A-5D40-4E3F-B974-BCEB00EFD70D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>
            <a:off x="1379827" y="1231782"/>
            <a:ext cx="4038" cy="10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EBD449-7F5C-4E28-9214-5F666353628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83865" y="1714808"/>
            <a:ext cx="10027" cy="15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43A3D5-1A62-4C18-9711-A05F21121CD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393891" y="2249857"/>
            <a:ext cx="1" cy="25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2D1306-7508-420E-B16E-ACA9621F53FE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>
            <a:off x="1393891" y="3051246"/>
            <a:ext cx="6350" cy="39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03B447-EA73-4A20-8F99-75028A0A0CE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49975" y="2775576"/>
            <a:ext cx="22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EED4D99-79F3-49A5-830D-696DD9C4186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2214166" y="2332496"/>
            <a:ext cx="111803" cy="1718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BC321E-FD2A-419E-8B31-958321206086}"/>
              </a:ext>
            </a:extLst>
          </p:cNvPr>
          <p:cNvSpPr txBox="1"/>
          <p:nvPr/>
        </p:nvSpPr>
        <p:spPr>
          <a:xfrm>
            <a:off x="1038053" y="2998277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2AF58D-3C80-4924-BC47-7A9CA34D81EF}"/>
              </a:ext>
            </a:extLst>
          </p:cNvPr>
          <p:cNvSpPr txBox="1"/>
          <p:nvPr/>
        </p:nvSpPr>
        <p:spPr>
          <a:xfrm>
            <a:off x="2097128" y="2514323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38BA8-1983-4ADE-8245-35942DCF96F7}"/>
              </a:ext>
            </a:extLst>
          </p:cNvPr>
          <p:cNvSpPr txBox="1"/>
          <p:nvPr/>
        </p:nvSpPr>
        <p:spPr>
          <a:xfrm>
            <a:off x="1019059" y="4027602"/>
            <a:ext cx="359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Yes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0E78C64-0635-426A-89EE-9C29868970B7}"/>
              </a:ext>
            </a:extLst>
          </p:cNvPr>
          <p:cNvGraphicFramePr>
            <a:graphicFrameLocks noGrp="1"/>
          </p:cNvGraphicFramePr>
          <p:nvPr/>
        </p:nvGraphicFramePr>
        <p:xfrm>
          <a:off x="6102350" y="876851"/>
          <a:ext cx="3591135" cy="1173480"/>
        </p:xfrm>
        <a:graphic>
          <a:graphicData uri="http://schemas.openxmlformats.org/drawingml/2006/table">
            <a:tbl>
              <a:tblPr/>
              <a:tblGrid>
                <a:gridCol w="682221">
                  <a:extLst>
                    <a:ext uri="{9D8B030D-6E8A-4147-A177-3AD203B41FA5}">
                      <a16:colId xmlns:a16="http://schemas.microsoft.com/office/drawing/2014/main" val="2973493140"/>
                    </a:ext>
                  </a:extLst>
                </a:gridCol>
                <a:gridCol w="682221">
                  <a:extLst>
                    <a:ext uri="{9D8B030D-6E8A-4147-A177-3AD203B41FA5}">
                      <a16:colId xmlns:a16="http://schemas.microsoft.com/office/drawing/2014/main" val="591237908"/>
                    </a:ext>
                  </a:extLst>
                </a:gridCol>
                <a:gridCol w="710647">
                  <a:extLst>
                    <a:ext uri="{9D8B030D-6E8A-4147-A177-3AD203B41FA5}">
                      <a16:colId xmlns:a16="http://schemas.microsoft.com/office/drawing/2014/main" val="3774473721"/>
                    </a:ext>
                  </a:extLst>
                </a:gridCol>
                <a:gridCol w="1516046">
                  <a:extLst>
                    <a:ext uri="{9D8B030D-6E8A-4147-A177-3AD203B41FA5}">
                      <a16:colId xmlns:a16="http://schemas.microsoft.com/office/drawing/2014/main" val="2975679640"/>
                    </a:ext>
                  </a:extLst>
                </a:gridCol>
              </a:tblGrid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Remark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9855"/>
                  </a:ext>
                </a:extLst>
              </a:tr>
              <a:tr h="722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Waree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Can create new format.</a:t>
                      </a:r>
                    </a:p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Can operate the application.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587531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Kwannapa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645446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A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Dongjun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58660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Supitcha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750392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Thanyarat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421407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Siyapha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5123"/>
                  </a:ext>
                </a:extLst>
              </a:tr>
              <a:tr h="119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Shift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Meiryo UI" panose="020B0604030504040204" pitchFamily="34" charset="-128"/>
                        </a:rPr>
                        <a:t>Nittaya</a:t>
                      </a:r>
                      <a:endParaRPr lang="en-US" sz="900" b="0" i="0" u="none" strike="noStrike" dirty="0">
                        <a:solidFill>
                          <a:srgbClr val="002060"/>
                        </a:solidFill>
                        <a:effectLst/>
                        <a:latin typeface="Meiryo UI" panose="020B0604030504040204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</a:rPr>
                        <a:t>11/3/2020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211670"/>
                  </a:ext>
                </a:extLst>
              </a:tr>
            </a:tbl>
          </a:graphicData>
        </a:graphic>
      </p:graphicFrame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F1E0B8EC-BB8F-48B2-8BF9-4A1D177B0BFF}"/>
              </a:ext>
            </a:extLst>
          </p:cNvPr>
          <p:cNvSpPr/>
          <p:nvPr/>
        </p:nvSpPr>
        <p:spPr>
          <a:xfrm>
            <a:off x="886403" y="900995"/>
            <a:ext cx="986847" cy="330787"/>
          </a:xfrm>
          <a:prstGeom prst="flowChartTermina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Start</a:t>
            </a:r>
            <a:endParaRPr kumimoji="1" lang="th-TH" sz="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48A33C-E555-4B04-BC3F-1856964C5EE3}"/>
              </a:ext>
            </a:extLst>
          </p:cNvPr>
          <p:cNvGrpSpPr/>
          <p:nvPr/>
        </p:nvGrpSpPr>
        <p:grpSpPr>
          <a:xfrm>
            <a:off x="650506" y="3444071"/>
            <a:ext cx="1499469" cy="586400"/>
            <a:chOff x="2421839" y="3052025"/>
            <a:chExt cx="1944216" cy="720080"/>
          </a:xfrm>
        </p:grpSpPr>
        <p:sp>
          <p:nvSpPr>
            <p:cNvPr id="52" name="Flowchart: Decision 51">
              <a:extLst>
                <a:ext uri="{FF2B5EF4-FFF2-40B4-BE49-F238E27FC236}">
                  <a16:creationId xmlns:a16="http://schemas.microsoft.com/office/drawing/2014/main" id="{96DCF9AD-ED1F-449F-BD1E-CE2AADA55A02}"/>
                </a:ext>
              </a:extLst>
            </p:cNvPr>
            <p:cNvSpPr/>
            <p:nvPr/>
          </p:nvSpPr>
          <p:spPr>
            <a:xfrm>
              <a:off x="2421839" y="3052025"/>
              <a:ext cx="1944216" cy="720080"/>
            </a:xfrm>
            <a:prstGeom prst="flowChartDecision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th-TH" sz="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4E4A52-FC6D-4DD1-8CD5-08D48BFD8223}"/>
                </a:ext>
              </a:extLst>
            </p:cNvPr>
            <p:cNvSpPr txBox="1"/>
            <p:nvPr/>
          </p:nvSpPr>
          <p:spPr>
            <a:xfrm>
              <a:off x="2732186" y="3209942"/>
              <a:ext cx="1322316" cy="415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Inspection result</a:t>
              </a:r>
            </a:p>
            <a:p>
              <a:pPr algn="ctr"/>
              <a:r>
                <a:rPr lang="en-US" sz="800" dirty="0"/>
                <a:t>“PASS”</a:t>
              </a:r>
              <a:endParaRPr lang="th-TH" sz="800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104F7-C62E-44F6-A2F2-82264D2CF621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1400241" y="4030471"/>
            <a:ext cx="9894" cy="26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F278566D-2A1A-46CF-BA6A-CB38358CD64A}"/>
              </a:ext>
            </a:extLst>
          </p:cNvPr>
          <p:cNvSpPr/>
          <p:nvPr/>
        </p:nvSpPr>
        <p:spPr>
          <a:xfrm>
            <a:off x="929194" y="5029994"/>
            <a:ext cx="986847" cy="330787"/>
          </a:xfrm>
          <a:prstGeom prst="flowChartTermina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End</a:t>
            </a:r>
            <a:endParaRPr kumimoji="1" lang="th-TH" sz="8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A5FD9B7-965E-447E-9475-BFE0BC512888}"/>
              </a:ext>
            </a:extLst>
          </p:cNvPr>
          <p:cNvSpPr/>
          <p:nvPr/>
        </p:nvSpPr>
        <p:spPr>
          <a:xfrm>
            <a:off x="654050" y="4291768"/>
            <a:ext cx="1512169" cy="380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Accept material</a:t>
            </a:r>
            <a:endParaRPr kumimoji="1" lang="th-TH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08C61D8-F394-4A38-9E09-55C2BE7CFC69}"/>
              </a:ext>
            </a:extLst>
          </p:cNvPr>
          <p:cNvCxnSpPr>
            <a:cxnSpLocks/>
            <a:stCxn id="83" idx="2"/>
            <a:endCxn id="77" idx="0"/>
          </p:cNvCxnSpPr>
          <p:nvPr/>
        </p:nvCxnSpPr>
        <p:spPr>
          <a:xfrm>
            <a:off x="1410135" y="4672282"/>
            <a:ext cx="12483" cy="35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C1B7C2-FB63-4D50-B1B7-0EF00FD2AC58}"/>
              </a:ext>
            </a:extLst>
          </p:cNvPr>
          <p:cNvSpPr txBox="1"/>
          <p:nvPr/>
        </p:nvSpPr>
        <p:spPr>
          <a:xfrm>
            <a:off x="2646216" y="302835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194F8-9417-49B9-B93B-359245E53CFD}"/>
              </a:ext>
            </a:extLst>
          </p:cNvPr>
          <p:cNvSpPr txBox="1"/>
          <p:nvPr/>
        </p:nvSpPr>
        <p:spPr>
          <a:xfrm>
            <a:off x="3847010" y="25471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Error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610348F-2F78-42D5-AEE7-67BBF680A7AE}"/>
              </a:ext>
            </a:extLst>
          </p:cNvPr>
          <p:cNvSpPr/>
          <p:nvPr/>
        </p:nvSpPr>
        <p:spPr>
          <a:xfrm>
            <a:off x="3533599" y="4215567"/>
            <a:ext cx="1061555" cy="52998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800" dirty="0"/>
              <a:t>Inform Engineer to fix error or confirm data</a:t>
            </a:r>
            <a:endParaRPr kumimoji="1" lang="th-TH" sz="8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E60E5AB-B028-484D-814B-0A58FE9EB63F}"/>
              </a:ext>
            </a:extLst>
          </p:cNvPr>
          <p:cNvCxnSpPr>
            <a:cxnSpLocks/>
            <a:stCxn id="16" idx="3"/>
            <a:endCxn id="113" idx="0"/>
          </p:cNvCxnSpPr>
          <p:nvPr/>
        </p:nvCxnSpPr>
        <p:spPr>
          <a:xfrm>
            <a:off x="3881346" y="2775576"/>
            <a:ext cx="183031" cy="5524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A8E768-0883-4985-9400-0BDA5E586AF1}"/>
              </a:ext>
            </a:extLst>
          </p:cNvPr>
          <p:cNvSpPr/>
          <p:nvPr/>
        </p:nvSpPr>
        <p:spPr>
          <a:xfrm>
            <a:off x="3533599" y="3328007"/>
            <a:ext cx="1061555" cy="38051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Manual check data</a:t>
            </a:r>
            <a:endParaRPr kumimoji="1" lang="th-TH" sz="800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B21C593-3693-468F-90E7-318ACD05CAC6}"/>
              </a:ext>
            </a:extLst>
          </p:cNvPr>
          <p:cNvCxnSpPr>
            <a:cxnSpLocks/>
            <a:stCxn id="113" idx="1"/>
            <a:endCxn id="88" idx="2"/>
          </p:cNvCxnSpPr>
          <p:nvPr/>
        </p:nvCxnSpPr>
        <p:spPr>
          <a:xfrm rot="10800000">
            <a:off x="2811487" y="3243794"/>
            <a:ext cx="722113" cy="274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61D5A8B-C123-4236-AB0E-9643AF58FE87}"/>
              </a:ext>
            </a:extLst>
          </p:cNvPr>
          <p:cNvCxnSpPr>
            <a:cxnSpLocks/>
            <a:stCxn id="92" idx="2"/>
          </p:cNvCxnSpPr>
          <p:nvPr/>
        </p:nvCxnSpPr>
        <p:spPr>
          <a:xfrm rot="5400000">
            <a:off x="2673193" y="3504288"/>
            <a:ext cx="149919" cy="263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9B2266-9589-4E9B-ADC9-93B7A0A0AC5C}"/>
              </a:ext>
            </a:extLst>
          </p:cNvPr>
          <p:cNvCxnSpPr>
            <a:cxnSpLocks/>
            <a:stCxn id="113" idx="2"/>
            <a:endCxn id="92" idx="0"/>
          </p:cNvCxnSpPr>
          <p:nvPr/>
        </p:nvCxnSpPr>
        <p:spPr>
          <a:xfrm>
            <a:off x="4064377" y="3708521"/>
            <a:ext cx="0" cy="50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79602B62-CE26-4008-AC73-4B99C95B0B96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149975" y="3737271"/>
            <a:ext cx="1914401" cy="181162"/>
          </a:xfrm>
          <a:prstGeom prst="bentConnector3">
            <a:avLst>
              <a:gd name="adj1" fmla="val 17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42C4C39-46F5-4787-B7E7-58C8463A0F4F}"/>
              </a:ext>
            </a:extLst>
          </p:cNvPr>
          <p:cNvSpPr txBox="1"/>
          <p:nvPr/>
        </p:nvSpPr>
        <p:spPr>
          <a:xfrm>
            <a:off x="2079770" y="351345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C479C6C-A90A-479B-B6D5-1A144401412D}"/>
              </a:ext>
            </a:extLst>
          </p:cNvPr>
          <p:cNvSpPr/>
          <p:nvPr/>
        </p:nvSpPr>
        <p:spPr>
          <a:xfrm>
            <a:off x="463550" y="5600810"/>
            <a:ext cx="4000500" cy="330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050" dirty="0">
                <a:solidFill>
                  <a:srgbClr val="0000CC"/>
                </a:solidFill>
              </a:rPr>
              <a:t>Will optimize flow and revise WSD within Jun’20 </a:t>
            </a:r>
          </a:p>
          <a:p>
            <a:pPr algn="ctr"/>
            <a:r>
              <a:rPr lang="en-US" sz="1050" dirty="0">
                <a:solidFill>
                  <a:srgbClr val="0000CC"/>
                </a:solidFill>
              </a:rPr>
              <a:t>(TWS-QSD013 Material Incoming Inspection)</a:t>
            </a:r>
            <a:r>
              <a:rPr kumimoji="1" lang="en-US" sz="1050" dirty="0">
                <a:solidFill>
                  <a:srgbClr val="0000CC"/>
                </a:solidFill>
              </a:rPr>
              <a:t>  </a:t>
            </a:r>
            <a:endParaRPr kumimoji="1" lang="th-TH" sz="1050" dirty="0">
              <a:solidFill>
                <a:srgbClr val="0000CC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FB884DD-F1B7-482C-BDD0-4CAD3582482A}"/>
              </a:ext>
            </a:extLst>
          </p:cNvPr>
          <p:cNvSpPr/>
          <p:nvPr/>
        </p:nvSpPr>
        <p:spPr>
          <a:xfrm>
            <a:off x="6098032" y="419894"/>
            <a:ext cx="3395218" cy="385703"/>
          </a:xfrm>
          <a:prstGeom prst="rect">
            <a:avLst/>
          </a:prstGeom>
          <a:solidFill>
            <a:srgbClr val="FF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CC"/>
                </a:solidFill>
                <a:sym typeface="Wingdings" panose="05000000000000000000" pitchFamily="2" charset="2"/>
              </a:rPr>
              <a:t>2) Training to concern member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D45B281-373E-4F87-AFE4-655E103D1DE2}"/>
              </a:ext>
            </a:extLst>
          </p:cNvPr>
          <p:cNvSpPr/>
          <p:nvPr/>
        </p:nvSpPr>
        <p:spPr>
          <a:xfrm>
            <a:off x="9721850" y="1036932"/>
            <a:ext cx="2450666" cy="53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sz="1000" dirty="0">
                <a:solidFill>
                  <a:schemeClr val="tx1"/>
                </a:solidFill>
              </a:rPr>
              <a:t>Already trained to all member 7psn.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They can operate by the new method</a:t>
            </a:r>
            <a:endParaRPr kumimoji="1" lang="th-TH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14D6DE5-5239-4C52-BFA1-843C2FCD7398}"/>
              </a:ext>
            </a:extLst>
          </p:cNvPr>
          <p:cNvSpPr/>
          <p:nvPr/>
        </p:nvSpPr>
        <p:spPr>
          <a:xfrm>
            <a:off x="6108699" y="2167791"/>
            <a:ext cx="4946650" cy="385703"/>
          </a:xfrm>
          <a:prstGeom prst="rect">
            <a:avLst/>
          </a:prstGeom>
          <a:solidFill>
            <a:srgbClr val="FFFFC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CC"/>
                </a:solidFill>
                <a:sym typeface="Wingdings" panose="05000000000000000000" pitchFamily="2" charset="2"/>
              </a:rPr>
              <a:t>3) Implemented type list (in March’20)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642B33B-9147-455F-9A29-A233E497959C}"/>
              </a:ext>
            </a:extLst>
          </p:cNvPr>
          <p:cNvSpPr/>
          <p:nvPr/>
        </p:nvSpPr>
        <p:spPr>
          <a:xfrm>
            <a:off x="6108700" y="6081042"/>
            <a:ext cx="5632450" cy="330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0000CC"/>
                </a:solidFill>
              </a:rPr>
              <a:t>Can’t apply all </a:t>
            </a:r>
            <a:r>
              <a:rPr kumimoji="1" lang="en-US" sz="900" dirty="0" err="1">
                <a:solidFill>
                  <a:srgbClr val="0000CC"/>
                </a:solidFill>
              </a:rPr>
              <a:t>Lot&amp;type</a:t>
            </a:r>
            <a:r>
              <a:rPr kumimoji="1" lang="en-US" sz="900" dirty="0">
                <a:solidFill>
                  <a:srgbClr val="0000CC"/>
                </a:solidFill>
              </a:rPr>
              <a:t> due to take time to create master format (30min/type).</a:t>
            </a:r>
          </a:p>
          <a:p>
            <a:pPr algn="ctr"/>
            <a:r>
              <a:rPr kumimoji="1" lang="en-US" sz="900" dirty="0">
                <a:solidFill>
                  <a:srgbClr val="0000CC"/>
                </a:solidFill>
              </a:rPr>
              <a:t>Already improve program (5min/type) and plan to finish create the master within Sep’20 </a:t>
            </a:r>
            <a:endParaRPr kumimoji="1" lang="th-TH" sz="900" dirty="0">
              <a:solidFill>
                <a:srgbClr val="0000CC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2D87F0C-143C-4946-8AD0-EA2FFC51CDCE}"/>
              </a:ext>
            </a:extLst>
          </p:cNvPr>
          <p:cNvSpPr/>
          <p:nvPr/>
        </p:nvSpPr>
        <p:spPr>
          <a:xfrm>
            <a:off x="5978778" y="2641850"/>
            <a:ext cx="6102351" cy="1783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4BB064A-9985-4275-AB54-82013CF2E609}"/>
              </a:ext>
            </a:extLst>
          </p:cNvPr>
          <p:cNvSpPr/>
          <p:nvPr/>
        </p:nvSpPr>
        <p:spPr>
          <a:xfrm>
            <a:off x="5981953" y="4200931"/>
            <a:ext cx="1965050" cy="1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kumimoji="1" lang="en-US" sz="1050" b="1" dirty="0">
                <a:solidFill>
                  <a:schemeClr val="tx1"/>
                </a:solidFill>
              </a:rPr>
              <a:t>First priority is 77%</a:t>
            </a:r>
            <a:endParaRPr kumimoji="1" lang="th-TH" sz="1050" b="1" dirty="0">
              <a:solidFill>
                <a:schemeClr val="tx1"/>
              </a:solidFill>
            </a:endParaRPr>
          </a:p>
        </p:txBody>
      </p:sp>
      <p:sp>
        <p:nvSpPr>
          <p:cNvPr id="157" name="Arrow: Curved Up 156">
            <a:extLst>
              <a:ext uri="{FF2B5EF4-FFF2-40B4-BE49-F238E27FC236}">
                <a16:creationId xmlns:a16="http://schemas.microsoft.com/office/drawing/2014/main" id="{ECF9234E-10D5-4ECB-81F7-62CF9867FC5D}"/>
              </a:ext>
            </a:extLst>
          </p:cNvPr>
          <p:cNvSpPr/>
          <p:nvPr/>
        </p:nvSpPr>
        <p:spPr>
          <a:xfrm rot="5127857">
            <a:off x="4713046" y="3313671"/>
            <a:ext cx="1854930" cy="656248"/>
          </a:xfrm>
          <a:prstGeom prst="curvedUpArrow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th-TH" sz="1200" dirty="0">
              <a:solidFill>
                <a:schemeClr val="tx1"/>
              </a:solidFill>
            </a:endParaRP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0579EEE4-32FB-4FD1-8E5D-6B60D45DC14C}"/>
              </a:ext>
            </a:extLst>
          </p:cNvPr>
          <p:cNvGraphicFramePr>
            <a:graphicFrameLocks/>
          </p:cNvGraphicFramePr>
          <p:nvPr/>
        </p:nvGraphicFramePr>
        <p:xfrm>
          <a:off x="9302750" y="4510679"/>
          <a:ext cx="2438400" cy="1548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EE0F352E-FA10-43C7-845E-5F9045B9EC0B}"/>
              </a:ext>
            </a:extLst>
          </p:cNvPr>
          <p:cNvSpPr txBox="1"/>
          <p:nvPr/>
        </p:nvSpPr>
        <p:spPr>
          <a:xfrm>
            <a:off x="9555015" y="4319250"/>
            <a:ext cx="193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Completion of master format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1485C338-90E8-4CDA-A34B-8435700E00EE}"/>
              </a:ext>
            </a:extLst>
          </p:cNvPr>
          <p:cNvGraphicFramePr>
            <a:graphicFrameLocks/>
          </p:cNvGraphicFramePr>
          <p:nvPr/>
        </p:nvGraphicFramePr>
        <p:xfrm>
          <a:off x="6472201" y="4504389"/>
          <a:ext cx="2438401" cy="1548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CBB90BB-9AD7-4129-8E90-CC522D5C9B5A}"/>
              </a:ext>
            </a:extLst>
          </p:cNvPr>
          <p:cNvSpPr txBox="1"/>
          <p:nvPr/>
        </p:nvSpPr>
        <p:spPr>
          <a:xfrm>
            <a:off x="6721181" y="4319250"/>
            <a:ext cx="193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Implement on received lot Q’ty</a:t>
            </a:r>
          </a:p>
        </p:txBody>
      </p:sp>
    </p:spTree>
    <p:extLst>
      <p:ext uri="{BB962C8B-B14F-4D97-AF65-F5344CB8AC3E}">
        <p14:creationId xmlns:p14="http://schemas.microsoft.com/office/powerpoint/2010/main" val="21265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AD50D5A-384C-421F-B644-B2E4927A58DF}"/>
              </a:ext>
            </a:extLst>
          </p:cNvPr>
          <p:cNvGraphicFramePr>
            <a:graphicFrameLocks/>
          </p:cNvGraphicFramePr>
          <p:nvPr/>
        </p:nvGraphicFramePr>
        <p:xfrm>
          <a:off x="463548" y="278953"/>
          <a:ext cx="10850541" cy="3434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5">
            <a:extLst>
              <a:ext uri="{FF2B5EF4-FFF2-40B4-BE49-F238E27FC236}">
                <a16:creationId xmlns:a16="http://schemas.microsoft.com/office/drawing/2014/main" id="{CC8AEADE-98FC-46EF-96FD-6D387829BA71}"/>
              </a:ext>
            </a:extLst>
          </p:cNvPr>
          <p:cNvSpPr txBox="1">
            <a:spLocks/>
          </p:cNvSpPr>
          <p:nvPr/>
        </p:nvSpPr>
        <p:spPr>
          <a:xfrm>
            <a:off x="0" y="18952"/>
            <a:ext cx="11339513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sz="2000" b="1" dirty="0"/>
              <a:t>QSD-Incoming : Project summary</a:t>
            </a:r>
            <a:endParaRPr lang="fr-FR" altLang="ja-JP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FEDBD3-F0A6-4593-B59F-8C5875E87023}"/>
              </a:ext>
            </a:extLst>
          </p:cNvPr>
          <p:cNvGraphicFramePr>
            <a:graphicFrameLocks noGrp="1"/>
          </p:cNvGraphicFramePr>
          <p:nvPr/>
        </p:nvGraphicFramePr>
        <p:xfrm>
          <a:off x="463550" y="3772694"/>
          <a:ext cx="113919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9815">
                  <a:extLst>
                    <a:ext uri="{9D8B030D-6E8A-4147-A177-3AD203B41FA5}">
                      <a16:colId xmlns:a16="http://schemas.microsoft.com/office/drawing/2014/main" val="331123148"/>
                    </a:ext>
                  </a:extLst>
                </a:gridCol>
                <a:gridCol w="2978353">
                  <a:extLst>
                    <a:ext uri="{9D8B030D-6E8A-4147-A177-3AD203B41FA5}">
                      <a16:colId xmlns:a16="http://schemas.microsoft.com/office/drawing/2014/main" val="1311274407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3471717784"/>
                    </a:ext>
                  </a:extLst>
                </a:gridCol>
                <a:gridCol w="848294">
                  <a:extLst>
                    <a:ext uri="{9D8B030D-6E8A-4147-A177-3AD203B41FA5}">
                      <a16:colId xmlns:a16="http://schemas.microsoft.com/office/drawing/2014/main" val="3238402023"/>
                    </a:ext>
                  </a:extLst>
                </a:gridCol>
                <a:gridCol w="803652">
                  <a:extLst>
                    <a:ext uri="{9D8B030D-6E8A-4147-A177-3AD203B41FA5}">
                      <a16:colId xmlns:a16="http://schemas.microsoft.com/office/drawing/2014/main" val="238349197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087637506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1790889640"/>
                    </a:ext>
                  </a:extLst>
                </a:gridCol>
              </a:tblGrid>
              <a:tr h="297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Item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Improvement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Before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After (Plan)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After (Actual)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Reduction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(Actual)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Remark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808311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1. Vendor data checking by manual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 err="1">
                          <a:effectLst/>
                        </a:rPr>
                        <a:t>Check&amp;Judge</a:t>
                      </a:r>
                      <a:r>
                        <a:rPr lang="en-US" sz="1000" u="none" strike="noStrike" dirty="0">
                          <a:effectLst/>
                        </a:rPr>
                        <a:t> by application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62.5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0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</a:t>
                      </a:r>
                      <a:r>
                        <a:rPr lang="en-US" sz="1000" u="none" strike="noStrike" dirty="0">
                          <a:effectLst/>
                        </a:rPr>
                        <a:t>20.3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</a:t>
                      </a:r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000" b="0" i="0" u="none" strike="noStrike" dirty="0">
                          <a:solidFill>
                            <a:srgbClr val="0000CC"/>
                          </a:solidFill>
                          <a:effectLst/>
                          <a:latin typeface="+mj-lt"/>
                        </a:rPr>
                        <a:t>Main is IP from Kyocera 77% (720/933)</a:t>
                      </a:r>
                    </a:p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-Remaining 2.7%(26/933) for creating master data format. </a:t>
                      </a:r>
                    </a:p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-20% (187/933) is picture .pdf, cannot be improved by this project.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965408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2. Stamp pass on vendor data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Record data into data base by application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20.8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0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   </a:t>
                      </a:r>
                      <a:r>
                        <a:rPr lang="en-US" sz="1000" u="none" strike="noStrike" dirty="0">
                          <a:effectLst/>
                        </a:rPr>
                        <a:t>4.7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005794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3. Key inspection result into data base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Auto upload to data base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20.8</a:t>
                      </a:r>
                      <a:endParaRPr lang="th-T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0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    4</a:t>
                      </a:r>
                      <a:r>
                        <a:rPr lang="en-US" sz="1000" u="none" strike="noStrike" dirty="0">
                          <a:effectLst/>
                        </a:rPr>
                        <a:t>.7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-7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43455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4. Scan data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10.4</a:t>
                      </a:r>
                      <a:endParaRPr lang="th-T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10.4</a:t>
                      </a:r>
                      <a:endParaRPr lang="th-T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    </a:t>
                      </a:r>
                      <a:r>
                        <a:rPr lang="en-US" sz="1000" u="none" strike="noStrike" dirty="0">
                          <a:effectLst/>
                        </a:rPr>
                        <a:t>10.4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th-TH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910109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5. Save vendor data in </a:t>
                      </a:r>
                      <a:r>
                        <a:rPr lang="en-US" sz="1000" u="none" strike="noStrike" dirty="0" err="1">
                          <a:effectLst/>
                        </a:rPr>
                        <a:t>sharepoint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10.4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10.4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 </a:t>
                      </a:r>
                      <a:r>
                        <a:rPr lang="en-US" sz="1000" u="none" strike="noStrike" dirty="0">
                          <a:effectLst/>
                        </a:rPr>
                        <a:t>10.4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th-TH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 to keep in share point for evidence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2512853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6. Stamp pass on label box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Auto matching Box-to-data by application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41.6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41.6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</a:t>
                      </a:r>
                      <a:r>
                        <a:rPr lang="en-US" sz="1000" u="none" strike="noStrike" dirty="0">
                          <a:effectLst/>
                        </a:rPr>
                        <a:t>41.6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th-TH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Can’t be implemented yet! need to invest scanner &amp; Notebook</a:t>
                      </a:r>
                    </a:p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(reduce 54% total reduction 58%)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12994"/>
                  </a:ext>
                </a:extLst>
              </a:tr>
              <a:tr h="29786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u="none" strike="noStrike" dirty="0">
                          <a:effectLst/>
                        </a:rPr>
                        <a:t>Summary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000" u="none" strike="noStrike" dirty="0">
                          <a:effectLst/>
                        </a:rPr>
                        <a:t> 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166.5</a:t>
                      </a:r>
                      <a:endParaRPr lang="th-T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th-TH" sz="1000" u="none" strike="noStrike" dirty="0">
                          <a:effectLst/>
                        </a:rPr>
                        <a:t>62.5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h-TH" sz="1000" u="none" strike="noStrike" dirty="0">
                          <a:effectLst/>
                        </a:rPr>
                        <a:t>                    </a:t>
                      </a:r>
                      <a:r>
                        <a:rPr lang="en-US" sz="1000" u="none" strike="noStrike" dirty="0">
                          <a:effectLst/>
                        </a:rPr>
                        <a:t>92.2</a:t>
                      </a:r>
                      <a:r>
                        <a:rPr lang="th-TH" sz="1000" u="none" strike="noStrike" dirty="0">
                          <a:effectLst/>
                        </a:rPr>
                        <a:t> </a:t>
                      </a:r>
                      <a:endParaRPr lang="th-T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r>
                        <a:rPr lang="th-TH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th-TH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3479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6E5B4E7-80D0-4481-8448-A75407601692}"/>
              </a:ext>
            </a:extLst>
          </p:cNvPr>
          <p:cNvSpPr txBox="1"/>
          <p:nvPr/>
        </p:nvSpPr>
        <p:spPr>
          <a:xfrm>
            <a:off x="10497081" y="3459898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Unit : Hour/Month</a:t>
            </a:r>
            <a:endParaRPr lang="th-TH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480B6-F3E6-4143-9FD6-7A70A7940141}"/>
              </a:ext>
            </a:extLst>
          </p:cNvPr>
          <p:cNvSpPr txBox="1"/>
          <p:nvPr/>
        </p:nvSpPr>
        <p:spPr>
          <a:xfrm>
            <a:off x="7779981" y="115094"/>
            <a:ext cx="30556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Can reduce operation time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166.5Hr/M to 92.2Hr/M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or 45%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A47614E-8D3A-4F8F-ABC4-007E2B7F21BA}"/>
              </a:ext>
            </a:extLst>
          </p:cNvPr>
          <p:cNvSpPr/>
          <p:nvPr/>
        </p:nvSpPr>
        <p:spPr>
          <a:xfrm>
            <a:off x="2390775" y="844308"/>
            <a:ext cx="2114550" cy="1276350"/>
          </a:xfrm>
          <a:custGeom>
            <a:avLst/>
            <a:gdLst>
              <a:gd name="connsiteX0" fmla="*/ 0 w 2114550"/>
              <a:gd name="connsiteY0" fmla="*/ 76200 h 1276350"/>
              <a:gd name="connsiteX1" fmla="*/ 0 w 2114550"/>
              <a:gd name="connsiteY1" fmla="*/ 9525 h 1276350"/>
              <a:gd name="connsiteX2" fmla="*/ 2105025 w 2114550"/>
              <a:gd name="connsiteY2" fmla="*/ 0 h 1276350"/>
              <a:gd name="connsiteX3" fmla="*/ 2114550 w 2114550"/>
              <a:gd name="connsiteY3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276350">
                <a:moveTo>
                  <a:pt x="0" y="76200"/>
                </a:moveTo>
                <a:lnTo>
                  <a:pt x="0" y="9525"/>
                </a:lnTo>
                <a:lnTo>
                  <a:pt x="2105025" y="0"/>
                </a:lnTo>
                <a:lnTo>
                  <a:pt x="2114550" y="1276350"/>
                </a:lnTo>
              </a:path>
            </a:pathLst>
          </a:custGeom>
          <a:noFill/>
          <a:ln w="952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3333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63E5D1-1076-4A16-B07D-4385B0BC68F2}"/>
              </a:ext>
            </a:extLst>
          </p:cNvPr>
          <p:cNvSpPr/>
          <p:nvPr/>
        </p:nvSpPr>
        <p:spPr>
          <a:xfrm>
            <a:off x="2390774" y="797477"/>
            <a:ext cx="4397375" cy="1276350"/>
          </a:xfrm>
          <a:custGeom>
            <a:avLst/>
            <a:gdLst>
              <a:gd name="connsiteX0" fmla="*/ 0 w 2114550"/>
              <a:gd name="connsiteY0" fmla="*/ 76200 h 1276350"/>
              <a:gd name="connsiteX1" fmla="*/ 0 w 2114550"/>
              <a:gd name="connsiteY1" fmla="*/ 9525 h 1276350"/>
              <a:gd name="connsiteX2" fmla="*/ 2105025 w 2114550"/>
              <a:gd name="connsiteY2" fmla="*/ 0 h 1276350"/>
              <a:gd name="connsiteX3" fmla="*/ 2114550 w 2114550"/>
              <a:gd name="connsiteY3" fmla="*/ 127635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4550" h="1276350">
                <a:moveTo>
                  <a:pt x="0" y="76200"/>
                </a:moveTo>
                <a:lnTo>
                  <a:pt x="0" y="9525"/>
                </a:lnTo>
                <a:lnTo>
                  <a:pt x="2105025" y="0"/>
                </a:lnTo>
                <a:lnTo>
                  <a:pt x="2114550" y="1276350"/>
                </a:lnTo>
              </a:path>
            </a:pathLst>
          </a:cu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3333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EE77D-7F7D-4293-9055-DB4A2EFF40D6}"/>
              </a:ext>
            </a:extLst>
          </p:cNvPr>
          <p:cNvSpPr txBox="1"/>
          <p:nvPr/>
        </p:nvSpPr>
        <p:spPr>
          <a:xfrm>
            <a:off x="4025900" y="1410494"/>
            <a:ext cx="9366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CC"/>
                </a:solidFill>
              </a:rPr>
              <a:t>-62.5%</a:t>
            </a:r>
            <a:endParaRPr lang="th-TH" sz="1600" dirty="0">
              <a:solidFill>
                <a:srgbClr val="0000C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F0F56-8FA8-4022-B0FB-D4DCE6A574B9}"/>
              </a:ext>
            </a:extLst>
          </p:cNvPr>
          <p:cNvSpPr txBox="1"/>
          <p:nvPr/>
        </p:nvSpPr>
        <p:spPr>
          <a:xfrm>
            <a:off x="6432551" y="1426369"/>
            <a:ext cx="7747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-45%</a:t>
            </a:r>
            <a:endParaRPr lang="th-T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8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1302A0-8851-43DB-8993-798F03DA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86" y="1197545"/>
            <a:ext cx="3840417" cy="2070367"/>
          </a:xfrm>
          <a:prstGeom prst="rect">
            <a:avLst/>
          </a:prstGeom>
        </p:spPr>
      </p:pic>
      <p:sp>
        <p:nvSpPr>
          <p:cNvPr id="2" name="タイトル 5">
            <a:extLst>
              <a:ext uri="{FF2B5EF4-FFF2-40B4-BE49-F238E27FC236}">
                <a16:creationId xmlns:a16="http://schemas.microsoft.com/office/drawing/2014/main" id="{A941B46A-8D4B-42AB-B72F-FE84FE16E688}"/>
              </a:ext>
            </a:extLst>
          </p:cNvPr>
          <p:cNvSpPr txBox="1">
            <a:spLocks/>
          </p:cNvSpPr>
          <p:nvPr/>
        </p:nvSpPr>
        <p:spPr>
          <a:xfrm>
            <a:off x="-42945" y="-20379"/>
            <a:ext cx="12247645" cy="539750"/>
          </a:xfrm>
        </p:spPr>
        <p:txBody>
          <a:bodyPr/>
          <a:lstStyle>
            <a:lvl1pPr algn="l" defTabSz="1089325" rtl="0" eaLnBrk="1" latinLnBrk="0" hangingPunct="1">
              <a:spcBef>
                <a:spcPct val="0"/>
              </a:spcBef>
              <a:buNone/>
              <a:defRPr kumimoji="1" sz="52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/>
                </a:solidFill>
              </a:rPr>
              <a:t>SF06 : [QSD Incoming] Material Inspection data checking lead-time reduction</a:t>
            </a:r>
            <a:endParaRPr lang="fr-FR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AB220-7584-4C06-9FAF-5ECDC3E0CAFD}"/>
              </a:ext>
            </a:extLst>
          </p:cNvPr>
          <p:cNvSpPr txBox="1"/>
          <p:nvPr/>
        </p:nvSpPr>
        <p:spPr>
          <a:xfrm>
            <a:off x="186381" y="368613"/>
            <a:ext cx="21986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Summary</a:t>
            </a:r>
            <a:endParaRPr lang="th-T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D15B0-0481-4D42-A889-EC9EE0731D13}"/>
              </a:ext>
            </a:extLst>
          </p:cNvPr>
          <p:cNvSpPr txBox="1"/>
          <p:nvPr/>
        </p:nvSpPr>
        <p:spPr>
          <a:xfrm>
            <a:off x="205163" y="769971"/>
            <a:ext cx="214020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Output &amp; Benefit</a:t>
            </a:r>
            <a:endParaRPr lang="th-TH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F0555-48AB-4503-B238-8C0F3CDEA8CA}"/>
              </a:ext>
            </a:extLst>
          </p:cNvPr>
          <p:cNvSpPr txBox="1"/>
          <p:nvPr/>
        </p:nvSpPr>
        <p:spPr>
          <a:xfrm>
            <a:off x="5897997" y="713592"/>
            <a:ext cx="19614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Method &amp; Tools</a:t>
            </a:r>
            <a:endParaRPr lang="th-TH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47E70-A2BF-4A4D-A027-B278E36F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11" y="3591675"/>
            <a:ext cx="5495070" cy="26810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4619EF-283A-427C-9869-723B22CFBD73}"/>
              </a:ext>
            </a:extLst>
          </p:cNvPr>
          <p:cNvSpPr/>
          <p:nvPr/>
        </p:nvSpPr>
        <p:spPr>
          <a:xfrm>
            <a:off x="-45623" y="3289403"/>
            <a:ext cx="2939754" cy="376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kumimoji="1" lang="en-US" sz="1000" b="1" dirty="0">
                <a:solidFill>
                  <a:schemeClr val="tx1"/>
                </a:solidFill>
              </a:rPr>
              <a:t>Chart trend for each parameter</a:t>
            </a:r>
            <a:endParaRPr kumimoji="1" lang="th-TH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79A64-EF5D-49AA-BCE2-A326EF59E075}"/>
              </a:ext>
            </a:extLst>
          </p:cNvPr>
          <p:cNvSpPr txBox="1"/>
          <p:nvPr/>
        </p:nvSpPr>
        <p:spPr>
          <a:xfrm>
            <a:off x="249421" y="1499817"/>
            <a:ext cx="30556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Can reduce operation time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166.5Hr/M to 92.2Hr/M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or 45%</a:t>
            </a:r>
            <a:endParaRPr lang="th-TH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EFDB0-A481-48F2-A781-F7C8E7CDE8B2}"/>
              </a:ext>
            </a:extLst>
          </p:cNvPr>
          <p:cNvSpPr txBox="1"/>
          <p:nvPr/>
        </p:nvSpPr>
        <p:spPr>
          <a:xfrm>
            <a:off x="5920566" y="1145874"/>
            <a:ext cx="52120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Read PDF (Text) to Database : Adobe Acrobat SDK</a:t>
            </a:r>
          </a:p>
          <a:p>
            <a:r>
              <a:rPr lang="en-US" sz="1400" b="1" dirty="0"/>
              <a:t>Programing 	1. Data Formatting : VBA</a:t>
            </a:r>
          </a:p>
          <a:p>
            <a:r>
              <a:rPr lang="en-US" sz="1400" b="1" dirty="0"/>
              <a:t>		2. Auto Email : VBA</a:t>
            </a:r>
          </a:p>
          <a:p>
            <a:r>
              <a:rPr lang="en-US" sz="1400" b="1" dirty="0"/>
              <a:t>		3. Update to DB : SQL</a:t>
            </a:r>
          </a:p>
          <a:p>
            <a:r>
              <a:rPr lang="en-US" sz="1400" b="1" dirty="0"/>
              <a:t>		4. Web report : ASP.net &amp; VB.net </a:t>
            </a:r>
            <a:endParaRPr lang="th-TH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C59E7C-D28D-4DF3-871B-52A33ACAF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7"/>
          <a:stretch/>
        </p:blipFill>
        <p:spPr>
          <a:xfrm>
            <a:off x="6080877" y="2589310"/>
            <a:ext cx="6025653" cy="31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553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">
  <a:themeElements>
    <a:clrScheme name="SSSグループ標準テンプレート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9639</TotalTime>
  <Words>899</Words>
  <Application>Microsoft Office PowerPoint</Application>
  <PresentationFormat>Custom</PresentationFormat>
  <Paragraphs>262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 UI</vt:lpstr>
      <vt:lpstr>Arial</vt:lpstr>
      <vt:lpstr>Calibri</vt:lpstr>
      <vt:lpstr>Wingdings</vt:lpstr>
      <vt:lpstr>White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Nobushiro, Yamamoto</dc:creator>
  <cp:lastModifiedBy>Puttaraksa Rattakul (SDT)</cp:lastModifiedBy>
  <cp:revision>534</cp:revision>
  <cp:lastPrinted>2016-12-15T07:29:33Z</cp:lastPrinted>
  <dcterms:created xsi:type="dcterms:W3CDTF">2016-11-03T01:58:08Z</dcterms:created>
  <dcterms:modified xsi:type="dcterms:W3CDTF">2021-05-19T04:14:52Z</dcterms:modified>
</cp:coreProperties>
</file>