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9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146847059" r:id="rId15"/>
    <p:sldId id="2146847060" r:id="rId16"/>
    <p:sldId id="2146847061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02-08-2025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8/2/2025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8/2/2025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8/2/2025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platform.cloud.ibm.com/wx/agents/15046f68-9669-4bd2-8dd8-1ae5e626a20e?project_id=4be0eb6b-b97e-472b-95f7-d31d6c2a94b4&amp;context=w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Franklin Gothic Demi" panose="020B0703020102020204" pitchFamily="34" charset="0"/>
                <a:cs typeface="Arial" panose="020B0604020202020204" pitchFamily="34" charset="0"/>
              </a:rPr>
              <a:t>NUTRITION AGENT </a:t>
            </a:r>
            <a:br>
              <a:rPr lang="en-US" b="1" dirty="0">
                <a:solidFill>
                  <a:schemeClr val="accent1"/>
                </a:solidFill>
                <a:latin typeface="Franklin Gothic Demi" panose="020B0703020102020204" pitchFamily="34" charset="0"/>
                <a:cs typeface="Arial" panose="020B0604020202020204" pitchFamily="34" charset="0"/>
              </a:rPr>
            </a:br>
            <a:r>
              <a:rPr lang="en-IN" u="sng" dirty="0">
                <a:latin typeface="Franklin Gothic Demi" panose="020B0703020102020204" pitchFamily="34" charset="0"/>
              </a:rPr>
              <a:t>(The Smartest AI Nutrition Assistant)</a:t>
            </a:r>
            <a:endParaRPr lang="en-US" b="1" dirty="0">
              <a:solidFill>
                <a:schemeClr val="accent1"/>
              </a:solidFill>
              <a:latin typeface="Franklin Gothic Demi" panose="020B0703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67948" y="3219102"/>
            <a:ext cx="8625431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By:-</a:t>
            </a:r>
          </a:p>
          <a:p>
            <a:endParaRPr lang="en-US" sz="28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 RUDRA NAIR – C V Raman Global University – CSE(AIML)</a:t>
            </a:r>
          </a:p>
          <a:p>
            <a:endParaRPr lang="en-US" sz="28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link :– https://github.com/Newcoder-Rudra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D00D4A0-4C47-BF3A-7525-1A65DB6A0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2" y="273832"/>
            <a:ext cx="6209392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IBM Watsonx documentation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Research on generative AI in healthcare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NLP-based dietary recommendation papers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Food and nutrition databases (USDA, FDC)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WHO &amp; Indian Nutrition Guidelines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F3246E-F64D-B2CC-CCF7-773C8B5C43A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74" b="3174"/>
          <a:stretch>
            <a:fillRect/>
          </a:stretch>
        </p:blipFill>
        <p:spPr>
          <a:xfrm>
            <a:off x="2403835" y="1308007"/>
            <a:ext cx="6429518" cy="484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3207CA-A1D3-C7F7-A216-F463DBF112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6" b="2612"/>
          <a:stretch>
            <a:fillRect/>
          </a:stretch>
        </p:blipFill>
        <p:spPr>
          <a:xfrm>
            <a:off x="2196445" y="1232452"/>
            <a:ext cx="6908147" cy="527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04EF4C-41BB-A4E4-D7EF-91069BF360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42" b="8638"/>
          <a:stretch>
            <a:fillRect/>
          </a:stretch>
        </p:blipFill>
        <p:spPr>
          <a:xfrm>
            <a:off x="2119376" y="1373921"/>
            <a:ext cx="6853085" cy="426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b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83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505" y="1006195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Franklin Gothic Demi" panose="020B0703020102020204" pitchFamily="34" charset="0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Franklin Gothic Demi" panose="020B0703020102020204" pitchFamily="34" charset="0"/>
                <a:ea typeface="+mn-lt"/>
                <a:cs typeface="Arial"/>
              </a:rPr>
              <a:t>Proposed System/Solution</a:t>
            </a:r>
            <a:endParaRPr lang="en-US" dirty="0">
              <a:latin typeface="Franklin Gothic Demi" panose="020B0703020102020204" pitchFamily="34" charset="0"/>
              <a:cs typeface="Arial"/>
            </a:endParaRPr>
          </a:p>
          <a:p>
            <a:pPr marL="305435" indent="-305435"/>
            <a:r>
              <a:rPr lang="en-US" sz="2000" b="1" dirty="0">
                <a:latin typeface="Franklin Gothic Demi" panose="020B0703020102020204" pitchFamily="34" charset="0"/>
                <a:ea typeface="+mn-lt"/>
                <a:cs typeface="Calibri"/>
              </a:rPr>
              <a:t>System </a:t>
            </a:r>
            <a:r>
              <a:rPr lang="en-US" sz="2000" b="1" dirty="0">
                <a:latin typeface="Franklin Gothic Demi" panose="020B0703020102020204" pitchFamily="34" charset="0"/>
                <a:ea typeface="+mn-lt"/>
                <a:cs typeface="+mn-lt"/>
              </a:rPr>
              <a:t>Development Approach </a:t>
            </a:r>
          </a:p>
          <a:p>
            <a:pPr marL="305435" indent="-305435"/>
            <a:r>
              <a:rPr lang="en-US" sz="2000" b="1" dirty="0">
                <a:latin typeface="Franklin Gothic Demi" panose="020B0703020102020204" pitchFamily="34" charset="0"/>
                <a:ea typeface="+mn-lt"/>
                <a:cs typeface="+mn-lt"/>
              </a:rPr>
              <a:t>Algorithm &amp; Deployment  </a:t>
            </a:r>
            <a:endParaRPr lang="en-US" dirty="0">
              <a:latin typeface="Franklin Gothic Demi" panose="020B0703020102020204" pitchFamily="34" charset="0"/>
              <a:cs typeface="Calibri"/>
            </a:endParaRPr>
          </a:p>
          <a:p>
            <a:pPr marL="305435" indent="-305435"/>
            <a:r>
              <a:rPr lang="en-US" sz="2000" b="1" dirty="0">
                <a:latin typeface="Franklin Gothic Demi" panose="020B0703020102020204" pitchFamily="34" charset="0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Franklin Gothic Demi" panose="020B0703020102020204" pitchFamily="34" charset="0"/>
                <a:ea typeface="+mn-lt"/>
                <a:cs typeface="Arial"/>
              </a:rPr>
              <a:t>Conclusion</a:t>
            </a:r>
            <a:endParaRPr lang="en-US" dirty="0">
              <a:latin typeface="Franklin Gothic Demi" panose="020B0703020102020204" pitchFamily="34" charset="0"/>
              <a:cs typeface="Arial"/>
            </a:endParaRPr>
          </a:p>
          <a:p>
            <a:pPr marL="305435" indent="-305435"/>
            <a:r>
              <a:rPr lang="en-US" sz="2000" b="1" dirty="0">
                <a:latin typeface="Franklin Gothic Demi" panose="020B0703020102020204" pitchFamily="34" charset="0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Franklin Gothic Demi" panose="020B0703020102020204" pitchFamily="34" charset="0"/>
                <a:ea typeface="+mn-lt"/>
                <a:cs typeface="Arial"/>
              </a:rPr>
              <a:t>References</a:t>
            </a:r>
            <a:endParaRPr lang="en-US" dirty="0">
              <a:latin typeface="Franklin Gothic Demi" panose="020B0703020102020204" pitchFamily="34" charset="0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867266"/>
            <a:ext cx="11029615" cy="337514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Franklin Gothic Demi" panose="020B0703020102020204" pitchFamily="34" charset="0"/>
              </a:rPr>
              <a:t>In an era where health awareness is growing, individuals increasingly seek personalized nutrition guidance. However, most existing tools provide generic diet plans, lack real-time adaptability, and fail to consider a person's holistic lifestyle, cultural preferences, allergies, and evolving health conditions. Furthermore, dieticians and nutritionists face limitations in scaling personalized consultations due to time and resource constraints. </a:t>
            </a:r>
            <a:endParaRPr lang="en-IN" dirty="0"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525" y="1232452"/>
            <a:ext cx="11613485" cy="3222351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1200" dirty="0"/>
              <a:t>   </a:t>
            </a:r>
          </a:p>
          <a:p>
            <a:pPr marL="0" indent="0">
              <a:buNone/>
            </a:pPr>
            <a:endParaRPr lang="en-US" sz="1200" dirty="0">
              <a:latin typeface="Franklin Gothic Demi" panose="020B0703020102020204" pitchFamily="34" charset="0"/>
            </a:endParaRPr>
          </a:p>
          <a:p>
            <a:pPr marL="0" indent="0">
              <a:buNone/>
            </a:pPr>
            <a:endParaRPr lang="en-US" sz="1200" dirty="0">
              <a:latin typeface="Franklin Gothic Demi" panose="020B07030201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Franklin Gothic Demi" panose="020B0703020102020204" pitchFamily="34" charset="0"/>
              </a:rPr>
              <a:t>This project aims to develop </a:t>
            </a:r>
            <a:r>
              <a:rPr lang="en-US" sz="2000" b="1" dirty="0">
                <a:latin typeface="Franklin Gothic Demi" panose="020B0703020102020204" pitchFamily="34" charset="0"/>
              </a:rPr>
              <a:t>“The Smartest AI Nutrition Assistant”</a:t>
            </a:r>
            <a:r>
              <a:rPr lang="en-US" sz="2000" dirty="0">
                <a:latin typeface="Franklin Gothic Demi" panose="020B0703020102020204" pitchFamily="34" charset="0"/>
              </a:rPr>
              <a:t> using state-of-the-art generative AI models that:</a:t>
            </a:r>
          </a:p>
          <a:p>
            <a:r>
              <a:rPr lang="en-US" sz="2000" dirty="0">
                <a:latin typeface="Franklin Gothic Demi" panose="020B0703020102020204" pitchFamily="34" charset="0"/>
              </a:rPr>
              <a:t>Understand user inputs via text, voice, or image (e.g., food photos, grocery labels)</a:t>
            </a:r>
          </a:p>
          <a:p>
            <a:r>
              <a:rPr lang="en-US" sz="2000" dirty="0">
                <a:latin typeface="Franklin Gothic Demi" panose="020B0703020102020204" pitchFamily="34" charset="0"/>
              </a:rPr>
              <a:t>Generate personalized meal plans based on health goals, medical conditions, fitness routines, and preferences</a:t>
            </a:r>
          </a:p>
          <a:p>
            <a:r>
              <a:rPr lang="en-US" sz="2000" dirty="0">
                <a:latin typeface="Franklin Gothic Demi" panose="020B0703020102020204" pitchFamily="34" charset="0"/>
              </a:rPr>
              <a:t>Offer contextual explanations (e.g., “Why is this food better?”)</a:t>
            </a:r>
          </a:p>
          <a:p>
            <a:r>
              <a:rPr lang="en-US" sz="2000" dirty="0">
                <a:latin typeface="Franklin Gothic Demi" panose="020B0703020102020204" pitchFamily="34" charset="0"/>
              </a:rPr>
              <a:t>Adapt suggestions dynamically with continuous feedback</a:t>
            </a:r>
          </a:p>
          <a:p>
            <a:pPr marL="0" indent="0">
              <a:buNone/>
            </a:pPr>
            <a:r>
              <a:rPr lang="en-US" sz="2000" dirty="0">
                <a:latin typeface="Franklin Gothic Demi" panose="020B0703020102020204" pitchFamily="34" charset="0"/>
              </a:rPr>
              <a:t>    The system will leverage NLP, multimodal understanding, and large-scale dietary databases to bridge the gap between one-size-fits-all diet apps and in-person counseling.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u="sng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u="sng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9A4E4D2-3278-B3B9-650A-E111A8CCC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2" y="1059695"/>
            <a:ext cx="986186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Medium" panose="020B0603020102020204" pitchFamily="34" charset="0"/>
              </a:rPr>
              <a:t> IBM Watsonx Assistant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Medium" panose="020B0603020102020204" pitchFamily="34" charset="0"/>
              </a:rPr>
              <a:t> for interactive conversation management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anklin Gothic Medium" panose="020B0603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Medium" panose="020B0603020102020204" pitchFamily="34" charset="0"/>
              </a:rPr>
              <a:t> Natural Language Processing (NLP)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Medium" panose="020B0603020102020204" pitchFamily="34" charset="0"/>
              </a:rPr>
              <a:t> for understanding user queries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anklin Gothic Medium" panose="020B0603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Medium" panose="020B0603020102020204" pitchFamily="34" charset="0"/>
              </a:rPr>
              <a:t> Computer Vision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Medium" panose="020B0603020102020204" pitchFamily="34" charset="0"/>
              </a:rPr>
              <a:t> for analyzing food images and grocery labels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anklin Gothic Medium" panose="020B0603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Medium" panose="020B0603020102020204" pitchFamily="34" charset="0"/>
              </a:rPr>
              <a:t> LLMs (Large Language Models)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Medium" panose="020B0603020102020204" pitchFamily="34" charset="0"/>
              </a:rPr>
              <a:t> for generating contextual explanations and meal suggestions.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anklin Gothic Medium" panose="020B0603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Medium" panose="020B0603020102020204" pitchFamily="34" charset="0"/>
              </a:rPr>
              <a:t> APIs and Databases: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Medium" panose="020B0603020102020204" pitchFamily="34" charset="0"/>
              </a:rPr>
              <a:t> Integration with health APIs and food databases for personalized planning.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anklin Gothic Medium" panose="020B0603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Medium" panose="020B0603020102020204" pitchFamily="34" charset="0"/>
              </a:rPr>
              <a:t> Cloud Deployment: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Medium" panose="020B0603020102020204" pitchFamily="34" charset="0"/>
              </a:rPr>
              <a:t> IBM Cloud for hosting and scalability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660245"/>
            <a:ext cx="11029615" cy="46733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b="1" dirty="0">
                <a:latin typeface="Franklin Gothic Medium" panose="020B0603020102020204" pitchFamily="34" charset="0"/>
              </a:rPr>
              <a:t>Algorithm Selection:</a:t>
            </a:r>
            <a:endParaRPr lang="en-IN" sz="1600" dirty="0">
              <a:latin typeface="Franklin Gothic Medium" panose="020B0603020102020204" pitchFamily="34" charset="0"/>
            </a:endParaRPr>
          </a:p>
          <a:p>
            <a:r>
              <a:rPr lang="en-IN" sz="1600" dirty="0">
                <a:latin typeface="Franklin Gothic Medium" panose="020B0603020102020204" pitchFamily="34" charset="0"/>
              </a:rPr>
              <a:t>LLMs for contextual understanding and text generation (e.g., GPT or Watson NLP models)</a:t>
            </a:r>
          </a:p>
          <a:p>
            <a:r>
              <a:rPr lang="en-IN" sz="1600" dirty="0">
                <a:latin typeface="Franklin Gothic Medium" panose="020B0603020102020204" pitchFamily="34" charset="0"/>
              </a:rPr>
              <a:t>Rule-based filtering and ranking for allergen detection and food preferences</a:t>
            </a:r>
          </a:p>
          <a:p>
            <a:r>
              <a:rPr lang="en-IN" sz="1600" dirty="0">
                <a:latin typeface="Franklin Gothic Medium" panose="020B0603020102020204" pitchFamily="34" charset="0"/>
              </a:rPr>
              <a:t>Continuous learning via feedback loops</a:t>
            </a:r>
          </a:p>
          <a:p>
            <a:pPr marL="0" indent="0">
              <a:buNone/>
            </a:pPr>
            <a:r>
              <a:rPr lang="en-IN" sz="1600" b="1" dirty="0">
                <a:latin typeface="Franklin Gothic Medium" panose="020B0603020102020204" pitchFamily="34" charset="0"/>
              </a:rPr>
              <a:t>Data Input:</a:t>
            </a:r>
            <a:endParaRPr lang="en-IN" sz="1600" dirty="0">
              <a:latin typeface="Franklin Gothic Medium" panose="020B0603020102020204" pitchFamily="34" charset="0"/>
            </a:endParaRPr>
          </a:p>
          <a:p>
            <a:r>
              <a:rPr lang="en-IN" sz="1600" dirty="0">
                <a:latin typeface="Franklin Gothic Medium" panose="020B0603020102020204" pitchFamily="34" charset="0"/>
              </a:rPr>
              <a:t>User’s health data, dietary preferences, allergies, daily routines, and fitness goals</a:t>
            </a:r>
          </a:p>
          <a:p>
            <a:r>
              <a:rPr lang="en-IN" sz="1600" dirty="0">
                <a:latin typeface="Franklin Gothic Medium" panose="020B0603020102020204" pitchFamily="34" charset="0"/>
              </a:rPr>
              <a:t>Images of meals/grocery items</a:t>
            </a:r>
          </a:p>
          <a:p>
            <a:r>
              <a:rPr lang="en-IN" sz="1600" dirty="0">
                <a:latin typeface="Franklin Gothic Medium" panose="020B0603020102020204" pitchFamily="34" charset="0"/>
              </a:rPr>
              <a:t>Real-time interaction via chat/voice</a:t>
            </a:r>
          </a:p>
          <a:p>
            <a:pPr marL="0" indent="0">
              <a:buNone/>
            </a:pPr>
            <a:r>
              <a:rPr lang="en-IN" sz="1600" b="1" dirty="0">
                <a:latin typeface="Franklin Gothic Medium" panose="020B0603020102020204" pitchFamily="34" charset="0"/>
              </a:rPr>
              <a:t>Training &amp; Prediction Process:</a:t>
            </a:r>
            <a:endParaRPr lang="en-IN" sz="1600" dirty="0">
              <a:latin typeface="Franklin Gothic Medium" panose="020B0603020102020204" pitchFamily="34" charset="0"/>
            </a:endParaRPr>
          </a:p>
          <a:p>
            <a:r>
              <a:rPr lang="en-IN" sz="1600" dirty="0">
                <a:latin typeface="Franklin Gothic Medium" panose="020B0603020102020204" pitchFamily="34" charset="0"/>
              </a:rPr>
              <a:t>Models trained on diverse dietary datasets and medical guidelines</a:t>
            </a:r>
          </a:p>
          <a:p>
            <a:r>
              <a:rPr lang="en-IN" sz="1600" dirty="0">
                <a:latin typeface="Franklin Gothic Medium" panose="020B0603020102020204" pitchFamily="34" charset="0"/>
              </a:rPr>
              <a:t>Dynamic suggestion generation based on updated inputs and continuous interactions</a:t>
            </a:r>
          </a:p>
          <a:p>
            <a:pPr marL="0" indent="0">
              <a:buNone/>
            </a:pPr>
            <a:r>
              <a:rPr lang="en-IN" sz="1600" b="1" dirty="0">
                <a:latin typeface="Franklin Gothic Medium" panose="020B0603020102020204" pitchFamily="34" charset="0"/>
              </a:rPr>
              <a:t>Deployment:</a:t>
            </a:r>
            <a:endParaRPr lang="en-IN" sz="1600" dirty="0">
              <a:latin typeface="Franklin Gothic Medium" panose="020B0603020102020204" pitchFamily="34" charset="0"/>
            </a:endParaRPr>
          </a:p>
          <a:p>
            <a:r>
              <a:rPr lang="en-IN" sz="1600" dirty="0">
                <a:latin typeface="Franklin Gothic Medium" panose="020B0603020102020204" pitchFamily="34" charset="0"/>
              </a:rPr>
              <a:t>Deployed as a cloud-hosted interactive agent on IBM Watsonx</a:t>
            </a:r>
          </a:p>
          <a:p>
            <a:r>
              <a:rPr lang="en-IN" sz="1600" dirty="0">
                <a:latin typeface="Franklin Gothic Medium" panose="020B0603020102020204" pitchFamily="34" charset="0"/>
              </a:rPr>
              <a:t>Link: </a:t>
            </a:r>
            <a:r>
              <a:rPr lang="en-IN" sz="1600" dirty="0">
                <a:latin typeface="Franklin Gothic Medium" panose="020B0603020102020204" pitchFamily="34" charset="0"/>
                <a:hlinkClick r:id="rId2"/>
              </a:rPr>
              <a:t>Nutrition_AI_Agent</a:t>
            </a:r>
            <a:endParaRPr lang="en-IN" sz="1600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B35168-A0DD-300E-C846-8E030D196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44" y="1600099"/>
            <a:ext cx="5857315" cy="28210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DC60E9-903F-2C70-020A-C4B05E87B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898" y="1600098"/>
            <a:ext cx="5701261" cy="28210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C6CB38-997E-C9AD-F289-83983B49EC84}"/>
              </a:ext>
            </a:extLst>
          </p:cNvPr>
          <p:cNvSpPr txBox="1"/>
          <p:nvPr/>
        </p:nvSpPr>
        <p:spPr>
          <a:xfrm>
            <a:off x="581192" y="1379621"/>
            <a:ext cx="1066432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The Smartest AI Nutrition Assistant demonstrates how generative AI and multimodal input can revolutionize nutrition planning. 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It bridges the gap between impersonal apps and resource-limited human consultations. 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By adapting in real-time and offering contextual insights, it provides a comprehensive and personalized nutrition experience.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AA6C627-7D04-9C71-B84A-A64EDE065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670" y="1109807"/>
            <a:ext cx="820667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Integration with wearable devices for real-time biometrics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Multilingual support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Expanded regional and cultural food databases.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Offline accessibility using edge computing.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Deeper personalization using genetic/nutrigenomics data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63</TotalTime>
  <Words>534</Words>
  <Application>Microsoft Office PowerPoint</Application>
  <PresentationFormat>Widescreen</PresentationFormat>
  <Paragraphs>94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Franklin Gothic Book</vt:lpstr>
      <vt:lpstr>Franklin Gothic Demi</vt:lpstr>
      <vt:lpstr>Franklin Gothic Medium</vt:lpstr>
      <vt:lpstr>Wingdings 2</vt:lpstr>
      <vt:lpstr>DividendVTI</vt:lpstr>
      <vt:lpstr>NUTRITION AGENT  (The Smartest AI Nutrition Assistant)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IBM Certifications</vt:lpstr>
      <vt:lpstr>IBM Certifications</vt:lpstr>
      <vt:lpstr>IBM Certifications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rudra nair</cp:lastModifiedBy>
  <cp:revision>26</cp:revision>
  <dcterms:created xsi:type="dcterms:W3CDTF">2021-05-26T16:50:10Z</dcterms:created>
  <dcterms:modified xsi:type="dcterms:W3CDTF">2025-08-01T19:10:45Z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