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1" r:id="rId9"/>
    <p:sldId id="262" r:id="rId10"/>
    <p:sldId id="264" r:id="rId11"/>
    <p:sldId id="267" r:id="rId12"/>
    <p:sldId id="266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../embeddings/oleObject10.bin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../embeddings/oleObject1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5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../embeddings/oleObject6.bin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7.bin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../embeddings/oleObject8.bin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../embeddings/oleObject9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Number</a:t>
            </a:r>
            <a:r>
              <a:rPr lang="en-US" baseline="0">
                <a:solidFill>
                  <a:schemeClr val="tx1"/>
                </a:solidFill>
              </a:rPr>
              <a:t> of Trips by Membership 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en-US" baseline="0">
                <a:solidFill>
                  <a:schemeClr val="tx1"/>
                </a:solidFill>
              </a:rPr>
              <a:t>and Bike Type in Q1 2023</a:t>
            </a:r>
            <a:endParaRPr 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9825000000000004"/>
          <c:y val="2.25479143179255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'[Summary Divyy_Tripdata_2023.xlsx]Q1 2023'!$B$16</c:f>
              <c:strCache>
                <c:ptCount val="1"/>
                <c:pt idx="0">
                  <c:v>January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'[Summary Divyy_Tripdata_2023.xlsx]Q1 2023'!$A$17:$A$23</c:f>
              <c:strCache>
                <c:ptCount val="7"/>
                <c:pt idx="0">
                  <c:v>casual</c:v>
                </c:pt>
                <c:pt idx="1">
                  <c:v>classic_bike</c:v>
                </c:pt>
                <c:pt idx="2">
                  <c:v>docked_bike</c:v>
                </c:pt>
                <c:pt idx="3">
                  <c:v>electric_bike</c:v>
                </c:pt>
                <c:pt idx="4">
                  <c:v>member</c:v>
                </c:pt>
                <c:pt idx="5">
                  <c:v>classic_bike</c:v>
                </c:pt>
                <c:pt idx="6">
                  <c:v>electric_bike</c:v>
                </c:pt>
              </c:strCache>
            </c:strRef>
          </c:cat>
          <c:val>
            <c:numRef>
              <c:f>'[Summary Divyy_Tripdata_2023.xlsx]Q1 2023'!$B$17:$B$23</c:f>
              <c:numCache>
                <c:formatCode>0</c:formatCode>
                <c:ptCount val="7"/>
                <c:pt idx="0">
                  <c:v>29607</c:v>
                </c:pt>
                <c:pt idx="1">
                  <c:v>13856</c:v>
                </c:pt>
                <c:pt idx="2">
                  <c:v>1682</c:v>
                </c:pt>
                <c:pt idx="3">
                  <c:v>14069</c:v>
                </c:pt>
                <c:pt idx="4">
                  <c:v>118635</c:v>
                </c:pt>
                <c:pt idx="5">
                  <c:v>76341</c:v>
                </c:pt>
                <c:pt idx="6">
                  <c:v>42294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D-48B3-ACC4-E1AE10708EEF}"/>
            </c:ext>
          </c:extLst>
        </c:ser>
        <c:ser>
          <c:idx val="1"/>
          <c:order val="1"/>
          <c:tx>
            <c:strRef>
              <c:f>'[Summary Divyy_Tripdata_2023.xlsx]Q1 2023'!$C$16</c:f>
              <c:strCache>
                <c:ptCount val="1"/>
                <c:pt idx="0">
                  <c:v>February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'[Summary Divyy_Tripdata_2023.xlsx]Q1 2023'!$A$17:$A$23</c:f>
              <c:strCache>
                <c:ptCount val="7"/>
                <c:pt idx="0">
                  <c:v>casual</c:v>
                </c:pt>
                <c:pt idx="1">
                  <c:v>classic_bike</c:v>
                </c:pt>
                <c:pt idx="2">
                  <c:v>docked_bike</c:v>
                </c:pt>
                <c:pt idx="3">
                  <c:v>electric_bike</c:v>
                </c:pt>
                <c:pt idx="4">
                  <c:v>member</c:v>
                </c:pt>
                <c:pt idx="5">
                  <c:v>classic_bike</c:v>
                </c:pt>
                <c:pt idx="6">
                  <c:v>electric_bike</c:v>
                </c:pt>
              </c:strCache>
            </c:strRef>
          </c:cat>
          <c:val>
            <c:numRef>
              <c:f>'[Summary Divyy_Tripdata_2023.xlsx]Q1 2023'!$C$17:$C$23</c:f>
              <c:numCache>
                <c:formatCode>General</c:formatCode>
                <c:ptCount val="7"/>
                <c:pt idx="0">
                  <c:v>32764</c:v>
                </c:pt>
                <c:pt idx="1">
                  <c:v>15440</c:v>
                </c:pt>
                <c:pt idx="2">
                  <c:v>2150</c:v>
                </c:pt>
                <c:pt idx="3">
                  <c:v>15174</c:v>
                </c:pt>
                <c:pt idx="4">
                  <c:v>116760</c:v>
                </c:pt>
                <c:pt idx="5">
                  <c:v>74208</c:v>
                </c:pt>
                <c:pt idx="6">
                  <c:v>42552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2D-48B3-ACC4-E1AE10708EEF}"/>
            </c:ext>
          </c:extLst>
        </c:ser>
        <c:ser>
          <c:idx val="2"/>
          <c:order val="2"/>
          <c:tx>
            <c:strRef>
              <c:f>'[Summary Divyy_Tripdata_2023.xlsx]Q1 2023'!$D$16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'[Summary Divyy_Tripdata_2023.xlsx]Q1 2023'!$A$17:$A$23</c:f>
              <c:strCache>
                <c:ptCount val="7"/>
                <c:pt idx="0">
                  <c:v>casual</c:v>
                </c:pt>
                <c:pt idx="1">
                  <c:v>classic_bike</c:v>
                </c:pt>
                <c:pt idx="2">
                  <c:v>docked_bike</c:v>
                </c:pt>
                <c:pt idx="3">
                  <c:v>electric_bike</c:v>
                </c:pt>
                <c:pt idx="4">
                  <c:v>member</c:v>
                </c:pt>
                <c:pt idx="5">
                  <c:v>classic_bike</c:v>
                </c:pt>
                <c:pt idx="6">
                  <c:v>electric_bike</c:v>
                </c:pt>
              </c:strCache>
            </c:strRef>
          </c:cat>
          <c:val>
            <c:numRef>
              <c:f>'[Summary Divyy_Tripdata_2023.xlsx]Q1 2023'!$D$17:$D$23</c:f>
              <c:numCache>
                <c:formatCode>General</c:formatCode>
                <c:ptCount val="7"/>
                <c:pt idx="0">
                  <c:v>46777</c:v>
                </c:pt>
                <c:pt idx="1">
                  <c:v>19374</c:v>
                </c:pt>
                <c:pt idx="2">
                  <c:v>2942</c:v>
                </c:pt>
                <c:pt idx="3">
                  <c:v>24461</c:v>
                </c:pt>
                <c:pt idx="4">
                  <c:v>153632</c:v>
                </c:pt>
                <c:pt idx="5">
                  <c:v>87582</c:v>
                </c:pt>
                <c:pt idx="6">
                  <c:v>66050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2D-48B3-ACC4-E1AE10708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2680080"/>
        <c:axId val="1542680560"/>
      </c:barChart>
      <c:catAx>
        <c:axId val="1542680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Membership and Bike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680560"/>
        <c:crosses val="autoZero"/>
        <c:auto val="1"/>
        <c:lblAlgn val="ctr"/>
        <c:lblOffset val="100"/>
        <c:noMultiLvlLbl val="0"/>
      </c:catAx>
      <c:valAx>
        <c:axId val="154268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 Number</a:t>
                </a:r>
                <a:r>
                  <a:rPr lang="en-US" baseline="0">
                    <a:solidFill>
                      <a:schemeClr val="tx1"/>
                    </a:solidFill>
                  </a:rPr>
                  <a:t> of Trips</a:t>
                </a:r>
                <a:endParaRPr lang="en-US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680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Avg.</a:t>
            </a:r>
            <a:r>
              <a:rPr lang="en-US" baseline="0" dirty="0">
                <a:solidFill>
                  <a:schemeClr val="tx1"/>
                </a:solidFill>
              </a:rPr>
              <a:t> Trip Length for Casual Riders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en-US" baseline="0" dirty="0">
                <a:solidFill>
                  <a:schemeClr val="tx1"/>
                </a:solidFill>
              </a:rPr>
              <a:t>By Month in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'[Summary Divyy_Tripdata_2023.xlsx]2023 Review'!$A$6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'[Summary Divyy_Tripdata_2023.xlsx]2023 Review'!$B$5:$N$5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Average for Year</c:v>
                </c:pt>
              </c:strCache>
            </c:strRef>
          </c:cat>
          <c:val>
            <c:numRef>
              <c:f>'[Summary Divyy_Tripdata_2023.xlsx]2023 Review'!$B$6:$N$6</c:f>
              <c:numCache>
                <c:formatCode>[h]:mm:ss;@</c:formatCode>
                <c:ptCount val="13"/>
                <c:pt idx="0">
                  <c:v>8.5050504197580739E-3</c:v>
                </c:pt>
                <c:pt idx="1">
                  <c:v>1.2271680158213387E-2</c:v>
                </c:pt>
                <c:pt idx="2">
                  <c:v>1.1609898848278512E-2</c:v>
                </c:pt>
                <c:pt idx="3">
                  <c:v>1.5708651717502419E-2</c:v>
                </c:pt>
                <c:pt idx="4">
                  <c:v>1.7032088209188227E-2</c:v>
                </c:pt>
                <c:pt idx="5">
                  <c:v>1.6717432529588742E-2</c:v>
                </c:pt>
                <c:pt idx="6">
                  <c:v>1.7513294077842478E-2</c:v>
                </c:pt>
                <c:pt idx="7">
                  <c:v>1.6918621366181101E-2</c:v>
                </c:pt>
                <c:pt idx="8">
                  <c:v>1.6343000765731783E-2</c:v>
                </c:pt>
                <c:pt idx="9">
                  <c:v>1.4842165627594087E-2</c:v>
                </c:pt>
                <c:pt idx="10">
                  <c:v>1.2409697430498141E-2</c:v>
                </c:pt>
                <c:pt idx="11">
                  <c:v>1.1481830155196045E-2</c:v>
                </c:pt>
                <c:pt idx="12">
                  <c:v>1.4279450942131081E-2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10-4537-83EE-C267A964B8EA}"/>
            </c:ext>
          </c:extLst>
        </c:ser>
        <c:ser>
          <c:idx val="1"/>
          <c:order val="1"/>
          <c:tx>
            <c:strRef>
              <c:f>'[Summary Divyy_Tripdata_2023.xlsx]2023 Review'!$A$7</c:f>
              <c:strCache>
                <c:ptCount val="1"/>
                <c:pt idx="0">
                  <c:v>classic_bike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'[Summary Divyy_Tripdata_2023.xlsx]2023 Review'!$B$5:$N$5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Average for Year</c:v>
                </c:pt>
              </c:strCache>
            </c:strRef>
          </c:cat>
          <c:val>
            <c:numRef>
              <c:f>'[Summary Divyy_Tripdata_2023.xlsx]2023 Review'!$B$7:$N$7</c:f>
              <c:numCache>
                <c:formatCode>[h]:mm:ss;@</c:formatCode>
                <c:ptCount val="13"/>
                <c:pt idx="0">
                  <c:v>8.6999322729557002E-3</c:v>
                </c:pt>
                <c:pt idx="1">
                  <c:v>1.4109105887785455E-2</c:v>
                </c:pt>
                <c:pt idx="2">
                  <c:v>1.4087434978722847E-2</c:v>
                </c:pt>
                <c:pt idx="3">
                  <c:v>1.8294695278212685E-2</c:v>
                </c:pt>
                <c:pt idx="4">
                  <c:v>1.8796436905103162E-2</c:v>
                </c:pt>
                <c:pt idx="5">
                  <c:v>1.8261652740277957E-2</c:v>
                </c:pt>
                <c:pt idx="6">
                  <c:v>1.8522546217259787E-2</c:v>
                </c:pt>
                <c:pt idx="7">
                  <c:v>1.750200324423851E-2</c:v>
                </c:pt>
                <c:pt idx="8">
                  <c:v>1.9185972984040612E-2</c:v>
                </c:pt>
                <c:pt idx="9">
                  <c:v>1.8059045502626304E-2</c:v>
                </c:pt>
                <c:pt idx="10">
                  <c:v>1.5579008046708118E-2</c:v>
                </c:pt>
                <c:pt idx="11">
                  <c:v>1.4993280564185979E-2</c:v>
                </c:pt>
                <c:pt idx="12">
                  <c:v>1.6340926218509758E-2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10-4537-83EE-C267A964B8EA}"/>
            </c:ext>
          </c:extLst>
        </c:ser>
        <c:ser>
          <c:idx val="2"/>
          <c:order val="2"/>
          <c:tx>
            <c:strRef>
              <c:f>'[Summary Divyy_Tripdata_2023.xlsx]2023 Review'!$A$8</c:f>
              <c:strCache>
                <c:ptCount val="1"/>
                <c:pt idx="0">
                  <c:v>docked_bike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'[Summary Divyy_Tripdata_2023.xlsx]2023 Review'!$B$5:$N$5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Average for Year</c:v>
                </c:pt>
              </c:strCache>
            </c:strRef>
          </c:cat>
          <c:val>
            <c:numRef>
              <c:f>'[Summary Divyy_Tripdata_2023.xlsx]2023 Review'!$B$8:$N$8</c:f>
              <c:numCache>
                <c:formatCode>[h]:mm:ss;@</c:formatCode>
                <c:ptCount val="13"/>
                <c:pt idx="0">
                  <c:v>1.1449064440480933E-2</c:v>
                </c:pt>
                <c:pt idx="1">
                  <c:v>2.9821086347975881E-2</c:v>
                </c:pt>
                <c:pt idx="2">
                  <c:v>2.9108096029408007E-2</c:v>
                </c:pt>
                <c:pt idx="3">
                  <c:v>3.5545911607704386E-2</c:v>
                </c:pt>
                <c:pt idx="4">
                  <c:v>3.7342369896055709E-2</c:v>
                </c:pt>
                <c:pt idx="5">
                  <c:v>3.9030618318895031E-2</c:v>
                </c:pt>
                <c:pt idx="6">
                  <c:v>3.8634388650808427E-2</c:v>
                </c:pt>
                <c:pt idx="7">
                  <c:v>3.9669624394396093E-2</c:v>
                </c:pt>
                <c:pt idx="12">
                  <c:v>3.2575144960715563E-2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10-4537-83EE-C267A964B8EA}"/>
            </c:ext>
          </c:extLst>
        </c:ser>
        <c:ser>
          <c:idx val="3"/>
          <c:order val="3"/>
          <c:tx>
            <c:strRef>
              <c:f>'[Summary Divyy_Tripdata_2023.xlsx]2023 Review'!$A$9</c:f>
              <c:strCache>
                <c:ptCount val="1"/>
                <c:pt idx="0">
                  <c:v>electric_bike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'[Summary Divyy_Tripdata_2023.xlsx]2023 Review'!$B$5:$N$5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Average for Year</c:v>
                </c:pt>
              </c:strCache>
            </c:strRef>
          </c:cat>
          <c:val>
            <c:numRef>
              <c:f>'[Summary Divyy_Tripdata_2023.xlsx]2023 Review'!$B$9:$N$9</c:f>
              <c:numCache>
                <c:formatCode>[h]:mm:ss;@</c:formatCode>
                <c:ptCount val="13"/>
                <c:pt idx="0">
                  <c:v>7.9611514546033234E-3</c:v>
                </c:pt>
                <c:pt idx="1">
                  <c:v>7.9154737147850186E-3</c:v>
                </c:pt>
                <c:pt idx="2">
                  <c:v>7.5430380863263612E-3</c:v>
                </c:pt>
                <c:pt idx="3">
                  <c:v>1.0105439703737109E-2</c:v>
                </c:pt>
                <c:pt idx="4">
                  <c:v>1.1152476123866091E-2</c:v>
                </c:pt>
                <c:pt idx="5">
                  <c:v>1.1046082153754808E-2</c:v>
                </c:pt>
                <c:pt idx="6">
                  <c:v>1.138412837470474E-2</c:v>
                </c:pt>
                <c:pt idx="7">
                  <c:v>1.067742813952762E-2</c:v>
                </c:pt>
                <c:pt idx="8">
                  <c:v>1.0628288959710085E-2</c:v>
                </c:pt>
                <c:pt idx="9">
                  <c:v>9.2567454497153364E-3</c:v>
                </c:pt>
                <c:pt idx="10">
                  <c:v>7.9208588784721399E-3</c:v>
                </c:pt>
                <c:pt idx="11">
                  <c:v>7.1410583486308512E-3</c:v>
                </c:pt>
                <c:pt idx="12">
                  <c:v>9.3943474489861234E-3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10-4537-83EE-C267A964B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3805424"/>
        <c:axId val="1363814544"/>
      </c:barChart>
      <c:catAx>
        <c:axId val="1363805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814544"/>
        <c:crosses val="autoZero"/>
        <c:auto val="1"/>
        <c:lblAlgn val="ctr"/>
        <c:lblOffset val="100"/>
        <c:noMultiLvlLbl val="0"/>
      </c:catAx>
      <c:valAx>
        <c:axId val="1363814544"/>
        <c:scaling>
          <c:orientation val="minMax"/>
          <c:max val="4.0000000000000008E-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Trip</a:t>
                </a:r>
                <a:r>
                  <a:rPr lang="en-US" baseline="0">
                    <a:solidFill>
                      <a:schemeClr val="tx1"/>
                    </a:solidFill>
                  </a:rPr>
                  <a:t> Length</a:t>
                </a:r>
                <a:endParaRPr lang="en-US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3805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Avg. Trip</a:t>
            </a:r>
            <a:r>
              <a:rPr lang="en-US" baseline="0" dirty="0">
                <a:solidFill>
                  <a:schemeClr val="tx1"/>
                </a:solidFill>
              </a:rPr>
              <a:t> Length for Annual Members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en-US" baseline="0" dirty="0">
                <a:solidFill>
                  <a:schemeClr val="tx1"/>
                </a:solidFill>
              </a:rPr>
              <a:t>By Month in 2023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4"/>
          <c:order val="4"/>
          <c:tx>
            <c:strRef>
              <c:f>'[Summary Divyy_Tripdata_2023.xlsx]2023 Review'!$A$10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'[Summary Divyy_Tripdata_2023.xlsx]2023 Review'!$B$5:$N$5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Average for Year</c:v>
                </c:pt>
              </c:strCache>
            </c:strRef>
          </c:cat>
          <c:val>
            <c:numRef>
              <c:f>'[Summary Divyy_Tripdata_2023.xlsx]2023 Review'!$B$10:$N$10</c:f>
              <c:numCache>
                <c:formatCode>[h]:mm:ss;@</c:formatCode>
                <c:ptCount val="13"/>
                <c:pt idx="0">
                  <c:v>7.5490674009450779E-3</c:v>
                </c:pt>
                <c:pt idx="1">
                  <c:v>7.2377178614251364E-3</c:v>
                </c:pt>
                <c:pt idx="2">
                  <c:v>7.0629746642048383E-3</c:v>
                </c:pt>
                <c:pt idx="3">
                  <c:v>8.0243775870662282E-3</c:v>
                </c:pt>
                <c:pt idx="4">
                  <c:v>8.8153703218332522E-3</c:v>
                </c:pt>
                <c:pt idx="5">
                  <c:v>8.9894912852956782E-3</c:v>
                </c:pt>
                <c:pt idx="6">
                  <c:v>9.2711222546033433E-3</c:v>
                </c:pt>
                <c:pt idx="7">
                  <c:v>9.2435792459787947E-3</c:v>
                </c:pt>
                <c:pt idx="8">
                  <c:v>8.8004899921012274E-3</c:v>
                </c:pt>
                <c:pt idx="9">
                  <c:v>8.0888508968616907E-3</c:v>
                </c:pt>
                <c:pt idx="10">
                  <c:v>7.6745128208642347E-3</c:v>
                </c:pt>
                <c:pt idx="11">
                  <c:v>7.5020604448260983E-3</c:v>
                </c:pt>
                <c:pt idx="12">
                  <c:v>8.1883012313337996E-3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7F-4FDB-B04D-CFB658B1F7D4}"/>
            </c:ext>
          </c:extLst>
        </c:ser>
        <c:ser>
          <c:idx val="5"/>
          <c:order val="5"/>
          <c:tx>
            <c:strRef>
              <c:f>'[Summary Divyy_Tripdata_2023.xlsx]2023 Review'!$A$11</c:f>
              <c:strCache>
                <c:ptCount val="1"/>
                <c:pt idx="0">
                  <c:v>classic_bike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'[Summary Divyy_Tripdata_2023.xlsx]2023 Review'!$B$5:$N$5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Average for Year</c:v>
                </c:pt>
              </c:strCache>
            </c:strRef>
          </c:cat>
          <c:val>
            <c:numRef>
              <c:f>'[Summary Divyy_Tripdata_2023.xlsx]2023 Review'!$B$11:$N$11</c:f>
              <c:numCache>
                <c:formatCode>[h]:mm:ss;@</c:formatCode>
                <c:ptCount val="13"/>
                <c:pt idx="0">
                  <c:v>7.6150362081538513E-3</c:v>
                </c:pt>
                <c:pt idx="1">
                  <c:v>7.7425417969311256E-3</c:v>
                </c:pt>
                <c:pt idx="2">
                  <c:v>7.7592681398258494E-3</c:v>
                </c:pt>
                <c:pt idx="3">
                  <c:v>8.9166057933600992E-3</c:v>
                </c:pt>
                <c:pt idx="4">
                  <c:v>9.5414414388281053E-3</c:v>
                </c:pt>
                <c:pt idx="5">
                  <c:v>9.6405303616234252E-3</c:v>
                </c:pt>
                <c:pt idx="6">
                  <c:v>9.8618070338366386E-3</c:v>
                </c:pt>
                <c:pt idx="7">
                  <c:v>9.7389393497045937E-3</c:v>
                </c:pt>
                <c:pt idx="8">
                  <c:v>9.2131235270320969E-3</c:v>
                </c:pt>
                <c:pt idx="9">
                  <c:v>8.5667017519828036E-3</c:v>
                </c:pt>
                <c:pt idx="10">
                  <c:v>8.1854105699792484E-3</c:v>
                </c:pt>
                <c:pt idx="11">
                  <c:v>8.1650450208631663E-3</c:v>
                </c:pt>
                <c:pt idx="12">
                  <c:v>8.74553758267675E-3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7F-4FDB-B04D-CFB658B1F7D4}"/>
            </c:ext>
          </c:extLst>
        </c:ser>
        <c:ser>
          <c:idx val="6"/>
          <c:order val="6"/>
          <c:tx>
            <c:strRef>
              <c:f>'[Summary Divyy_Tripdata_2023.xlsx]2023 Review'!$A$12</c:f>
              <c:strCache>
                <c:ptCount val="1"/>
                <c:pt idx="0">
                  <c:v>electric_bike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'[Summary Divyy_Tripdata_2023.xlsx]2023 Review'!$B$5:$N$5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Average for Year</c:v>
                </c:pt>
              </c:strCache>
            </c:strRef>
          </c:cat>
          <c:val>
            <c:numRef>
              <c:f>'[Summary Divyy_Tripdata_2023.xlsx]2023 Review'!$B$12:$N$12</c:f>
              <c:numCache>
                <c:formatCode>[h]:mm:ss;@</c:formatCode>
                <c:ptCount val="13"/>
                <c:pt idx="0">
                  <c:v>7.4299931892099613E-3</c:v>
                </c:pt>
                <c:pt idx="1">
                  <c:v>6.3573368075139566E-3</c:v>
                </c:pt>
                <c:pt idx="2">
                  <c:v>6.1396926781058306E-3</c:v>
                </c:pt>
                <c:pt idx="3">
                  <c:v>6.8638524808894135E-3</c:v>
                </c:pt>
                <c:pt idx="4">
                  <c:v>7.6352332977554132E-3</c:v>
                </c:pt>
                <c:pt idx="5">
                  <c:v>7.9044224826369004E-3</c:v>
                </c:pt>
                <c:pt idx="6">
                  <c:v>8.0898443654621888E-3</c:v>
                </c:pt>
                <c:pt idx="7">
                  <c:v>8.0485747663130713E-3</c:v>
                </c:pt>
                <c:pt idx="8">
                  <c:v>7.8634517501589545E-3</c:v>
                </c:pt>
                <c:pt idx="9">
                  <c:v>7.0901436356573975E-3</c:v>
                </c:pt>
                <c:pt idx="10">
                  <c:v>6.6907099353602029E-3</c:v>
                </c:pt>
                <c:pt idx="11">
                  <c:v>6.3014385554900614E-3</c:v>
                </c:pt>
                <c:pt idx="12">
                  <c:v>7.2012244953794475E-3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7F-4FDB-B04D-CFB658B1F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5887472"/>
        <c:axId val="15058769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'[Summary Divyy_Tripdata_2023.xlsx]2023 Review'!$A$6</c15:sqref>
                        </c15:formulaRef>
                      </c:ext>
                    </c:extLst>
                    <c:strCache>
                      <c:ptCount val="1"/>
                      <c:pt idx="0">
                        <c:v>casual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'[Summary Divyy_Tripdata_2023.xlsx]2023 Review'!$B$5:$N$5</c15:sqref>
                        </c15:formulaRef>
                      </c:ext>
                    </c:extLst>
                    <c:strCache>
                      <c:ptCount val="13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  <c:pt idx="12">
                        <c:v>Average for Year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'[Summary Divyy_Tripdata_2023.xlsx]2023 Review'!$B$6:$N$6</c15:sqref>
                        </c15:formulaRef>
                      </c:ext>
                    </c:extLst>
                    <c:numCache>
                      <c:formatCode>[h]:mm:ss;@</c:formatCode>
                      <c:ptCount val="13"/>
                      <c:pt idx="0">
                        <c:v>8.5050504197580739E-3</c:v>
                      </c:pt>
                      <c:pt idx="1">
                        <c:v>1.2271680158213387E-2</c:v>
                      </c:pt>
                      <c:pt idx="2">
                        <c:v>1.1609898848278512E-2</c:v>
                      </c:pt>
                      <c:pt idx="3">
                        <c:v>1.5708651717502419E-2</c:v>
                      </c:pt>
                      <c:pt idx="4">
                        <c:v>1.7032088209188227E-2</c:v>
                      </c:pt>
                      <c:pt idx="5">
                        <c:v>1.6717432529588742E-2</c:v>
                      </c:pt>
                      <c:pt idx="6">
                        <c:v>1.7513294077842478E-2</c:v>
                      </c:pt>
                      <c:pt idx="7">
                        <c:v>1.6918621366181101E-2</c:v>
                      </c:pt>
                      <c:pt idx="8">
                        <c:v>1.6343000765731783E-2</c:v>
                      </c:pt>
                      <c:pt idx="9">
                        <c:v>1.4842165627594087E-2</c:v>
                      </c:pt>
                      <c:pt idx="10">
                        <c:v>1.2409697430498141E-2</c:v>
                      </c:pt>
                      <c:pt idx="11">
                        <c:v>1.1481830155196045E-2</c:v>
                      </c:pt>
                      <c:pt idx="12">
                        <c:v>1.4279450942131081E-2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F57F-4FDB-B04D-CFB658B1F7D4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Review'!$A$7</c15:sqref>
                        </c15:formulaRef>
                      </c:ext>
                    </c:extLst>
                    <c:strCache>
                      <c:ptCount val="1"/>
                      <c:pt idx="0">
                        <c:v>classic_bike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Review'!$B$5:$N$5</c15:sqref>
                        </c15:formulaRef>
                      </c:ext>
                    </c:extLst>
                    <c:strCache>
                      <c:ptCount val="13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  <c:pt idx="12">
                        <c:v>Average for Year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Review'!$B$7:$N$7</c15:sqref>
                        </c15:formulaRef>
                      </c:ext>
                    </c:extLst>
                    <c:numCache>
                      <c:formatCode>[h]:mm:ss;@</c:formatCode>
                      <c:ptCount val="13"/>
                      <c:pt idx="0">
                        <c:v>8.6999322729557002E-3</c:v>
                      </c:pt>
                      <c:pt idx="1">
                        <c:v>1.4109105887785455E-2</c:v>
                      </c:pt>
                      <c:pt idx="2">
                        <c:v>1.4087434978722847E-2</c:v>
                      </c:pt>
                      <c:pt idx="3">
                        <c:v>1.8294695278212685E-2</c:v>
                      </c:pt>
                      <c:pt idx="4">
                        <c:v>1.8796436905103162E-2</c:v>
                      </c:pt>
                      <c:pt idx="5">
                        <c:v>1.8261652740277957E-2</c:v>
                      </c:pt>
                      <c:pt idx="6">
                        <c:v>1.8522546217259787E-2</c:v>
                      </c:pt>
                      <c:pt idx="7">
                        <c:v>1.750200324423851E-2</c:v>
                      </c:pt>
                      <c:pt idx="8">
                        <c:v>1.9185972984040612E-2</c:v>
                      </c:pt>
                      <c:pt idx="9">
                        <c:v>1.8059045502626304E-2</c:v>
                      </c:pt>
                      <c:pt idx="10">
                        <c:v>1.5579008046708118E-2</c:v>
                      </c:pt>
                      <c:pt idx="11">
                        <c:v>1.4993280564185979E-2</c:v>
                      </c:pt>
                      <c:pt idx="12">
                        <c:v>1.6340926218509758E-2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F57F-4FDB-B04D-CFB658B1F7D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Review'!$A$8</c15:sqref>
                        </c15:formulaRef>
                      </c:ext>
                    </c:extLst>
                    <c:strCache>
                      <c:ptCount val="1"/>
                      <c:pt idx="0">
                        <c:v>docked_bike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Review'!$B$5:$N$5</c15:sqref>
                        </c15:formulaRef>
                      </c:ext>
                    </c:extLst>
                    <c:strCache>
                      <c:ptCount val="13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  <c:pt idx="12">
                        <c:v>Average for Year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Review'!$B$8:$N$8</c15:sqref>
                        </c15:formulaRef>
                      </c:ext>
                    </c:extLst>
                    <c:numCache>
                      <c:formatCode>[h]:mm:ss;@</c:formatCode>
                      <c:ptCount val="13"/>
                      <c:pt idx="0">
                        <c:v>1.1449064440480933E-2</c:v>
                      </c:pt>
                      <c:pt idx="1">
                        <c:v>2.9821086347975881E-2</c:v>
                      </c:pt>
                      <c:pt idx="2">
                        <c:v>2.9108096029408007E-2</c:v>
                      </c:pt>
                      <c:pt idx="3">
                        <c:v>3.5545911607704386E-2</c:v>
                      </c:pt>
                      <c:pt idx="4">
                        <c:v>3.7342369896055709E-2</c:v>
                      </c:pt>
                      <c:pt idx="5">
                        <c:v>3.9030618318895031E-2</c:v>
                      </c:pt>
                      <c:pt idx="6">
                        <c:v>3.8634388650808427E-2</c:v>
                      </c:pt>
                      <c:pt idx="7">
                        <c:v>3.9669624394396093E-2</c:v>
                      </c:pt>
                      <c:pt idx="12">
                        <c:v>3.2575144960715563E-2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F57F-4FDB-B04D-CFB658B1F7D4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Review'!$A$9</c15:sqref>
                        </c15:formulaRef>
                      </c:ext>
                    </c:extLst>
                    <c:strCache>
                      <c:ptCount val="1"/>
                      <c:pt idx="0">
                        <c:v>electric_bike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Review'!$B$5:$N$5</c15:sqref>
                        </c15:formulaRef>
                      </c:ext>
                    </c:extLst>
                    <c:strCache>
                      <c:ptCount val="13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  <c:pt idx="12">
                        <c:v>Average for Year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Review'!$B$9:$N$9</c15:sqref>
                        </c15:formulaRef>
                      </c:ext>
                    </c:extLst>
                    <c:numCache>
                      <c:formatCode>[h]:mm:ss;@</c:formatCode>
                      <c:ptCount val="13"/>
                      <c:pt idx="0">
                        <c:v>7.9611514546033234E-3</c:v>
                      </c:pt>
                      <c:pt idx="1">
                        <c:v>7.9154737147850186E-3</c:v>
                      </c:pt>
                      <c:pt idx="2">
                        <c:v>7.5430380863263612E-3</c:v>
                      </c:pt>
                      <c:pt idx="3">
                        <c:v>1.0105439703737109E-2</c:v>
                      </c:pt>
                      <c:pt idx="4">
                        <c:v>1.1152476123866091E-2</c:v>
                      </c:pt>
                      <c:pt idx="5">
                        <c:v>1.1046082153754808E-2</c:v>
                      </c:pt>
                      <c:pt idx="6">
                        <c:v>1.138412837470474E-2</c:v>
                      </c:pt>
                      <c:pt idx="7">
                        <c:v>1.067742813952762E-2</c:v>
                      </c:pt>
                      <c:pt idx="8">
                        <c:v>1.0628288959710085E-2</c:v>
                      </c:pt>
                      <c:pt idx="9">
                        <c:v>9.2567454497153364E-3</c:v>
                      </c:pt>
                      <c:pt idx="10">
                        <c:v>7.9208588784721399E-3</c:v>
                      </c:pt>
                      <c:pt idx="11">
                        <c:v>7.1410583486308512E-3</c:v>
                      </c:pt>
                      <c:pt idx="12">
                        <c:v>9.3943474489861234E-3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F57F-4FDB-B04D-CFB658B1F7D4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Review'!$A$13</c15:sqref>
                        </c15:formulaRef>
                      </c:ext>
                    </c:extLst>
                    <c:strCache>
                      <c:ptCount val="1"/>
                      <c:pt idx="0">
                        <c:v>Grand Total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Review'!$B$5:$N$5</c15:sqref>
                        </c15:formulaRef>
                      </c:ext>
                    </c:extLst>
                    <c:strCache>
                      <c:ptCount val="13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  <c:pt idx="12">
                        <c:v>Average for Year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Review'!$B$13:$N$13</c15:sqref>
                        </c15:formulaRef>
                      </c:ext>
                    </c:extLst>
                    <c:numCache>
                      <c:formatCode>[h]:mm:ss;@</c:formatCode>
                      <c:ptCount val="13"/>
                      <c:pt idx="0">
                        <c:v>7.7399970243851035E-3</c:v>
                      </c:pt>
                      <c:pt idx="1">
                        <c:v>8.3407698175791325E-3</c:v>
                      </c:pt>
                      <c:pt idx="2">
                        <c:v>8.1242616950188955E-3</c:v>
                      </c:pt>
                      <c:pt idx="3">
                        <c:v>1.064438071105334E-2</c:v>
                      </c:pt>
                      <c:pt idx="4">
                        <c:v>1.1955583050091452E-2</c:v>
                      </c:pt>
                      <c:pt idx="5">
                        <c:v>1.216590184456097E-2</c:v>
                      </c:pt>
                      <c:pt idx="6">
                        <c:v>1.2794120247354542E-2</c:v>
                      </c:pt>
                      <c:pt idx="7">
                        <c:v>1.2312420262735784E-2</c:v>
                      </c:pt>
                      <c:pt idx="8">
                        <c:v>1.1732831612661494E-2</c:v>
                      </c:pt>
                      <c:pt idx="9">
                        <c:v>1.0268154327531731E-2</c:v>
                      </c:pt>
                      <c:pt idx="10">
                        <c:v>8.9168929477938669E-3</c:v>
                      </c:pt>
                      <c:pt idx="11">
                        <c:v>8.3755888536056044E-3</c:v>
                      </c:pt>
                      <c:pt idx="12">
                        <c:v>1.0280908532864326E-2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7-F57F-4FDB-B04D-CFB658B1F7D4}"/>
                  </c:ext>
                </c:extLst>
              </c15:ser>
            </c15:filteredBarSeries>
          </c:ext>
        </c:extLst>
      </c:barChart>
      <c:catAx>
        <c:axId val="1505887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876912"/>
        <c:crosses val="autoZero"/>
        <c:auto val="1"/>
        <c:lblAlgn val="ctr"/>
        <c:lblOffset val="100"/>
        <c:noMultiLvlLbl val="0"/>
      </c:catAx>
      <c:valAx>
        <c:axId val="150587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Trip</a:t>
                </a:r>
                <a:r>
                  <a:rPr lang="en-US" baseline="0">
                    <a:solidFill>
                      <a:schemeClr val="tx1"/>
                    </a:solidFill>
                  </a:rPr>
                  <a:t> Length</a:t>
                </a:r>
                <a:endParaRPr lang="en-US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887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Day of Week Bikes Most</a:t>
            </a:r>
            <a:r>
              <a:rPr lang="en-US" baseline="0">
                <a:solidFill>
                  <a:schemeClr val="tx1"/>
                </a:solidFill>
              </a:rPr>
              <a:t> Frequently Used 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en-US" baseline="0">
                <a:solidFill>
                  <a:schemeClr val="tx1"/>
                </a:solidFill>
              </a:rPr>
              <a:t>by Month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'[Summary Divyy_Tripdata_2023.xlsx]Summary Divyy_tripdata 2023'!$A$6</c:f>
              <c:strCache>
                <c:ptCount val="1"/>
                <c:pt idx="0">
                  <c:v>Mode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'[Summary Divyy_Tripdata_2023.xlsx]Summary Divyy_tripdata 2023'!$B$5:$M$5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'[Summary Divyy_Tripdata_2023.xlsx]Summary Divyy_tripdata 2023'!$B$6:$M$6</c:f>
              <c:numCache>
                <c:formatCode>0</c:formatCode>
                <c:ptCount val="12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6</c:v>
                </c:pt>
                <c:pt idx="6">
                  <c:v>7</c:v>
                </c:pt>
                <c:pt idx="7">
                  <c:v>4</c:v>
                </c:pt>
                <c:pt idx="8">
                  <c:v>7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06-4DE0-B82A-13612643B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4685488"/>
        <c:axId val="1504684048"/>
      </c:barChart>
      <c:catAx>
        <c:axId val="1504685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684048"/>
        <c:crosses val="autoZero"/>
        <c:auto val="1"/>
        <c:lblAlgn val="ctr"/>
        <c:lblOffset val="100"/>
        <c:noMultiLvlLbl val="0"/>
      </c:catAx>
      <c:valAx>
        <c:axId val="1504684048"/>
        <c:scaling>
          <c:orientation val="minMax"/>
          <c:max val="7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Day of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68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Avg. Length of Trip</a:t>
            </a:r>
            <a:r>
              <a:rPr lang="en-US" baseline="0">
                <a:solidFill>
                  <a:schemeClr val="tx1"/>
                </a:solidFill>
              </a:rPr>
              <a:t> in 2023</a:t>
            </a: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'[Summary Divyy_Tripdata_2023.xlsx]Summary Divyy_tripdata 2023'!$A$2</c:f>
              <c:strCache>
                <c:ptCount val="1"/>
                <c:pt idx="0">
                  <c:v>Avg. ride_length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'[Summary Divyy_Tripdata_2023.xlsx]Summary Divyy_tripdata 2023'!$B$1:$M$1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'[Summary Divyy_Tripdata_2023.xlsx]Summary Divyy_tripdata 2023'!$B$2:$M$2</c:f>
              <c:numCache>
                <c:formatCode>[h]:mm:ss;@</c:formatCode>
                <c:ptCount val="12"/>
                <c:pt idx="0">
                  <c:v>7.743055555555556E-3</c:v>
                </c:pt>
                <c:pt idx="1">
                  <c:v>8.3407698175670796E-3</c:v>
                </c:pt>
                <c:pt idx="2">
                  <c:v>8.1242616950129402E-3</c:v>
                </c:pt>
                <c:pt idx="3">
                  <c:v>1.0644380711055463E-2</c:v>
                </c:pt>
                <c:pt idx="4">
                  <c:v>1.1955583050086944E-2</c:v>
                </c:pt>
                <c:pt idx="5">
                  <c:v>1.2165901844564245E-2</c:v>
                </c:pt>
                <c:pt idx="6">
                  <c:v>1.2794120247349225E-2</c:v>
                </c:pt>
                <c:pt idx="7">
                  <c:v>1.2312420262738757E-2</c:v>
                </c:pt>
                <c:pt idx="8">
                  <c:v>1.17328316126612E-2</c:v>
                </c:pt>
                <c:pt idx="9">
                  <c:v>1.0268154327526403E-2</c:v>
                </c:pt>
                <c:pt idx="10">
                  <c:v>8.9168929477939553E-3</c:v>
                </c:pt>
                <c:pt idx="11">
                  <c:v>8.3755888536117696E-3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60-4A1A-AB39-DF3F2F0DE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272464"/>
        <c:axId val="63275344"/>
      </c:barChart>
      <c:catAx>
        <c:axId val="63272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75344"/>
        <c:crosses val="autoZero"/>
        <c:auto val="1"/>
        <c:lblAlgn val="ctr"/>
        <c:lblOffset val="100"/>
        <c:noMultiLvlLbl val="0"/>
      </c:catAx>
      <c:valAx>
        <c:axId val="6327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Trip</a:t>
                </a:r>
                <a:r>
                  <a:rPr lang="en-US" baseline="0">
                    <a:solidFill>
                      <a:schemeClr val="tx1"/>
                    </a:solidFill>
                  </a:rPr>
                  <a:t> Length</a:t>
                </a:r>
                <a:endParaRPr lang="en-US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7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Avg. Number of Trips</a:t>
            </a:r>
            <a:r>
              <a:rPr lang="en-US" baseline="0">
                <a:solidFill>
                  <a:sysClr val="windowText" lastClr="000000"/>
                </a:solidFill>
              </a:rPr>
              <a:t> </a:t>
            </a:r>
            <a:r>
              <a:rPr lang="en-US">
                <a:solidFill>
                  <a:sysClr val="windowText" lastClr="000000"/>
                </a:solidFill>
              </a:rPr>
              <a:t>for Casual Riders </a:t>
            </a:r>
          </a:p>
          <a:p>
            <a:pPr>
              <a:defRPr/>
            </a:pPr>
            <a:r>
              <a:rPr lang="en-US" sz="1400" b="0" i="0" u="none" strike="noStrike" kern="1200" spc="0" baseline="0">
                <a:solidFill>
                  <a:sysClr val="windowText" lastClr="000000"/>
                </a:solidFill>
              </a:rPr>
              <a:t>by Month </a:t>
            </a:r>
            <a:r>
              <a:rPr lang="en-US">
                <a:solidFill>
                  <a:sysClr val="windowText" lastClr="000000"/>
                </a:solidFill>
              </a:rPr>
              <a:t>in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'[Summary Divyy_Tripdata_2023.xlsx]2023 Review'!$A$19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'[Summary Divyy_Tripdata_2023.xlsx]2023 Review'!$B$18:$N$18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'[Summary Divyy_Tripdata_2023.xlsx]2023 Review'!$B$19:$N$19</c:f>
              <c:numCache>
                <c:formatCode>General</c:formatCode>
                <c:ptCount val="12"/>
                <c:pt idx="0" formatCode="0">
                  <c:v>29607</c:v>
                </c:pt>
                <c:pt idx="1">
                  <c:v>32764</c:v>
                </c:pt>
                <c:pt idx="2">
                  <c:v>46777</c:v>
                </c:pt>
                <c:pt idx="3">
                  <c:v>110519</c:v>
                </c:pt>
                <c:pt idx="4">
                  <c:v>110519</c:v>
                </c:pt>
                <c:pt idx="5">
                  <c:v>219763</c:v>
                </c:pt>
                <c:pt idx="6">
                  <c:v>245316</c:v>
                </c:pt>
                <c:pt idx="7">
                  <c:v>233850</c:v>
                </c:pt>
                <c:pt idx="8">
                  <c:v>196931</c:v>
                </c:pt>
                <c:pt idx="9">
                  <c:v>130280</c:v>
                </c:pt>
                <c:pt idx="10">
                  <c:v>72082</c:v>
                </c:pt>
                <c:pt idx="11">
                  <c:v>36680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DCAD-4573-B681-697409217BCE}"/>
            </c:ext>
          </c:extLst>
        </c:ser>
        <c:ser>
          <c:idx val="1"/>
          <c:order val="1"/>
          <c:tx>
            <c:strRef>
              <c:f>'[Summary Divyy_Tripdata_2023.xlsx]2023 Review'!$A$20</c:f>
              <c:strCache>
                <c:ptCount val="1"/>
                <c:pt idx="0">
                  <c:v>classic_bike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'[Summary Divyy_Tripdata_2023.xlsx]2023 Review'!$B$18:$N$18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'[Summary Divyy_Tripdata_2023.xlsx]2023 Review'!$B$20:$N$20</c:f>
              <c:numCache>
                <c:formatCode>General</c:formatCode>
                <c:ptCount val="12"/>
                <c:pt idx="0" formatCode="0">
                  <c:v>13856</c:v>
                </c:pt>
                <c:pt idx="1">
                  <c:v>15440</c:v>
                </c:pt>
                <c:pt idx="2">
                  <c:v>19374</c:v>
                </c:pt>
                <c:pt idx="3">
                  <c:v>48719</c:v>
                </c:pt>
                <c:pt idx="4">
                  <c:v>48719</c:v>
                </c:pt>
                <c:pt idx="5">
                  <c:v>116173</c:v>
                </c:pt>
                <c:pt idx="6">
                  <c:v>142339</c:v>
                </c:pt>
                <c:pt idx="7">
                  <c:v>147966</c:v>
                </c:pt>
                <c:pt idx="8">
                  <c:v>131508</c:v>
                </c:pt>
                <c:pt idx="9">
                  <c:v>82668</c:v>
                </c:pt>
                <c:pt idx="10">
                  <c:v>42251</c:v>
                </c:pt>
                <c:pt idx="11">
                  <c:v>20277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DCAD-4573-B681-697409217BCE}"/>
            </c:ext>
          </c:extLst>
        </c:ser>
        <c:ser>
          <c:idx val="2"/>
          <c:order val="2"/>
          <c:tx>
            <c:strRef>
              <c:f>'[Summary Divyy_Tripdata_2023.xlsx]2023 Review'!$A$21</c:f>
              <c:strCache>
                <c:ptCount val="1"/>
                <c:pt idx="0">
                  <c:v>docked_bike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'[Summary Divyy_Tripdata_2023.xlsx]2023 Review'!$B$18:$N$18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'[Summary Divyy_Tripdata_2023.xlsx]2023 Review'!$B$21:$N$21</c:f>
              <c:numCache>
                <c:formatCode>General</c:formatCode>
                <c:ptCount val="12"/>
                <c:pt idx="0" formatCode="0">
                  <c:v>1682</c:v>
                </c:pt>
                <c:pt idx="1">
                  <c:v>2150</c:v>
                </c:pt>
                <c:pt idx="2">
                  <c:v>2942</c:v>
                </c:pt>
                <c:pt idx="3">
                  <c:v>8659</c:v>
                </c:pt>
                <c:pt idx="4">
                  <c:v>8659</c:v>
                </c:pt>
                <c:pt idx="5">
                  <c:v>14583</c:v>
                </c:pt>
                <c:pt idx="6">
                  <c:v>17890</c:v>
                </c:pt>
                <c:pt idx="7">
                  <c:v>15511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DCAD-4573-B681-697409217BCE}"/>
            </c:ext>
          </c:extLst>
        </c:ser>
        <c:ser>
          <c:idx val="3"/>
          <c:order val="3"/>
          <c:tx>
            <c:strRef>
              <c:f>'[Summary Divyy_Tripdata_2023.xlsx]2023 Review'!$A$22</c:f>
              <c:strCache>
                <c:ptCount val="1"/>
                <c:pt idx="0">
                  <c:v>electric_bike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'[Summary Divyy_Tripdata_2023.xlsx]2023 Review'!$B$18:$N$18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'[Summary Divyy_Tripdata_2023.xlsx]2023 Review'!$B$22:$N$22</c:f>
              <c:numCache>
                <c:formatCode>General</c:formatCode>
                <c:ptCount val="12"/>
                <c:pt idx="0" formatCode="0">
                  <c:v>14069</c:v>
                </c:pt>
                <c:pt idx="1">
                  <c:v>15174</c:v>
                </c:pt>
                <c:pt idx="2">
                  <c:v>24461</c:v>
                </c:pt>
                <c:pt idx="3">
                  <c:v>53141</c:v>
                </c:pt>
                <c:pt idx="4">
                  <c:v>53141</c:v>
                </c:pt>
                <c:pt idx="5">
                  <c:v>89007</c:v>
                </c:pt>
                <c:pt idx="6">
                  <c:v>85087</c:v>
                </c:pt>
                <c:pt idx="7">
                  <c:v>70373</c:v>
                </c:pt>
                <c:pt idx="8">
                  <c:v>65423</c:v>
                </c:pt>
                <c:pt idx="9">
                  <c:v>47612</c:v>
                </c:pt>
                <c:pt idx="10">
                  <c:v>29831</c:v>
                </c:pt>
                <c:pt idx="11">
                  <c:v>16403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DCAD-4573-B681-697409217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431024"/>
        <c:axId val="9657040"/>
        <c:extLst>
          <c:ext xmlns:c15="http://schemas.microsoft.com/office/drawing/2012/chart" uri="{02D57815-91ED-43cb-92C2-25804820EDAC}"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'[Summary Divyy_Tripdata_2023.xlsx]2023 Review'!$A$23</c15:sqref>
                        </c15:formulaRef>
                      </c:ext>
                    </c:extLst>
                    <c:strCache>
                      <c:ptCount val="1"/>
                      <c:pt idx="0">
                        <c:v>member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'[Summary Divyy_Tripdata_2023.xlsx]2023 Review'!$B$18:$N$18</c15:sqref>
                        </c15:formulaRef>
                      </c:ext>
                    </c:extLst>
                    <c:strCache>
                      <c:ptCount val="12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'[Summary Divyy_Tripdata_2023.xlsx]2023 Review'!$B$23:$N$23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 formatCode="0">
                        <c:v>118635</c:v>
                      </c:pt>
                      <c:pt idx="1">
                        <c:v>116760</c:v>
                      </c:pt>
                      <c:pt idx="2">
                        <c:v>153632</c:v>
                      </c:pt>
                      <c:pt idx="3">
                        <c:v>213625</c:v>
                      </c:pt>
                      <c:pt idx="4">
                        <c:v>213625</c:v>
                      </c:pt>
                      <c:pt idx="5">
                        <c:v>314902</c:v>
                      </c:pt>
                      <c:pt idx="6">
                        <c:v>328609</c:v>
                      </c:pt>
                      <c:pt idx="7">
                        <c:v>350999</c:v>
                      </c:pt>
                      <c:pt idx="8">
                        <c:v>309611</c:v>
                      </c:pt>
                      <c:pt idx="9">
                        <c:v>273437</c:v>
                      </c:pt>
                      <c:pt idx="10">
                        <c:v>202650</c:v>
                      </c:pt>
                      <c:pt idx="11">
                        <c:v>130433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DCAD-4573-B681-697409217BCE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Review'!$A$24</c15:sqref>
                        </c15:formulaRef>
                      </c:ext>
                    </c:extLst>
                    <c:strCache>
                      <c:ptCount val="1"/>
                      <c:pt idx="0">
                        <c:v>classic_bike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Review'!$B$18:$N$18</c15:sqref>
                        </c15:formulaRef>
                      </c:ext>
                    </c:extLst>
                    <c:strCache>
                      <c:ptCount val="12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Review'!$B$24:$N$24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 formatCode="0">
                        <c:v>76341</c:v>
                      </c:pt>
                      <c:pt idx="1">
                        <c:v>74208</c:v>
                      </c:pt>
                      <c:pt idx="2">
                        <c:v>87582</c:v>
                      </c:pt>
                      <c:pt idx="3">
                        <c:v>120773</c:v>
                      </c:pt>
                      <c:pt idx="4">
                        <c:v>120773</c:v>
                      </c:pt>
                      <c:pt idx="5">
                        <c:v>196814</c:v>
                      </c:pt>
                      <c:pt idx="6">
                        <c:v>219067</c:v>
                      </c:pt>
                      <c:pt idx="7">
                        <c:v>248139</c:v>
                      </c:pt>
                      <c:pt idx="8">
                        <c:v>214954</c:v>
                      </c:pt>
                      <c:pt idx="9">
                        <c:v>184946</c:v>
                      </c:pt>
                      <c:pt idx="10">
                        <c:v>133383</c:v>
                      </c:pt>
                      <c:pt idx="11">
                        <c:v>84031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CAD-4573-B681-697409217BCE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Review'!$A$25</c15:sqref>
                        </c15:formulaRef>
                      </c:ext>
                    </c:extLst>
                    <c:strCache>
                      <c:ptCount val="1"/>
                      <c:pt idx="0">
                        <c:v>electric_bike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Review'!$B$18:$N$18</c15:sqref>
                        </c15:formulaRef>
                      </c:ext>
                    </c:extLst>
                    <c:strCache>
                      <c:ptCount val="12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Review'!$B$25:$N$25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 formatCode="0">
                        <c:v>42294</c:v>
                      </c:pt>
                      <c:pt idx="1">
                        <c:v>42552</c:v>
                      </c:pt>
                      <c:pt idx="2">
                        <c:v>66050</c:v>
                      </c:pt>
                      <c:pt idx="3">
                        <c:v>92852</c:v>
                      </c:pt>
                      <c:pt idx="4">
                        <c:v>92852</c:v>
                      </c:pt>
                      <c:pt idx="5">
                        <c:v>118088</c:v>
                      </c:pt>
                      <c:pt idx="6">
                        <c:v>109542</c:v>
                      </c:pt>
                      <c:pt idx="7">
                        <c:v>102860</c:v>
                      </c:pt>
                      <c:pt idx="8">
                        <c:v>94657</c:v>
                      </c:pt>
                      <c:pt idx="9">
                        <c:v>88491</c:v>
                      </c:pt>
                      <c:pt idx="10">
                        <c:v>69267</c:v>
                      </c:pt>
                      <c:pt idx="11">
                        <c:v>46402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CAD-4573-B681-697409217BCE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Review'!$A$26</c15:sqref>
                        </c15:formulaRef>
                      </c:ext>
                    </c:extLst>
                    <c:strCache>
                      <c:ptCount val="1"/>
                      <c:pt idx="0">
                        <c:v>Grand Total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Review'!$B$18:$N$18</c15:sqref>
                        </c15:formulaRef>
                      </c:ext>
                    </c:extLst>
                    <c:strCache>
                      <c:ptCount val="12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Review'!$B$26:$N$26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 formatCode="0">
                        <c:v>148242</c:v>
                      </c:pt>
                      <c:pt idx="1">
                        <c:v>149524</c:v>
                      </c:pt>
                      <c:pt idx="2">
                        <c:v>200409</c:v>
                      </c:pt>
                      <c:pt idx="3">
                        <c:v>324144</c:v>
                      </c:pt>
                      <c:pt idx="4">
                        <c:v>324144</c:v>
                      </c:pt>
                      <c:pt idx="5">
                        <c:v>534665</c:v>
                      </c:pt>
                      <c:pt idx="6">
                        <c:v>573925</c:v>
                      </c:pt>
                      <c:pt idx="7">
                        <c:v>584849</c:v>
                      </c:pt>
                      <c:pt idx="8">
                        <c:v>506542</c:v>
                      </c:pt>
                      <c:pt idx="9">
                        <c:v>403717</c:v>
                      </c:pt>
                      <c:pt idx="10">
                        <c:v>274732</c:v>
                      </c:pt>
                      <c:pt idx="11">
                        <c:v>167113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CAD-4573-B681-697409217BCE}"/>
                  </c:ext>
                </c:extLst>
              </c15:ser>
            </c15:filteredLineSeries>
          </c:ext>
        </c:extLst>
      </c:lineChart>
      <c:catAx>
        <c:axId val="37431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7040"/>
        <c:crosses val="autoZero"/>
        <c:auto val="1"/>
        <c:lblAlgn val="ctr"/>
        <c:lblOffset val="100"/>
        <c:noMultiLvlLbl val="0"/>
      </c:catAx>
      <c:valAx>
        <c:axId val="965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Number of Trips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/>
                </a:solidFill>
              </a:rPr>
              <a:t>Avg. Number of Trips for Annual Members</a:t>
            </a:r>
          </a:p>
          <a:p>
            <a:pPr>
              <a:defRPr/>
            </a:pPr>
            <a:r>
              <a:rPr lang="en-US" sz="1400" b="0" i="0" u="none" strike="noStrike" kern="1200" spc="0" baseline="0">
                <a:solidFill>
                  <a:sysClr val="windowText" lastClr="000000"/>
                </a:solidFill>
              </a:rPr>
              <a:t>by Month in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4"/>
          <c:tx>
            <c:strRef>
              <c:f>'[Summary Divyy_Tripdata_2023.xlsx]2023 Review'!$A$23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'[Summary Divyy_Tripdata_2023.xlsx]2023 Review'!$B$18:$N$18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'[Summary Divyy_Tripdata_2023.xlsx]2023 Review'!$B$23:$N$23</c:f>
              <c:numCache>
                <c:formatCode>General</c:formatCode>
                <c:ptCount val="12"/>
                <c:pt idx="0" formatCode="0">
                  <c:v>118635</c:v>
                </c:pt>
                <c:pt idx="1">
                  <c:v>116760</c:v>
                </c:pt>
                <c:pt idx="2">
                  <c:v>153632</c:v>
                </c:pt>
                <c:pt idx="3">
                  <c:v>213625</c:v>
                </c:pt>
                <c:pt idx="4">
                  <c:v>213625</c:v>
                </c:pt>
                <c:pt idx="5">
                  <c:v>314902</c:v>
                </c:pt>
                <c:pt idx="6">
                  <c:v>328609</c:v>
                </c:pt>
                <c:pt idx="7">
                  <c:v>350999</c:v>
                </c:pt>
                <c:pt idx="8">
                  <c:v>309611</c:v>
                </c:pt>
                <c:pt idx="9">
                  <c:v>273437</c:v>
                </c:pt>
                <c:pt idx="10">
                  <c:v>202650</c:v>
                </c:pt>
                <c:pt idx="11">
                  <c:v>130433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1A1A-4ADA-A8CD-1B574A2B245F}"/>
            </c:ext>
          </c:extLst>
        </c:ser>
        <c:ser>
          <c:idx val="5"/>
          <c:order val="5"/>
          <c:tx>
            <c:strRef>
              <c:f>'[Summary Divyy_Tripdata_2023.xlsx]2023 Review'!$A$24</c:f>
              <c:strCache>
                <c:ptCount val="1"/>
                <c:pt idx="0">
                  <c:v>classic_bike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'[Summary Divyy_Tripdata_2023.xlsx]2023 Review'!$B$18:$N$18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'[Summary Divyy_Tripdata_2023.xlsx]2023 Review'!$B$24:$N$24</c:f>
              <c:numCache>
                <c:formatCode>General</c:formatCode>
                <c:ptCount val="12"/>
                <c:pt idx="0" formatCode="0">
                  <c:v>76341</c:v>
                </c:pt>
                <c:pt idx="1">
                  <c:v>74208</c:v>
                </c:pt>
                <c:pt idx="2">
                  <c:v>87582</c:v>
                </c:pt>
                <c:pt idx="3">
                  <c:v>120773</c:v>
                </c:pt>
                <c:pt idx="4">
                  <c:v>120773</c:v>
                </c:pt>
                <c:pt idx="5">
                  <c:v>196814</c:v>
                </c:pt>
                <c:pt idx="6">
                  <c:v>219067</c:v>
                </c:pt>
                <c:pt idx="7">
                  <c:v>248139</c:v>
                </c:pt>
                <c:pt idx="8">
                  <c:v>214954</c:v>
                </c:pt>
                <c:pt idx="9">
                  <c:v>184946</c:v>
                </c:pt>
                <c:pt idx="10">
                  <c:v>133383</c:v>
                </c:pt>
                <c:pt idx="11">
                  <c:v>84031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1A1A-4ADA-A8CD-1B574A2B245F}"/>
            </c:ext>
          </c:extLst>
        </c:ser>
        <c:ser>
          <c:idx val="6"/>
          <c:order val="6"/>
          <c:tx>
            <c:strRef>
              <c:f>'[Summary Divyy_Tripdata_2023.xlsx]2023 Review'!$A$25</c:f>
              <c:strCache>
                <c:ptCount val="1"/>
                <c:pt idx="0">
                  <c:v>electric_bike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'[Summary Divyy_Tripdata_2023.xlsx]2023 Review'!$B$18:$N$18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  <c:extLst/>
            </c:strRef>
          </c:cat>
          <c:val>
            <c:numRef>
              <c:f>'[Summary Divyy_Tripdata_2023.xlsx]2023 Review'!$B$25:$N$25</c:f>
              <c:numCache>
                <c:formatCode>General</c:formatCode>
                <c:ptCount val="12"/>
                <c:pt idx="0" formatCode="0">
                  <c:v>42294</c:v>
                </c:pt>
                <c:pt idx="1">
                  <c:v>42552</c:v>
                </c:pt>
                <c:pt idx="2">
                  <c:v>66050</c:v>
                </c:pt>
                <c:pt idx="3">
                  <c:v>92852</c:v>
                </c:pt>
                <c:pt idx="4">
                  <c:v>92852</c:v>
                </c:pt>
                <c:pt idx="5">
                  <c:v>118088</c:v>
                </c:pt>
                <c:pt idx="6">
                  <c:v>109542</c:v>
                </c:pt>
                <c:pt idx="7">
                  <c:v>102860</c:v>
                </c:pt>
                <c:pt idx="8">
                  <c:v>94657</c:v>
                </c:pt>
                <c:pt idx="9">
                  <c:v>88491</c:v>
                </c:pt>
                <c:pt idx="10">
                  <c:v>69267</c:v>
                </c:pt>
                <c:pt idx="11">
                  <c:v>46402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1A1A-4ADA-A8CD-1B574A2B24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11417280"/>
        <c:axId val="15017975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'[Summary Divyy_Tripdata_2023.xlsx]2023 Review'!$A$19</c15:sqref>
                        </c15:formulaRef>
                      </c:ext>
                    </c:extLst>
                    <c:strCache>
                      <c:ptCount val="1"/>
                      <c:pt idx="0">
                        <c:v>casual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'[Summary Divyy_Tripdata_2023.xlsx]2023 Review'!$B$18:$N$18</c15:sqref>
                        </c15:formulaRef>
                      </c:ext>
                    </c:extLst>
                    <c:strCache>
                      <c:ptCount val="12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'[Summary Divyy_Tripdata_2023.xlsx]2023 Review'!$B$19:$N$19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 formatCode="0">
                        <c:v>29607</c:v>
                      </c:pt>
                      <c:pt idx="1">
                        <c:v>32764</c:v>
                      </c:pt>
                      <c:pt idx="2">
                        <c:v>46777</c:v>
                      </c:pt>
                      <c:pt idx="3">
                        <c:v>110519</c:v>
                      </c:pt>
                      <c:pt idx="4">
                        <c:v>110519</c:v>
                      </c:pt>
                      <c:pt idx="5">
                        <c:v>219763</c:v>
                      </c:pt>
                      <c:pt idx="6">
                        <c:v>245316</c:v>
                      </c:pt>
                      <c:pt idx="7">
                        <c:v>233850</c:v>
                      </c:pt>
                      <c:pt idx="8">
                        <c:v>196931</c:v>
                      </c:pt>
                      <c:pt idx="9">
                        <c:v>130280</c:v>
                      </c:pt>
                      <c:pt idx="10">
                        <c:v>72082</c:v>
                      </c:pt>
                      <c:pt idx="11">
                        <c:v>36680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1A1A-4ADA-A8CD-1B574A2B245F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Review'!$A$20</c15:sqref>
                        </c15:formulaRef>
                      </c:ext>
                    </c:extLst>
                    <c:strCache>
                      <c:ptCount val="1"/>
                      <c:pt idx="0">
                        <c:v>classic_bike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Review'!$B$18:$N$18</c15:sqref>
                        </c15:formulaRef>
                      </c:ext>
                    </c:extLst>
                    <c:strCache>
                      <c:ptCount val="12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Review'!$B$20:$N$20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 formatCode="0">
                        <c:v>13856</c:v>
                      </c:pt>
                      <c:pt idx="1">
                        <c:v>15440</c:v>
                      </c:pt>
                      <c:pt idx="2">
                        <c:v>19374</c:v>
                      </c:pt>
                      <c:pt idx="3">
                        <c:v>48719</c:v>
                      </c:pt>
                      <c:pt idx="4">
                        <c:v>48719</c:v>
                      </c:pt>
                      <c:pt idx="5">
                        <c:v>116173</c:v>
                      </c:pt>
                      <c:pt idx="6">
                        <c:v>142339</c:v>
                      </c:pt>
                      <c:pt idx="7">
                        <c:v>147966</c:v>
                      </c:pt>
                      <c:pt idx="8">
                        <c:v>131508</c:v>
                      </c:pt>
                      <c:pt idx="9">
                        <c:v>82668</c:v>
                      </c:pt>
                      <c:pt idx="10">
                        <c:v>42251</c:v>
                      </c:pt>
                      <c:pt idx="11">
                        <c:v>20277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1A1A-4ADA-A8CD-1B574A2B245F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Review'!$A$21</c15:sqref>
                        </c15:formulaRef>
                      </c:ext>
                    </c:extLst>
                    <c:strCache>
                      <c:ptCount val="1"/>
                      <c:pt idx="0">
                        <c:v>docked_bike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Review'!$B$18:$N$18</c15:sqref>
                        </c15:formulaRef>
                      </c:ext>
                    </c:extLst>
                    <c:strCache>
                      <c:ptCount val="12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Review'!$B$21:$N$21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 formatCode="0">
                        <c:v>1682</c:v>
                      </c:pt>
                      <c:pt idx="1">
                        <c:v>2150</c:v>
                      </c:pt>
                      <c:pt idx="2">
                        <c:v>2942</c:v>
                      </c:pt>
                      <c:pt idx="3">
                        <c:v>8659</c:v>
                      </c:pt>
                      <c:pt idx="4">
                        <c:v>8659</c:v>
                      </c:pt>
                      <c:pt idx="5">
                        <c:v>14583</c:v>
                      </c:pt>
                      <c:pt idx="6">
                        <c:v>17890</c:v>
                      </c:pt>
                      <c:pt idx="7">
                        <c:v>15511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5-1A1A-4ADA-A8CD-1B574A2B245F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Review'!$A$22</c15:sqref>
                        </c15:formulaRef>
                      </c:ext>
                    </c:extLst>
                    <c:strCache>
                      <c:ptCount val="1"/>
                      <c:pt idx="0">
                        <c:v>electric_bike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Review'!$B$18:$N$18</c15:sqref>
                        </c15:formulaRef>
                      </c:ext>
                    </c:extLst>
                    <c:strCache>
                      <c:ptCount val="12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Review'!$B$22:$N$22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 formatCode="0">
                        <c:v>14069</c:v>
                      </c:pt>
                      <c:pt idx="1">
                        <c:v>15174</c:v>
                      </c:pt>
                      <c:pt idx="2">
                        <c:v>24461</c:v>
                      </c:pt>
                      <c:pt idx="3">
                        <c:v>53141</c:v>
                      </c:pt>
                      <c:pt idx="4">
                        <c:v>53141</c:v>
                      </c:pt>
                      <c:pt idx="5">
                        <c:v>89007</c:v>
                      </c:pt>
                      <c:pt idx="6">
                        <c:v>85087</c:v>
                      </c:pt>
                      <c:pt idx="7">
                        <c:v>70373</c:v>
                      </c:pt>
                      <c:pt idx="8">
                        <c:v>65423</c:v>
                      </c:pt>
                      <c:pt idx="9">
                        <c:v>47612</c:v>
                      </c:pt>
                      <c:pt idx="10">
                        <c:v>29831</c:v>
                      </c:pt>
                      <c:pt idx="11">
                        <c:v>16403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1A1A-4ADA-A8CD-1B574A2B245F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Review'!$A$26</c15:sqref>
                        </c15:formulaRef>
                      </c:ext>
                    </c:extLst>
                    <c:strCache>
                      <c:ptCount val="1"/>
                      <c:pt idx="0">
                        <c:v>Grand Total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Review'!$B$18:$N$18</c15:sqref>
                        </c15:formulaRef>
                      </c:ext>
                    </c:extLst>
                    <c:strCache>
                      <c:ptCount val="12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'[Summary Divyy_Tripdata_2023.xlsx]2023 Review'!$B$26:$N$26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 formatCode="0">
                        <c:v>148242</c:v>
                      </c:pt>
                      <c:pt idx="1">
                        <c:v>149524</c:v>
                      </c:pt>
                      <c:pt idx="2">
                        <c:v>200409</c:v>
                      </c:pt>
                      <c:pt idx="3">
                        <c:v>324144</c:v>
                      </c:pt>
                      <c:pt idx="4">
                        <c:v>324144</c:v>
                      </c:pt>
                      <c:pt idx="5">
                        <c:v>534665</c:v>
                      </c:pt>
                      <c:pt idx="6">
                        <c:v>573925</c:v>
                      </c:pt>
                      <c:pt idx="7">
                        <c:v>584849</c:v>
                      </c:pt>
                      <c:pt idx="8">
                        <c:v>506542</c:v>
                      </c:pt>
                      <c:pt idx="9">
                        <c:v>403717</c:v>
                      </c:pt>
                      <c:pt idx="10">
                        <c:v>274732</c:v>
                      </c:pt>
                      <c:pt idx="11">
                        <c:v>167113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1A1A-4ADA-A8CD-1B574A2B245F}"/>
                  </c:ext>
                </c:extLst>
              </c15:ser>
            </c15:filteredLineSeries>
          </c:ext>
        </c:extLst>
      </c:lineChart>
      <c:catAx>
        <c:axId val="141141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797536"/>
        <c:crosses val="autoZero"/>
        <c:auto val="1"/>
        <c:lblAlgn val="ctr"/>
        <c:lblOffset val="100"/>
        <c:noMultiLvlLbl val="0"/>
      </c:catAx>
      <c:valAx>
        <c:axId val="1501797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ysClr val="windowText" lastClr="000000"/>
                    </a:solidFill>
                  </a:rPr>
                  <a:t>Number</a:t>
                </a:r>
                <a:r>
                  <a:rPr lang="en-US" baseline="0">
                    <a:solidFill>
                      <a:sysClr val="windowText" lastClr="000000"/>
                    </a:solidFill>
                  </a:rPr>
                  <a:t> of Trips</a:t>
                </a:r>
                <a:endParaRPr 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41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chemeClr val="tx1"/>
                </a:solidFill>
              </a:rPr>
              <a:t>Avg. Number of Trips By Membership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en-US" sz="1400" b="0" i="0" u="none" strike="noStrike" kern="1200" spc="0" baseline="0">
                <a:solidFill>
                  <a:schemeClr val="tx1"/>
                </a:solidFill>
              </a:rPr>
              <a:t> and Bike Type in Q2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'[Summary Divyy_Tripdata_2023.xlsx]Q2 2023'!$B$16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'[Summary Divyy_Tripdata_2023.xlsx]Q2 2023'!$A$17:$A$23</c:f>
              <c:strCache>
                <c:ptCount val="7"/>
                <c:pt idx="0">
                  <c:v>casual</c:v>
                </c:pt>
                <c:pt idx="1">
                  <c:v>classic_bike</c:v>
                </c:pt>
                <c:pt idx="2">
                  <c:v>docked_bike</c:v>
                </c:pt>
                <c:pt idx="3">
                  <c:v>electric_bike</c:v>
                </c:pt>
                <c:pt idx="4">
                  <c:v>member</c:v>
                </c:pt>
                <c:pt idx="5">
                  <c:v>classic_bike</c:v>
                </c:pt>
                <c:pt idx="6">
                  <c:v>electric_bike</c:v>
                </c:pt>
              </c:strCache>
            </c:strRef>
          </c:cat>
          <c:val>
            <c:numRef>
              <c:f>'[Summary Divyy_Tripdata_2023.xlsx]Q2 2023'!$B$17:$B$23</c:f>
              <c:numCache>
                <c:formatCode>General</c:formatCode>
                <c:ptCount val="7"/>
                <c:pt idx="0">
                  <c:v>110519</c:v>
                </c:pt>
                <c:pt idx="1">
                  <c:v>48719</c:v>
                </c:pt>
                <c:pt idx="2">
                  <c:v>8659</c:v>
                </c:pt>
                <c:pt idx="3">
                  <c:v>53141</c:v>
                </c:pt>
                <c:pt idx="4">
                  <c:v>213625</c:v>
                </c:pt>
                <c:pt idx="5">
                  <c:v>120773</c:v>
                </c:pt>
                <c:pt idx="6">
                  <c:v>92852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02-4AED-A31E-7962C3A5580C}"/>
            </c:ext>
          </c:extLst>
        </c:ser>
        <c:ser>
          <c:idx val="1"/>
          <c:order val="1"/>
          <c:tx>
            <c:strRef>
              <c:f>'[Summary Divyy_Tripdata_2023.xlsx]Q2 2023'!$C$16</c:f>
              <c:strCache>
                <c:ptCount val="1"/>
                <c:pt idx="0">
                  <c:v>May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'[Summary Divyy_Tripdata_2023.xlsx]Q2 2023'!$A$17:$A$23</c:f>
              <c:strCache>
                <c:ptCount val="7"/>
                <c:pt idx="0">
                  <c:v>casual</c:v>
                </c:pt>
                <c:pt idx="1">
                  <c:v>classic_bike</c:v>
                </c:pt>
                <c:pt idx="2">
                  <c:v>docked_bike</c:v>
                </c:pt>
                <c:pt idx="3">
                  <c:v>electric_bike</c:v>
                </c:pt>
                <c:pt idx="4">
                  <c:v>member</c:v>
                </c:pt>
                <c:pt idx="5">
                  <c:v>classic_bike</c:v>
                </c:pt>
                <c:pt idx="6">
                  <c:v>electric_bike</c:v>
                </c:pt>
              </c:strCache>
            </c:strRef>
          </c:cat>
          <c:val>
            <c:numRef>
              <c:f>'[Summary Divyy_Tripdata_2023.xlsx]Q2 2023'!$C$17:$C$23</c:f>
              <c:numCache>
                <c:formatCode>General</c:formatCode>
                <c:ptCount val="7"/>
                <c:pt idx="0">
                  <c:v>110519</c:v>
                </c:pt>
                <c:pt idx="1">
                  <c:v>48719</c:v>
                </c:pt>
                <c:pt idx="2">
                  <c:v>8659</c:v>
                </c:pt>
                <c:pt idx="3">
                  <c:v>53141</c:v>
                </c:pt>
                <c:pt idx="4">
                  <c:v>213625</c:v>
                </c:pt>
                <c:pt idx="5">
                  <c:v>120773</c:v>
                </c:pt>
                <c:pt idx="6">
                  <c:v>92852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02-4AED-A31E-7962C3A5580C}"/>
            </c:ext>
          </c:extLst>
        </c:ser>
        <c:ser>
          <c:idx val="2"/>
          <c:order val="2"/>
          <c:tx>
            <c:strRef>
              <c:f>'[Summary Divyy_Tripdata_2023.xlsx]Q2 2023'!$D$16</c:f>
              <c:strCache>
                <c:ptCount val="1"/>
                <c:pt idx="0">
                  <c:v>June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'[Summary Divyy_Tripdata_2023.xlsx]Q2 2023'!$A$17:$A$23</c:f>
              <c:strCache>
                <c:ptCount val="7"/>
                <c:pt idx="0">
                  <c:v>casual</c:v>
                </c:pt>
                <c:pt idx="1">
                  <c:v>classic_bike</c:v>
                </c:pt>
                <c:pt idx="2">
                  <c:v>docked_bike</c:v>
                </c:pt>
                <c:pt idx="3">
                  <c:v>electric_bike</c:v>
                </c:pt>
                <c:pt idx="4">
                  <c:v>member</c:v>
                </c:pt>
                <c:pt idx="5">
                  <c:v>classic_bike</c:v>
                </c:pt>
                <c:pt idx="6">
                  <c:v>electric_bike</c:v>
                </c:pt>
              </c:strCache>
            </c:strRef>
          </c:cat>
          <c:val>
            <c:numRef>
              <c:f>'[Summary Divyy_Tripdata_2023.xlsx]Q2 2023'!$D$17:$D$23</c:f>
              <c:numCache>
                <c:formatCode>General</c:formatCode>
                <c:ptCount val="7"/>
                <c:pt idx="0">
                  <c:v>219763</c:v>
                </c:pt>
                <c:pt idx="1">
                  <c:v>116173</c:v>
                </c:pt>
                <c:pt idx="2">
                  <c:v>14583</c:v>
                </c:pt>
                <c:pt idx="3">
                  <c:v>89007</c:v>
                </c:pt>
                <c:pt idx="4">
                  <c:v>314902</c:v>
                </c:pt>
                <c:pt idx="5">
                  <c:v>196814</c:v>
                </c:pt>
                <c:pt idx="6">
                  <c:v>118088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02-4AED-A31E-7962C3A55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7404464"/>
        <c:axId val="1377400624"/>
      </c:barChart>
      <c:catAx>
        <c:axId val="1377404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Membership and Bike 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400624"/>
        <c:crosses val="autoZero"/>
        <c:auto val="1"/>
        <c:lblAlgn val="ctr"/>
        <c:lblOffset val="100"/>
        <c:noMultiLvlLbl val="0"/>
      </c:catAx>
      <c:valAx>
        <c:axId val="137740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Avg. Number</a:t>
                </a:r>
                <a:r>
                  <a:rPr lang="en-US" baseline="0">
                    <a:solidFill>
                      <a:schemeClr val="tx1"/>
                    </a:solidFill>
                  </a:rPr>
                  <a:t> of Trips</a:t>
                </a:r>
                <a:endParaRPr lang="en-US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740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chemeClr val="tx1"/>
                </a:solidFill>
              </a:rPr>
              <a:t>Avg. Number of Trips By Membership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en-US" sz="1400" b="0" i="0" u="none" strike="noStrike" kern="1200" spc="0" baseline="0">
                <a:solidFill>
                  <a:schemeClr val="tx1"/>
                </a:solidFill>
              </a:rPr>
              <a:t> and Bike Type in Q3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'[Summary Divyy_Tripdata_2023.xlsx]Q3 2023'!$B$16</c:f>
              <c:strCache>
                <c:ptCount val="1"/>
                <c:pt idx="0">
                  <c:v>July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'[Summary Divyy_Tripdata_2023.xlsx]Q3 2023'!$A$17:$A$23</c:f>
              <c:strCache>
                <c:ptCount val="7"/>
                <c:pt idx="0">
                  <c:v>casual</c:v>
                </c:pt>
                <c:pt idx="1">
                  <c:v>classic_bike</c:v>
                </c:pt>
                <c:pt idx="2">
                  <c:v>docked_bike</c:v>
                </c:pt>
                <c:pt idx="3">
                  <c:v>electric_bike</c:v>
                </c:pt>
                <c:pt idx="4">
                  <c:v>member</c:v>
                </c:pt>
                <c:pt idx="5">
                  <c:v>classic_bike</c:v>
                </c:pt>
                <c:pt idx="6">
                  <c:v>electric_bike</c:v>
                </c:pt>
              </c:strCache>
            </c:strRef>
          </c:cat>
          <c:val>
            <c:numRef>
              <c:f>'[Summary Divyy_Tripdata_2023.xlsx]Q3 2023'!$B$17:$B$23</c:f>
              <c:numCache>
                <c:formatCode>General</c:formatCode>
                <c:ptCount val="7"/>
                <c:pt idx="0">
                  <c:v>245316</c:v>
                </c:pt>
                <c:pt idx="1">
                  <c:v>142339</c:v>
                </c:pt>
                <c:pt idx="2">
                  <c:v>17890</c:v>
                </c:pt>
                <c:pt idx="3">
                  <c:v>85087</c:v>
                </c:pt>
                <c:pt idx="4">
                  <c:v>328609</c:v>
                </c:pt>
                <c:pt idx="5">
                  <c:v>219067</c:v>
                </c:pt>
                <c:pt idx="6">
                  <c:v>109542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62-4638-AC21-7D89B15C113F}"/>
            </c:ext>
          </c:extLst>
        </c:ser>
        <c:ser>
          <c:idx val="1"/>
          <c:order val="1"/>
          <c:tx>
            <c:strRef>
              <c:f>'[Summary Divyy_Tripdata_2023.xlsx]Q3 2023'!$C$16</c:f>
              <c:strCache>
                <c:ptCount val="1"/>
                <c:pt idx="0">
                  <c:v>August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'[Summary Divyy_Tripdata_2023.xlsx]Q3 2023'!$A$17:$A$23</c:f>
              <c:strCache>
                <c:ptCount val="7"/>
                <c:pt idx="0">
                  <c:v>casual</c:v>
                </c:pt>
                <c:pt idx="1">
                  <c:v>classic_bike</c:v>
                </c:pt>
                <c:pt idx="2">
                  <c:v>docked_bike</c:v>
                </c:pt>
                <c:pt idx="3">
                  <c:v>electric_bike</c:v>
                </c:pt>
                <c:pt idx="4">
                  <c:v>member</c:v>
                </c:pt>
                <c:pt idx="5">
                  <c:v>classic_bike</c:v>
                </c:pt>
                <c:pt idx="6">
                  <c:v>electric_bike</c:v>
                </c:pt>
              </c:strCache>
            </c:strRef>
          </c:cat>
          <c:val>
            <c:numRef>
              <c:f>'[Summary Divyy_Tripdata_2023.xlsx]Q3 2023'!$C$17:$C$23</c:f>
              <c:numCache>
                <c:formatCode>General</c:formatCode>
                <c:ptCount val="7"/>
                <c:pt idx="0">
                  <c:v>233850</c:v>
                </c:pt>
                <c:pt idx="1">
                  <c:v>147966</c:v>
                </c:pt>
                <c:pt idx="2">
                  <c:v>15511</c:v>
                </c:pt>
                <c:pt idx="3">
                  <c:v>70373</c:v>
                </c:pt>
                <c:pt idx="4">
                  <c:v>350999</c:v>
                </c:pt>
                <c:pt idx="5">
                  <c:v>248139</c:v>
                </c:pt>
                <c:pt idx="6">
                  <c:v>102860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62-4638-AC21-7D89B15C113F}"/>
            </c:ext>
          </c:extLst>
        </c:ser>
        <c:ser>
          <c:idx val="2"/>
          <c:order val="2"/>
          <c:tx>
            <c:strRef>
              <c:f>'[Summary Divyy_Tripdata_2023.xlsx]Q3 2023'!$D$16</c:f>
              <c:strCache>
                <c:ptCount val="1"/>
                <c:pt idx="0">
                  <c:v>September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'[Summary Divyy_Tripdata_2023.xlsx]Q3 2023'!$A$17:$A$23</c:f>
              <c:strCache>
                <c:ptCount val="7"/>
                <c:pt idx="0">
                  <c:v>casual</c:v>
                </c:pt>
                <c:pt idx="1">
                  <c:v>classic_bike</c:v>
                </c:pt>
                <c:pt idx="2">
                  <c:v>docked_bike</c:v>
                </c:pt>
                <c:pt idx="3">
                  <c:v>electric_bike</c:v>
                </c:pt>
                <c:pt idx="4">
                  <c:v>member</c:v>
                </c:pt>
                <c:pt idx="5">
                  <c:v>classic_bike</c:v>
                </c:pt>
                <c:pt idx="6">
                  <c:v>electric_bike</c:v>
                </c:pt>
              </c:strCache>
            </c:strRef>
          </c:cat>
          <c:val>
            <c:numRef>
              <c:f>'[Summary Divyy_Tripdata_2023.xlsx]Q3 2023'!$D$17:$D$23</c:f>
              <c:numCache>
                <c:formatCode>General</c:formatCode>
                <c:ptCount val="7"/>
                <c:pt idx="0">
                  <c:v>196931</c:v>
                </c:pt>
                <c:pt idx="1">
                  <c:v>131508</c:v>
                </c:pt>
                <c:pt idx="3">
                  <c:v>65423</c:v>
                </c:pt>
                <c:pt idx="4">
                  <c:v>309611</c:v>
                </c:pt>
                <c:pt idx="5">
                  <c:v>214954</c:v>
                </c:pt>
                <c:pt idx="6">
                  <c:v>94657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62-4638-AC21-7D89B15C1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0496256"/>
        <c:axId val="1590495296"/>
      </c:barChart>
      <c:catAx>
        <c:axId val="159049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chemeClr val="tx1"/>
                    </a:solidFill>
                  </a:rPr>
                  <a:t>Membership and Bike 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495296"/>
        <c:crosses val="autoZero"/>
        <c:auto val="1"/>
        <c:lblAlgn val="ctr"/>
        <c:lblOffset val="100"/>
        <c:noMultiLvlLbl val="0"/>
      </c:catAx>
      <c:valAx>
        <c:axId val="159049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chemeClr val="tx1"/>
                    </a:solidFill>
                  </a:rPr>
                  <a:t>Avg. Number of Trips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49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chemeClr val="tx1"/>
                </a:solidFill>
              </a:rPr>
              <a:t>Avg. Length of Trip By Membership 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en-US" sz="1400" b="0" i="0" u="none" strike="noStrike" kern="1200" spc="0" baseline="0">
                <a:solidFill>
                  <a:schemeClr val="tx1"/>
                </a:solidFill>
              </a:rPr>
              <a:t>and Bike Type in Q4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'[Summary Divyy_Tripdata_2023.xlsx]Q4 2023'!$B$3</c:f>
              <c:strCache>
                <c:ptCount val="1"/>
                <c:pt idx="0">
                  <c:v>October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'[Summary Divyy_Tripdata_2023.xlsx]Q4 2023'!$A$4:$A$10</c:f>
              <c:strCache>
                <c:ptCount val="7"/>
                <c:pt idx="0">
                  <c:v>casual</c:v>
                </c:pt>
                <c:pt idx="1">
                  <c:v>classic_bike</c:v>
                </c:pt>
                <c:pt idx="2">
                  <c:v>docked_bike</c:v>
                </c:pt>
                <c:pt idx="3">
                  <c:v>electric_bike</c:v>
                </c:pt>
                <c:pt idx="4">
                  <c:v>member</c:v>
                </c:pt>
                <c:pt idx="5">
                  <c:v>classic_bike</c:v>
                </c:pt>
                <c:pt idx="6">
                  <c:v>electric_bike</c:v>
                </c:pt>
              </c:strCache>
            </c:strRef>
          </c:cat>
          <c:val>
            <c:numRef>
              <c:f>'[Summary Divyy_Tripdata_2023.xlsx]Q4 2023'!$B$4:$B$10</c:f>
              <c:numCache>
                <c:formatCode>[h]:mm:ss;@</c:formatCode>
                <c:ptCount val="7"/>
                <c:pt idx="0">
                  <c:v>1.4842165627594087E-2</c:v>
                </c:pt>
                <c:pt idx="1">
                  <c:v>1.8059045502626304E-2</c:v>
                </c:pt>
                <c:pt idx="3">
                  <c:v>9.2567454497153364E-3</c:v>
                </c:pt>
                <c:pt idx="4">
                  <c:v>8.0888508968616907E-3</c:v>
                </c:pt>
                <c:pt idx="5">
                  <c:v>8.5667017519828036E-3</c:v>
                </c:pt>
                <c:pt idx="6">
                  <c:v>7.0901436356573975E-3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3-4403-8475-B0EDCA29DCD6}"/>
            </c:ext>
          </c:extLst>
        </c:ser>
        <c:ser>
          <c:idx val="1"/>
          <c:order val="1"/>
          <c:tx>
            <c:strRef>
              <c:f>'[Summary Divyy_Tripdata_2023.xlsx]Q4 2023'!$C$3</c:f>
              <c:strCache>
                <c:ptCount val="1"/>
                <c:pt idx="0">
                  <c:v>November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'[Summary Divyy_Tripdata_2023.xlsx]Q4 2023'!$A$4:$A$10</c:f>
              <c:strCache>
                <c:ptCount val="7"/>
                <c:pt idx="0">
                  <c:v>casual</c:v>
                </c:pt>
                <c:pt idx="1">
                  <c:v>classic_bike</c:v>
                </c:pt>
                <c:pt idx="2">
                  <c:v>docked_bike</c:v>
                </c:pt>
                <c:pt idx="3">
                  <c:v>electric_bike</c:v>
                </c:pt>
                <c:pt idx="4">
                  <c:v>member</c:v>
                </c:pt>
                <c:pt idx="5">
                  <c:v>classic_bike</c:v>
                </c:pt>
                <c:pt idx="6">
                  <c:v>electric_bike</c:v>
                </c:pt>
              </c:strCache>
            </c:strRef>
          </c:cat>
          <c:val>
            <c:numRef>
              <c:f>'[Summary Divyy_Tripdata_2023.xlsx]Q4 2023'!$C$4:$C$10</c:f>
              <c:numCache>
                <c:formatCode>[h]:mm:ss;@</c:formatCode>
                <c:ptCount val="7"/>
                <c:pt idx="0">
                  <c:v>1.2409697430498141E-2</c:v>
                </c:pt>
                <c:pt idx="1">
                  <c:v>1.5579008046708118E-2</c:v>
                </c:pt>
                <c:pt idx="3">
                  <c:v>7.9208588784721399E-3</c:v>
                </c:pt>
                <c:pt idx="4">
                  <c:v>7.6745128208642347E-3</c:v>
                </c:pt>
                <c:pt idx="5">
                  <c:v>8.1854105699792484E-3</c:v>
                </c:pt>
                <c:pt idx="6">
                  <c:v>6.6907099353602029E-3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03-4403-8475-B0EDCA29DCD6}"/>
            </c:ext>
          </c:extLst>
        </c:ser>
        <c:ser>
          <c:idx val="2"/>
          <c:order val="2"/>
          <c:tx>
            <c:strRef>
              <c:f>'[Summary Divyy_Tripdata_2023.xlsx]Q4 2023'!$D$3</c:f>
              <c:strCache>
                <c:ptCount val="1"/>
                <c:pt idx="0">
                  <c:v>December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'[Summary Divyy_Tripdata_2023.xlsx]Q4 2023'!$A$4:$A$10</c:f>
              <c:strCache>
                <c:ptCount val="7"/>
                <c:pt idx="0">
                  <c:v>casual</c:v>
                </c:pt>
                <c:pt idx="1">
                  <c:v>classic_bike</c:v>
                </c:pt>
                <c:pt idx="2">
                  <c:v>docked_bike</c:v>
                </c:pt>
                <c:pt idx="3">
                  <c:v>electric_bike</c:v>
                </c:pt>
                <c:pt idx="4">
                  <c:v>member</c:v>
                </c:pt>
                <c:pt idx="5">
                  <c:v>classic_bike</c:v>
                </c:pt>
                <c:pt idx="6">
                  <c:v>electric_bike</c:v>
                </c:pt>
              </c:strCache>
            </c:strRef>
          </c:cat>
          <c:val>
            <c:numRef>
              <c:f>'[Summary Divyy_Tripdata_2023.xlsx]Q4 2023'!$D$4:$D$10</c:f>
              <c:numCache>
                <c:formatCode>[h]:mm:ss;@</c:formatCode>
                <c:ptCount val="7"/>
                <c:pt idx="0">
                  <c:v>1.1481830155196045E-2</c:v>
                </c:pt>
                <c:pt idx="1">
                  <c:v>1.4993280564185979E-2</c:v>
                </c:pt>
                <c:pt idx="3">
                  <c:v>7.1410583486308512E-3</c:v>
                </c:pt>
                <c:pt idx="4">
                  <c:v>7.5020604448260983E-3</c:v>
                </c:pt>
                <c:pt idx="5">
                  <c:v>8.1650450208631663E-3</c:v>
                </c:pt>
                <c:pt idx="6">
                  <c:v>6.3014385554900614E-3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03-4403-8475-B0EDCA29DC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0496736"/>
        <c:axId val="1590494336"/>
      </c:barChart>
      <c:catAx>
        <c:axId val="1590496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chemeClr val="tx1"/>
                    </a:solidFill>
                  </a:rPr>
                  <a:t>Membership and Bike 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494336"/>
        <c:crosses val="autoZero"/>
        <c:auto val="1"/>
        <c:lblAlgn val="ctr"/>
        <c:lblOffset val="100"/>
        <c:noMultiLvlLbl val="0"/>
      </c:catAx>
      <c:valAx>
        <c:axId val="159049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chemeClr val="tx1"/>
                    </a:solidFill>
                  </a:rPr>
                  <a:t>Avg. Trip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49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chemeClr val="tx1"/>
                </a:solidFill>
              </a:rPr>
              <a:t>Avg. Number of Trips By Membership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en-US" sz="1400" b="0" i="0" u="none" strike="noStrike" kern="1200" spc="0" baseline="0">
                <a:solidFill>
                  <a:schemeClr val="tx1"/>
                </a:solidFill>
              </a:rPr>
              <a:t> and Bike Type in Q4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'[Summary Divyy_Tripdata_2023.xlsx]Q4 2023'!$B$16</c:f>
              <c:strCache>
                <c:ptCount val="1"/>
                <c:pt idx="0">
                  <c:v>October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'[Summary Divyy_Tripdata_2023.xlsx]Q4 2023'!$A$17:$A$23</c:f>
              <c:strCache>
                <c:ptCount val="7"/>
                <c:pt idx="0">
                  <c:v>casual</c:v>
                </c:pt>
                <c:pt idx="1">
                  <c:v>classic_bike</c:v>
                </c:pt>
                <c:pt idx="2">
                  <c:v>docked_bike</c:v>
                </c:pt>
                <c:pt idx="3">
                  <c:v>electric_bike</c:v>
                </c:pt>
                <c:pt idx="4">
                  <c:v>member</c:v>
                </c:pt>
                <c:pt idx="5">
                  <c:v>classic_bike</c:v>
                </c:pt>
                <c:pt idx="6">
                  <c:v>electric_bike</c:v>
                </c:pt>
              </c:strCache>
            </c:strRef>
          </c:cat>
          <c:val>
            <c:numRef>
              <c:f>'[Summary Divyy_Tripdata_2023.xlsx]Q4 2023'!$B$17:$B$23</c:f>
              <c:numCache>
                <c:formatCode>General</c:formatCode>
                <c:ptCount val="7"/>
                <c:pt idx="0">
                  <c:v>130280</c:v>
                </c:pt>
                <c:pt idx="1">
                  <c:v>82668</c:v>
                </c:pt>
                <c:pt idx="3">
                  <c:v>47612</c:v>
                </c:pt>
                <c:pt idx="4">
                  <c:v>273437</c:v>
                </c:pt>
                <c:pt idx="5">
                  <c:v>184946</c:v>
                </c:pt>
                <c:pt idx="6">
                  <c:v>88491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AE-49A5-A952-579E686AE1DC}"/>
            </c:ext>
          </c:extLst>
        </c:ser>
        <c:ser>
          <c:idx val="1"/>
          <c:order val="1"/>
          <c:tx>
            <c:strRef>
              <c:f>'[Summary Divyy_Tripdata_2023.xlsx]Q4 2023'!$C$16</c:f>
              <c:strCache>
                <c:ptCount val="1"/>
                <c:pt idx="0">
                  <c:v>November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'[Summary Divyy_Tripdata_2023.xlsx]Q4 2023'!$A$17:$A$23</c:f>
              <c:strCache>
                <c:ptCount val="7"/>
                <c:pt idx="0">
                  <c:v>casual</c:v>
                </c:pt>
                <c:pt idx="1">
                  <c:v>classic_bike</c:v>
                </c:pt>
                <c:pt idx="2">
                  <c:v>docked_bike</c:v>
                </c:pt>
                <c:pt idx="3">
                  <c:v>electric_bike</c:v>
                </c:pt>
                <c:pt idx="4">
                  <c:v>member</c:v>
                </c:pt>
                <c:pt idx="5">
                  <c:v>classic_bike</c:v>
                </c:pt>
                <c:pt idx="6">
                  <c:v>electric_bike</c:v>
                </c:pt>
              </c:strCache>
            </c:strRef>
          </c:cat>
          <c:val>
            <c:numRef>
              <c:f>'[Summary Divyy_Tripdata_2023.xlsx]Q4 2023'!$C$17:$C$23</c:f>
              <c:numCache>
                <c:formatCode>General</c:formatCode>
                <c:ptCount val="7"/>
                <c:pt idx="0">
                  <c:v>72082</c:v>
                </c:pt>
                <c:pt idx="1">
                  <c:v>42251</c:v>
                </c:pt>
                <c:pt idx="3">
                  <c:v>29831</c:v>
                </c:pt>
                <c:pt idx="4">
                  <c:v>202650</c:v>
                </c:pt>
                <c:pt idx="5">
                  <c:v>133383</c:v>
                </c:pt>
                <c:pt idx="6">
                  <c:v>69267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AE-49A5-A952-579E686AE1DC}"/>
            </c:ext>
          </c:extLst>
        </c:ser>
        <c:ser>
          <c:idx val="2"/>
          <c:order val="2"/>
          <c:tx>
            <c:strRef>
              <c:f>'[Summary Divyy_Tripdata_2023.xlsx]Q4 2023'!$D$16</c:f>
              <c:strCache>
                <c:ptCount val="1"/>
                <c:pt idx="0">
                  <c:v>December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'[Summary Divyy_Tripdata_2023.xlsx]Q4 2023'!$A$17:$A$23</c:f>
              <c:strCache>
                <c:ptCount val="7"/>
                <c:pt idx="0">
                  <c:v>casual</c:v>
                </c:pt>
                <c:pt idx="1">
                  <c:v>classic_bike</c:v>
                </c:pt>
                <c:pt idx="2">
                  <c:v>docked_bike</c:v>
                </c:pt>
                <c:pt idx="3">
                  <c:v>electric_bike</c:v>
                </c:pt>
                <c:pt idx="4">
                  <c:v>member</c:v>
                </c:pt>
                <c:pt idx="5">
                  <c:v>classic_bike</c:v>
                </c:pt>
                <c:pt idx="6">
                  <c:v>electric_bike</c:v>
                </c:pt>
              </c:strCache>
            </c:strRef>
          </c:cat>
          <c:val>
            <c:numRef>
              <c:f>'[Summary Divyy_Tripdata_2023.xlsx]Q4 2023'!$D$17:$D$23</c:f>
              <c:numCache>
                <c:formatCode>General</c:formatCode>
                <c:ptCount val="7"/>
                <c:pt idx="0">
                  <c:v>36680</c:v>
                </c:pt>
                <c:pt idx="1">
                  <c:v>20277</c:v>
                </c:pt>
                <c:pt idx="3">
                  <c:v>16403</c:v>
                </c:pt>
                <c:pt idx="4">
                  <c:v>130433</c:v>
                </c:pt>
                <c:pt idx="5">
                  <c:v>84031</c:v>
                </c:pt>
                <c:pt idx="6">
                  <c:v>46402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AE-49A5-A952-579E686AE1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38818032"/>
        <c:axId val="1438817552"/>
      </c:barChart>
      <c:catAx>
        <c:axId val="1438818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chemeClr val="tx1"/>
                    </a:solidFill>
                  </a:rPr>
                  <a:t>Membership and Bike 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17552"/>
        <c:crosses val="autoZero"/>
        <c:auto val="1"/>
        <c:lblAlgn val="ctr"/>
        <c:lblOffset val="100"/>
        <c:noMultiLvlLbl val="0"/>
      </c:catAx>
      <c:valAx>
        <c:axId val="143881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chemeClr val="tx1"/>
                    </a:solidFill>
                  </a:rPr>
                  <a:t>Avg. Number of Trips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881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9B0C-1C65-47C9-BB5A-478E39AED7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0A18718-86C9-4938-AFAC-DA2AC937A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75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9B0C-1C65-47C9-BB5A-478E39AED7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8718-86C9-4938-AFAC-DA2AC937AF8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0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9B0C-1C65-47C9-BB5A-478E39AED7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8718-86C9-4938-AFAC-DA2AC937A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51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9B0C-1C65-47C9-BB5A-478E39AED7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8718-86C9-4938-AFAC-DA2AC937AF8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9B0C-1C65-47C9-BB5A-478E39AED7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8718-86C9-4938-AFAC-DA2AC937A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9B0C-1C65-47C9-BB5A-478E39AED7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8718-86C9-4938-AFAC-DA2AC937AF8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46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9B0C-1C65-47C9-BB5A-478E39AED7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8718-86C9-4938-AFAC-DA2AC937AF8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9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9B0C-1C65-47C9-BB5A-478E39AED7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8718-86C9-4938-AFAC-DA2AC937AF8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3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9B0C-1C65-47C9-BB5A-478E39AED7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8718-86C9-4938-AFAC-DA2AC937A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9B0C-1C65-47C9-BB5A-478E39AED7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8718-86C9-4938-AFAC-DA2AC937A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0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7A9B0C-1C65-47C9-BB5A-478E39AED7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18718-86C9-4938-AFAC-DA2AC937AF8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83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A9B0C-1C65-47C9-BB5A-478E39AED7A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0A18718-86C9-4938-AFAC-DA2AC937AF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3660-396D-867C-38AD-C33B996C1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887569"/>
            <a:ext cx="8637073" cy="2541431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 err="1"/>
              <a:t>Cyclistic</a:t>
            </a:r>
            <a:r>
              <a:rPr lang="en-US" sz="3200" dirty="0"/>
              <a:t> Bike-share program: From casual to annual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2E643-0BC4-5F04-BD41-160F4879D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Mark A. Salazar</a:t>
            </a:r>
          </a:p>
          <a:p>
            <a:r>
              <a:rPr lang="en-US" dirty="0"/>
              <a:t>Jr. Analyst</a:t>
            </a:r>
          </a:p>
        </p:txBody>
      </p:sp>
    </p:spTree>
    <p:extLst>
      <p:ext uri="{BB962C8B-B14F-4D97-AF65-F5344CB8AC3E}">
        <p14:creationId xmlns:p14="http://schemas.microsoft.com/office/powerpoint/2010/main" val="372686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D513734-270D-7F4B-C0FA-0D88D31F2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959175"/>
              </p:ext>
            </p:extLst>
          </p:nvPr>
        </p:nvGraphicFramePr>
        <p:xfrm>
          <a:off x="1192306" y="867447"/>
          <a:ext cx="4903694" cy="3740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AE34B7-F221-C6B0-D184-7B007F6AA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026658"/>
              </p:ext>
            </p:extLst>
          </p:nvPr>
        </p:nvGraphicFramePr>
        <p:xfrm>
          <a:off x="6033246" y="867447"/>
          <a:ext cx="5038165" cy="3740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7557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4CA3-94D8-358E-8088-FE0EAC04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66F7-E23F-1D8D-46F5-6A8721DD7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6555"/>
            <a:ext cx="3275013" cy="249499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casual riders rode bikes for longer on average, reflecting this group’s primary use of the bikes (leisure)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Docked bikes accounted for the longest bike rides and least used bike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3A0138-FDCA-1883-FE88-D22F0FD14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874334"/>
              </p:ext>
            </p:extLst>
          </p:nvPr>
        </p:nvGraphicFramePr>
        <p:xfrm>
          <a:off x="5043488" y="798513"/>
          <a:ext cx="601345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666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7FC1-8ED1-457C-CE41-ABC04C06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27EA0-BF27-2741-6957-8773D07A7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Annual members had much shorter average bike rides, reflective of their use (commuting)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67EAC3-C677-F6D8-5F82-A0EB355E8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514489"/>
              </p:ext>
            </p:extLst>
          </p:nvPr>
        </p:nvGraphicFramePr>
        <p:xfrm>
          <a:off x="5043488" y="798513"/>
          <a:ext cx="601345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403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4C69-1803-1CC8-B21F-E84A093B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5C85-2A27-D89C-BD84-44A0A01D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Casual riders use the bike-share program mainly for leisure</a:t>
            </a:r>
          </a:p>
          <a:p>
            <a:r>
              <a:rPr lang="en-US" dirty="0"/>
              <a:t>Annual members use the program for commuting and leisure, given that bike trips increased for both groups during the warmer months</a:t>
            </a:r>
          </a:p>
          <a:p>
            <a:r>
              <a:rPr lang="en-US" dirty="0"/>
              <a:t>Casual riders have bike rides that are almost twice as long on average than annual members (20 min 34 sec vs. 11 min 47 sec)</a:t>
            </a:r>
          </a:p>
          <a:p>
            <a:r>
              <a:rPr lang="en-US" dirty="0"/>
              <a:t>Only casual riders use docked bikes, while annual members stick to dockless bikes</a:t>
            </a:r>
          </a:p>
        </p:txBody>
      </p:sp>
    </p:spTree>
    <p:extLst>
      <p:ext uri="{BB962C8B-B14F-4D97-AF65-F5344CB8AC3E}">
        <p14:creationId xmlns:p14="http://schemas.microsoft.com/office/powerpoint/2010/main" val="297326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F556-0496-31A4-5C09-7528F01F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BF260-7742-490B-9B44-0402AC47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docked bikes as they don’t provide much value for converting casual riders to annual members </a:t>
            </a:r>
          </a:p>
          <a:p>
            <a:r>
              <a:rPr lang="en-US" dirty="0"/>
              <a:t>Extend docked bike use year-round and begin charging for a year subscription to use them</a:t>
            </a:r>
          </a:p>
          <a:p>
            <a:r>
              <a:rPr lang="en-US" dirty="0"/>
              <a:t>Run a deal for annual subscription beginning in March/April when bike use begins to increase all-around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1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EC337-B191-CA87-B14F-2EF05A57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035E-4CDC-834D-2E38-3740BC70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launched a bike-share program in 2016</a:t>
            </a:r>
          </a:p>
          <a:p>
            <a:r>
              <a:rPr lang="en-US" dirty="0"/>
              <a:t>To date, </a:t>
            </a:r>
            <a:r>
              <a:rPr lang="en-US" dirty="0" err="1"/>
              <a:t>Cyclistic</a:t>
            </a:r>
            <a:r>
              <a:rPr lang="en-US" dirty="0"/>
              <a:t> has a fleet of 5,824 bicycles locked into a network of 692 stations</a:t>
            </a:r>
          </a:p>
          <a:p>
            <a:r>
              <a:rPr lang="en-US" dirty="0"/>
              <a:t>A new opportunity has been identified: convert casual riders to annual members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277273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1E40-4D1E-649C-258A-80C46513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4984-4E15-0077-732F-163B4EBF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annual members and casual riders use </a:t>
            </a:r>
            <a:r>
              <a:rPr lang="en-US" dirty="0" err="1"/>
              <a:t>Cyclistic</a:t>
            </a:r>
            <a:r>
              <a:rPr lang="en-US" dirty="0"/>
              <a:t> bikes differently?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Identify trends in use between annual members and casual riders, respectively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Identify observable differences in bike use by annual members and casual riders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Make 3 recommendations supporting the new marketing strategy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6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1919-2E67-56B0-90EB-7A600663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Bikes are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798A6-2F13-CC95-214E-67CAFDAA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colder months, bikes are used less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95EC3A-CA32-2AC7-3161-C4F908EE1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888317"/>
              </p:ext>
            </p:extLst>
          </p:nvPr>
        </p:nvGraphicFramePr>
        <p:xfrm>
          <a:off x="5043488" y="798513"/>
          <a:ext cx="601345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918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FF18-B073-6A4B-7B0E-91B39948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4E92B-8EE4-9E89-7E5D-F10D503F2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warmer months, bikes are more likely to be used toward the end of the week (1= Sunday…. 7= Saturday)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343235-03D8-59EF-0525-63229C254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190184"/>
              </p:ext>
            </p:extLst>
          </p:nvPr>
        </p:nvGraphicFramePr>
        <p:xfrm>
          <a:off x="5043488" y="798513"/>
          <a:ext cx="601345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642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929A-4681-7A78-A7AF-5E93D2CA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4B76B-579D-99A3-A2CA-ACB19874E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Longest bike rides occur during the warmer months (Summer), then gradually wind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bike rides occur during the summer months 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Classic bikes are used the most for trips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83BE1E-CA9E-0364-B63D-B5ADC9EE61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728266"/>
              </p:ext>
            </p:extLst>
          </p:nvPr>
        </p:nvGraphicFramePr>
        <p:xfrm>
          <a:off x="5043488" y="798513"/>
          <a:ext cx="601345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043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86AF803-7A1C-D38B-4C33-60A6A4059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930320"/>
              </p:ext>
            </p:extLst>
          </p:nvPr>
        </p:nvGraphicFramePr>
        <p:xfrm>
          <a:off x="1120588" y="941294"/>
          <a:ext cx="4975412" cy="378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C9BCDE4-ACE1-A217-DF2F-E20952DADC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579107"/>
              </p:ext>
            </p:extLst>
          </p:nvPr>
        </p:nvGraphicFramePr>
        <p:xfrm>
          <a:off x="6096000" y="941294"/>
          <a:ext cx="4903694" cy="365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931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38FC-DA9B-3152-277B-41B6FE3F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in Bike Use between casual riders and annual members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FCE0A-8E7F-FFC2-56DE-795ABC5FC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Bike use for casual riders tends to increases as the weather gets warmer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6E5672-D064-23BB-C001-3F81D4F92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316500"/>
              </p:ext>
            </p:extLst>
          </p:nvPr>
        </p:nvGraphicFramePr>
        <p:xfrm>
          <a:off x="5043488" y="798513"/>
          <a:ext cx="601345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355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6F60-0D44-F1CA-1884-7D7E9AA8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739E8-F19C-42BA-91AD-ED9FFA520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Bike use for casual riders peaks in Q3 of 2023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Bike use among casual riders as a ratio compare to annual members also peaks in Q3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 are the only group that use docked bikes, and docked bike use ceased after August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2BDDED8-809E-4061-DCE0-E6F05C775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67172"/>
              </p:ext>
            </p:extLst>
          </p:nvPr>
        </p:nvGraphicFramePr>
        <p:xfrm>
          <a:off x="5043488" y="798513"/>
          <a:ext cx="601345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96879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2606</TotalTime>
  <Words>621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Gallery</vt:lpstr>
      <vt:lpstr>Cyclistic Bike-share program: From casual to annual</vt:lpstr>
      <vt:lpstr>Background</vt:lpstr>
      <vt:lpstr>Business task</vt:lpstr>
      <vt:lpstr>How Bikes are used</vt:lpstr>
      <vt:lpstr>Cont.</vt:lpstr>
      <vt:lpstr>Cont.</vt:lpstr>
      <vt:lpstr>PowerPoint Presentation</vt:lpstr>
      <vt:lpstr>Differences in Bike Use between casual riders and annual members</vt:lpstr>
      <vt:lpstr>Cont.</vt:lpstr>
      <vt:lpstr>PowerPoint Presentation</vt:lpstr>
      <vt:lpstr>Cont.</vt:lpstr>
      <vt:lpstr>Cont.</vt:lpstr>
      <vt:lpstr>findings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program: From casual to annual</dc:title>
  <dc:creator>Mark Salazar</dc:creator>
  <cp:lastModifiedBy>Mark Salazar</cp:lastModifiedBy>
  <cp:revision>3</cp:revision>
  <dcterms:created xsi:type="dcterms:W3CDTF">2024-03-11T00:43:01Z</dcterms:created>
  <dcterms:modified xsi:type="dcterms:W3CDTF">2024-03-12T20:09:49Z</dcterms:modified>
</cp:coreProperties>
</file>