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  <p:sldMasterId id="2147483672" r:id="rId6"/>
  </p:sldMasterIdLst>
  <p:notesMasterIdLst>
    <p:notesMasterId r:id="rId19"/>
  </p:notesMasterIdLst>
  <p:sldIdLst>
    <p:sldId id="256" r:id="rId7"/>
    <p:sldId id="556" r:id="rId8"/>
    <p:sldId id="583" r:id="rId9"/>
    <p:sldId id="584" r:id="rId10"/>
    <p:sldId id="585" r:id="rId11"/>
    <p:sldId id="586" r:id="rId12"/>
    <p:sldId id="587" r:id="rId13"/>
    <p:sldId id="588" r:id="rId14"/>
    <p:sldId id="589" r:id="rId15"/>
    <p:sldId id="776" r:id="rId16"/>
    <p:sldId id="777" r:id="rId17"/>
    <p:sldId id="778" r:id="rId1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16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24942-A174-463F-82A0-F640CD265066}" type="datetimeFigureOut">
              <a:rPr lang="fr-BE" smtClean="0"/>
              <a:t>09/02/2021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4C874C-CC47-4E53-BEBB-8992230CC732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41143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" Target="../slides/slide2.xml"/><Relationship Id="rId5" Type="http://schemas.openxmlformats.org/officeDocument/2006/relationships/notesMaster" Target="../notesMasters/notesMaster1.xml"/><Relationship Id="rId4" Type="http://schemas.openxmlformats.org/officeDocument/2006/relationships/tags" Target="../tags/tag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Espace réservé de l'image des diapositives 1">
            <a:extLst>
              <a:ext uri="{FF2B5EF4-FFF2-40B4-BE49-F238E27FC236}">
                <a16:creationId xmlns:a16="http://schemas.microsoft.com/office/drawing/2014/main" id="{970E163A-A8D2-4FFD-80A3-FEF5DA075F3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  <p:custDataLst>
              <p:tags r:id="rId1"/>
            </p:custDataLst>
          </p:nvPr>
        </p:nvSpPr>
        <p:spPr>
          <a:noFill/>
          <a:ln cap="flat">
            <a:headEnd type="none" w="med" len="med"/>
            <a:tailEnd type="none" w="med" len="med"/>
          </a:ln>
        </p:spPr>
      </p:sp>
      <p:sp>
        <p:nvSpPr>
          <p:cNvPr id="65539" name="Espace réservé des commentaires 2">
            <a:extLst>
              <a:ext uri="{FF2B5EF4-FFF2-40B4-BE49-F238E27FC236}">
                <a16:creationId xmlns:a16="http://schemas.microsoft.com/office/drawing/2014/main" id="{753FE5C9-AAC5-4CD8-9990-666306C0FED5}"/>
              </a:ext>
            </a:extLst>
          </p:cNvPr>
          <p:cNvSpPr>
            <a:spLocks noGrp="1" noChangeArrowheads="1"/>
          </p:cNvSpPr>
          <p:nvPr>
            <p:ph type="body" idx="1"/>
            <p:custDataLst>
              <p:tags r:id="rId2"/>
            </p:custDataLst>
          </p:nvPr>
        </p:nvSpPr>
        <p:spPr>
          <a:noFill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just" defTabSz="914400"/>
            <a:endParaRPr kumimoji="1" lang="fr-FR" altLang="en-US"/>
          </a:p>
        </p:txBody>
      </p:sp>
      <p:sp>
        <p:nvSpPr>
          <p:cNvPr id="65540" name="Espace réservé du numéro de diapositive 3">
            <a:extLst>
              <a:ext uri="{FF2B5EF4-FFF2-40B4-BE49-F238E27FC236}">
                <a16:creationId xmlns:a16="http://schemas.microsoft.com/office/drawing/2014/main" id="{66C06136-5C4E-47EE-9CD0-CA1BE71DF309}"/>
              </a:ext>
            </a:extLst>
          </p:cNvPr>
          <p:cNvSpPr>
            <a:spLocks noGrp="1" noChangeArrowheads="1"/>
          </p:cNvSpPr>
          <p:nvPr>
            <p:ph type="sldNum" sz="quarter" idx="5"/>
            <p:custDataLst>
              <p:tags r:id="rId3"/>
            </p:custDataLst>
          </p:nvPr>
        </p:nvSpPr>
        <p:spPr>
          <a:noFill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0079DF3-9A20-4ADF-8894-6A594AACEA12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cs typeface="Tahoma" panose="020B0604030504040204" pitchFamily="34" charset="0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5541" name="Tijdelijke aanduiding voor voettekst 1">
            <a:extLst>
              <a:ext uri="{FF2B5EF4-FFF2-40B4-BE49-F238E27FC236}">
                <a16:creationId xmlns:a16="http://schemas.microsoft.com/office/drawing/2014/main" id="{724B1B84-9130-43B9-958A-87F1B9498120}"/>
              </a:ext>
            </a:extLst>
          </p:cNvPr>
          <p:cNvSpPr>
            <a:spLocks noGrp="1" noChangeArrowheads="1"/>
          </p:cNvSpPr>
          <p:nvPr>
            <p:ph type="ftr" sz="quarter" idx="4"/>
            <p:custDataLst>
              <p:tags r:id="rId4"/>
            </p:custDataLst>
          </p:nvPr>
        </p:nvSpPr>
        <p:spPr>
          <a:noFill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fr-BE" altLang="fr-FR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DD19C5-EDD4-4BEE-8E63-E3BF1AC7D9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0291A14-2107-41D6-B3DA-C7D7D92717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80BE35-D930-4B88-B9C9-9A5ED3226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8880-891D-4128-BB05-4CED5CFC780B}" type="datetimeFigureOut">
              <a:rPr lang="fr-BE" smtClean="0"/>
              <a:t>09/02/2021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A17110-B446-4BF7-B727-D51533941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0B1C55-D2D3-40AB-9334-EC47E6845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5173D-7CC0-4730-B9FA-5991E5A8115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96817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057F51-1036-492F-8456-D8B36FB10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6F8DC17-31F7-49A1-97C7-DD35296F1F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F9DD0A-AC02-4274-A9E0-3ED630C0B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8880-891D-4128-BB05-4CED5CFC780B}" type="datetimeFigureOut">
              <a:rPr lang="fr-BE" smtClean="0"/>
              <a:t>09/02/2021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99645FE-BEB1-4F46-8259-9D3699676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D89004-C5C9-45ED-B25E-16079646D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5173D-7CC0-4730-B9FA-5991E5A8115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66425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25B6849-62D4-4E7D-9D70-4F77226B60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38BACF9-7A74-46A3-BD07-549B9354F6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FFC98C-1DEE-4360-AFF5-E59E8E0C4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8880-891D-4128-BB05-4CED5CFC780B}" type="datetimeFigureOut">
              <a:rPr lang="fr-BE" smtClean="0"/>
              <a:t>09/02/2021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28A5B3E-6576-42B5-B998-7546E1C06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D504B2B-3FB1-4CBE-B15C-18A52C32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5173D-7CC0-4730-B9FA-5991E5A8115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525719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/>
          </a:p>
        </p:txBody>
      </p:sp>
      <p:sp>
        <p:nvSpPr>
          <p:cNvPr id="4" name="Rectangle 89">
            <a:extLst>
              <a:ext uri="{FF2B5EF4-FFF2-40B4-BE49-F238E27FC236}">
                <a16:creationId xmlns:a16="http://schemas.microsoft.com/office/drawing/2014/main" id="{61033338-FC7F-47AF-A22B-83F46A58A72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http://economie.fgov.be                                                                                     januari 2016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148781345"/>
      </p:ext>
    </p:extLst>
  </p:cSld>
  <p:clrMapOvr>
    <a:masterClrMapping/>
  </p:clrMapOvr>
  <p:transition>
    <p:cut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Rectangle 89">
            <a:extLst>
              <a:ext uri="{FF2B5EF4-FFF2-40B4-BE49-F238E27FC236}">
                <a16:creationId xmlns:a16="http://schemas.microsoft.com/office/drawing/2014/main" id="{F8F83BE0-599F-47C7-BFFD-A2E464D00E6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http://economie.fgov.be                                                                                     januari 2016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138881950"/>
      </p:ext>
    </p:extLst>
  </p:cSld>
  <p:clrMapOvr>
    <a:masterClrMapping/>
  </p:clrMapOvr>
  <p:transition>
    <p:cut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2339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2339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Rectangle 89">
            <a:extLst>
              <a:ext uri="{FF2B5EF4-FFF2-40B4-BE49-F238E27FC236}">
                <a16:creationId xmlns:a16="http://schemas.microsoft.com/office/drawing/2014/main" id="{5E0BD123-47C6-4DC2-8790-E19B1D23D58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http://economie.fgov.be                                                                                     januari 2016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259041597"/>
      </p:ext>
    </p:extLst>
  </p:cSld>
  <p:clrMapOvr>
    <a:masterClrMapping/>
  </p:clrMapOvr>
  <p:transition>
    <p:cut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64015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89785" y="1825625"/>
            <a:ext cx="5164016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Rectangle 89">
            <a:extLst>
              <a:ext uri="{FF2B5EF4-FFF2-40B4-BE49-F238E27FC236}">
                <a16:creationId xmlns:a16="http://schemas.microsoft.com/office/drawing/2014/main" id="{F5168C07-4FAD-4903-A637-E9F3AD5FB56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http://economie.fgov.be                                                                                     januari 2016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763348723"/>
      </p:ext>
    </p:extLst>
  </p:cSld>
  <p:clrMapOvr>
    <a:masterClrMapping/>
  </p:clrMapOvr>
  <p:transition>
    <p:cut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0154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40154" y="1681163"/>
            <a:ext cx="5158154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40154" y="2505075"/>
            <a:ext cx="5158154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553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553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Rectangle 89">
            <a:extLst>
              <a:ext uri="{FF2B5EF4-FFF2-40B4-BE49-F238E27FC236}">
                <a16:creationId xmlns:a16="http://schemas.microsoft.com/office/drawing/2014/main" id="{796D9C61-61D9-4DAC-99CA-3447066F5F7E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http://economie.fgov.be                                                                                     januari 2016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166419286"/>
      </p:ext>
    </p:extLst>
  </p:cSld>
  <p:clrMapOvr>
    <a:masterClrMapping/>
  </p:clrMapOvr>
  <p:transition>
    <p:cut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Rectangle 89">
            <a:extLst>
              <a:ext uri="{FF2B5EF4-FFF2-40B4-BE49-F238E27FC236}">
                <a16:creationId xmlns:a16="http://schemas.microsoft.com/office/drawing/2014/main" id="{5F95E9C3-382F-49A7-8618-C2216530EB6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http://economie.fgov.be                                                                                     januari 2016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302620462"/>
      </p:ext>
    </p:extLst>
  </p:cSld>
  <p:clrMapOvr>
    <a:masterClrMapping/>
  </p:clrMapOvr>
  <p:transition>
    <p:cut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9">
            <a:extLst>
              <a:ext uri="{FF2B5EF4-FFF2-40B4-BE49-F238E27FC236}">
                <a16:creationId xmlns:a16="http://schemas.microsoft.com/office/drawing/2014/main" id="{F61B8C70-1983-4F4F-AA1B-C10201226D0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http://economie.fgov.be                                                                                     januari 2016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69688864"/>
      </p:ext>
    </p:extLst>
  </p:cSld>
  <p:clrMapOvr>
    <a:masterClrMapping/>
  </p:clrMapOvr>
  <p:transition>
    <p:cut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0154" y="457200"/>
            <a:ext cx="393113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555" y="987426"/>
            <a:ext cx="6172199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40154" y="2057400"/>
            <a:ext cx="393113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Rectangle 89">
            <a:extLst>
              <a:ext uri="{FF2B5EF4-FFF2-40B4-BE49-F238E27FC236}">
                <a16:creationId xmlns:a16="http://schemas.microsoft.com/office/drawing/2014/main" id="{0844C52C-20F7-4C71-A863-129FD9DE274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http://economie.fgov.be                                                                                     januari 2016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17062820"/>
      </p:ext>
    </p:extLst>
  </p:cSld>
  <p:clrMapOvr>
    <a:masterClrMapping/>
  </p:clrMapOvr>
  <p:transition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19F1E6-FC4C-448D-80A9-361ECE0E5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AA4457-2920-49AA-AF3C-428A59F65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A6F47FB-E1BA-4FE9-BC19-E2BAB973C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8880-891D-4128-BB05-4CED5CFC780B}" type="datetimeFigureOut">
              <a:rPr lang="fr-BE" smtClean="0"/>
              <a:t>09/02/2021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B6DB7B-F6BF-42DB-9754-009FE4AF5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19BA1F-DCD7-4AAA-85CE-58F513622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5173D-7CC0-4730-B9FA-5991E5A8115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987854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0154" y="457200"/>
            <a:ext cx="393113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555" y="987426"/>
            <a:ext cx="6172199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40154" y="2057400"/>
            <a:ext cx="393113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Rectangle 89">
            <a:extLst>
              <a:ext uri="{FF2B5EF4-FFF2-40B4-BE49-F238E27FC236}">
                <a16:creationId xmlns:a16="http://schemas.microsoft.com/office/drawing/2014/main" id="{E3149DB4-B6B3-45F0-9AFC-6158843B8115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http://economie.fgov.be                                                                                     januari 2016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383372409"/>
      </p:ext>
    </p:extLst>
  </p:cSld>
  <p:clrMapOvr>
    <a:masterClrMapping/>
  </p:clrMapOvr>
  <p:transition>
    <p:cut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Rectangle 89">
            <a:extLst>
              <a:ext uri="{FF2B5EF4-FFF2-40B4-BE49-F238E27FC236}">
                <a16:creationId xmlns:a16="http://schemas.microsoft.com/office/drawing/2014/main" id="{946EC8FA-2B17-4097-8F7B-8BFB7173884A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http://economie.fgov.be                                                                                     januari 2016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105651743"/>
      </p:ext>
    </p:extLst>
  </p:cSld>
  <p:clrMapOvr>
    <a:masterClrMapping/>
  </p:clrMapOvr>
  <p:transition>
    <p:cut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5877" y="365125"/>
            <a:ext cx="2627924" cy="5811838"/>
          </a:xfrm>
          <a:prstGeom prst="rect">
            <a:avLst/>
          </a:prstGeo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00107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Rectangle 89">
            <a:extLst>
              <a:ext uri="{FF2B5EF4-FFF2-40B4-BE49-F238E27FC236}">
                <a16:creationId xmlns:a16="http://schemas.microsoft.com/office/drawing/2014/main" id="{DA0F12E4-5EBD-40D7-A506-B18E3D3B1097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http://economie.fgov.be                                                                                     januari 2016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872645932"/>
      </p:ext>
    </p:extLst>
  </p:cSld>
  <p:clrMapOvr>
    <a:masterClrMapping/>
  </p:clrMapOvr>
  <p:transition>
    <p:cut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  <a:endParaRPr lang="en-US"/>
          </a:p>
        </p:txBody>
      </p:sp>
      <p:sp>
        <p:nvSpPr>
          <p:cNvPr id="4" name="Rectangle 89">
            <a:extLst>
              <a:ext uri="{FF2B5EF4-FFF2-40B4-BE49-F238E27FC236}">
                <a16:creationId xmlns:a16="http://schemas.microsoft.com/office/drawing/2014/main" id="{473803CF-6469-4942-B44B-E8DC8C3D6B96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http://economie.fgov.be                                                                                     januari 2016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735447512"/>
      </p:ext>
    </p:extLst>
  </p:cSld>
  <p:clrMapOvr>
    <a:masterClrMapping/>
  </p:clrMapOvr>
  <p:transition>
    <p:cut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Rectangle 89">
            <a:extLst>
              <a:ext uri="{FF2B5EF4-FFF2-40B4-BE49-F238E27FC236}">
                <a16:creationId xmlns:a16="http://schemas.microsoft.com/office/drawing/2014/main" id="{1D869BE0-1150-4824-8B3B-7C25392696B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http://economie.fgov.be                                                                                     januari 2016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452834001"/>
      </p:ext>
    </p:extLst>
  </p:cSld>
  <p:clrMapOvr>
    <a:masterClrMapping/>
  </p:clrMapOvr>
  <p:transition>
    <p:cut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2339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2339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Rectangle 89">
            <a:extLst>
              <a:ext uri="{FF2B5EF4-FFF2-40B4-BE49-F238E27FC236}">
                <a16:creationId xmlns:a16="http://schemas.microsoft.com/office/drawing/2014/main" id="{2615CAF1-162D-4EF1-BA71-BCF01A43296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http://economie.fgov.be                                                                                     januari 2016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921280560"/>
      </p:ext>
    </p:extLst>
  </p:cSld>
  <p:clrMapOvr>
    <a:masterClrMapping/>
  </p:clrMapOvr>
  <p:transition>
    <p:cut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64015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89785" y="1825625"/>
            <a:ext cx="5164016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Rectangle 89">
            <a:extLst>
              <a:ext uri="{FF2B5EF4-FFF2-40B4-BE49-F238E27FC236}">
                <a16:creationId xmlns:a16="http://schemas.microsoft.com/office/drawing/2014/main" id="{F702651D-3DAC-495B-A938-2707C1BF404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http://economie.fgov.be                                                                                     januari 2016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942789505"/>
      </p:ext>
    </p:extLst>
  </p:cSld>
  <p:clrMapOvr>
    <a:masterClrMapping/>
  </p:clrMapOvr>
  <p:transition>
    <p:cut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0154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40154" y="1681163"/>
            <a:ext cx="5158154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40154" y="2505075"/>
            <a:ext cx="5158154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553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553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Rectangle 89">
            <a:extLst>
              <a:ext uri="{FF2B5EF4-FFF2-40B4-BE49-F238E27FC236}">
                <a16:creationId xmlns:a16="http://schemas.microsoft.com/office/drawing/2014/main" id="{F5957B64-BB3D-4065-9DEE-77E41BF5F14D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http://economie.fgov.be                                                                                     januari 2016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934284293"/>
      </p:ext>
    </p:extLst>
  </p:cSld>
  <p:clrMapOvr>
    <a:masterClrMapping/>
  </p:clrMapOvr>
  <p:transition>
    <p:cut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Rectangle 89">
            <a:extLst>
              <a:ext uri="{FF2B5EF4-FFF2-40B4-BE49-F238E27FC236}">
                <a16:creationId xmlns:a16="http://schemas.microsoft.com/office/drawing/2014/main" id="{EAD5BFEA-E226-47F1-9834-6AF287E3653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http://economie.fgov.be                                                                                     januari 2016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515695910"/>
      </p:ext>
    </p:extLst>
  </p:cSld>
  <p:clrMapOvr>
    <a:masterClrMapping/>
  </p:clrMapOvr>
  <p:transition>
    <p:cut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9">
            <a:extLst>
              <a:ext uri="{FF2B5EF4-FFF2-40B4-BE49-F238E27FC236}">
                <a16:creationId xmlns:a16="http://schemas.microsoft.com/office/drawing/2014/main" id="{7EC89ADC-ABDE-404F-B1BA-B4F88F72417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http://economie.fgov.be                                                                                     januari 2016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553037884"/>
      </p:ext>
    </p:extLst>
  </p:cSld>
  <p:clrMapOvr>
    <a:masterClrMapping/>
  </p:clrMapOvr>
  <p:transition>
    <p:cut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75F196-39CC-47FE-B4AF-6626F5AEF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83EC77F-FF0F-40F8-9647-F8769DBFCB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BAA0E7-04CC-4E51-B2DF-7255DD9EF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8880-891D-4128-BB05-4CED5CFC780B}" type="datetimeFigureOut">
              <a:rPr lang="fr-BE" smtClean="0"/>
              <a:t>09/02/2021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17FF8AF-EA4A-47B2-8CE7-B79522E0D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8DF595-4FD0-46AA-B3CF-9BD516CD6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5173D-7CC0-4730-B9FA-5991E5A8115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7657106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0154" y="457200"/>
            <a:ext cx="393113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555" y="987426"/>
            <a:ext cx="6172199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40154" y="2057400"/>
            <a:ext cx="393113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Rectangle 89">
            <a:extLst>
              <a:ext uri="{FF2B5EF4-FFF2-40B4-BE49-F238E27FC236}">
                <a16:creationId xmlns:a16="http://schemas.microsoft.com/office/drawing/2014/main" id="{DADE52A6-BEEE-4CC7-8C6E-78B5EB45E33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http://economie.fgov.be                                                                                     januari 2016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97050309"/>
      </p:ext>
    </p:extLst>
  </p:cSld>
  <p:clrMapOvr>
    <a:masterClrMapping/>
  </p:clrMapOvr>
  <p:transition>
    <p:cut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40154" y="457200"/>
            <a:ext cx="3931138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555" y="987426"/>
            <a:ext cx="6172199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40154" y="2057400"/>
            <a:ext cx="393113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Rectangle 89">
            <a:extLst>
              <a:ext uri="{FF2B5EF4-FFF2-40B4-BE49-F238E27FC236}">
                <a16:creationId xmlns:a16="http://schemas.microsoft.com/office/drawing/2014/main" id="{641FB6AB-D483-4D5E-91B0-89905DA3D152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http://economie.fgov.be                                                                                     januari 2016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4070980882"/>
      </p:ext>
    </p:extLst>
  </p:cSld>
  <p:clrMapOvr>
    <a:masterClrMapping/>
  </p:clrMapOvr>
  <p:transition>
    <p:cut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Rectangle 89">
            <a:extLst>
              <a:ext uri="{FF2B5EF4-FFF2-40B4-BE49-F238E27FC236}">
                <a16:creationId xmlns:a16="http://schemas.microsoft.com/office/drawing/2014/main" id="{81B8B5ED-A330-482C-B0B8-70BDA485E6B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http://economie.fgov.be                                                                                     januari 2016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588900740"/>
      </p:ext>
    </p:extLst>
  </p:cSld>
  <p:clrMapOvr>
    <a:masterClrMapping/>
  </p:clrMapOvr>
  <p:transition>
    <p:cut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5877" y="365125"/>
            <a:ext cx="2627924" cy="5811838"/>
          </a:xfrm>
          <a:prstGeom prst="rect">
            <a:avLst/>
          </a:prstGeo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00107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Rectangle 89">
            <a:extLst>
              <a:ext uri="{FF2B5EF4-FFF2-40B4-BE49-F238E27FC236}">
                <a16:creationId xmlns:a16="http://schemas.microsoft.com/office/drawing/2014/main" id="{8C0CC5E9-017A-458D-8721-F7CC453172D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altLang="en-US"/>
              <a:t>http://economie.fgov.be                                                                                     januari 2016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521055295"/>
      </p:ext>
    </p:extLst>
  </p:cSld>
  <p:clrMapOvr>
    <a:masterClrMapping/>
  </p:clrMapOvr>
  <p:transition>
    <p:cut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98BFAB-6334-483C-A3D1-0A9E27797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D66039-7BAB-4C53-BE33-F63369A8F0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BD8E191-4E7A-4995-9A99-4E269E29F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09C98CD-A01E-4731-BBA0-AD054367C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8880-891D-4128-BB05-4CED5CFC780B}" type="datetimeFigureOut">
              <a:rPr lang="fr-BE" smtClean="0"/>
              <a:t>09/02/2021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C571DB1-1A24-4B57-950C-D02F67876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7D9A4CA-A9A2-4005-871D-168E5F3ED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5173D-7CC0-4730-B9FA-5991E5A8115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91359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00E5F4-0886-4F68-BBA1-02A7F40D1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8473F9-9539-4CA3-811E-049A09DE4E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391169F-AFE7-4668-A5C4-F7EF85E1A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CD738E3-43AA-4010-A3FA-5E01FB8292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1A06300-054B-49B2-9E97-793177B4D4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B960371-75D2-4A7A-95E0-8772D77AE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8880-891D-4128-BB05-4CED5CFC780B}" type="datetimeFigureOut">
              <a:rPr lang="fr-BE" smtClean="0"/>
              <a:t>09/02/2021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447B9D4-7E67-49EC-8EA5-14C7808E3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7E31757-363F-4FB9-8F54-43C117301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5173D-7CC0-4730-B9FA-5991E5A8115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87432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3201FC-F4F5-4F64-8E14-4807A3C0D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0DDB573-CA39-4661-9B25-94D99AC4A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8880-891D-4128-BB05-4CED5CFC780B}" type="datetimeFigureOut">
              <a:rPr lang="fr-BE" smtClean="0"/>
              <a:t>09/02/2021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6D2C82B-E172-4FA6-8C26-04842F50D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946469D-81B8-46B8-B713-932ADB041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5173D-7CC0-4730-B9FA-5991E5A8115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22560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2396929-900B-4CB3-85FE-E79A50456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8880-891D-4128-BB05-4CED5CFC780B}" type="datetimeFigureOut">
              <a:rPr lang="fr-BE" smtClean="0"/>
              <a:t>09/02/2021</a:t>
            </a:fld>
            <a:endParaRPr lang="fr-BE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D8EF016-CA04-4429-888E-67BA4DA73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C151F4F-4DB5-41B9-B3CF-4FAADBDE5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5173D-7CC0-4730-B9FA-5991E5A8115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888148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F2E837-73C0-4525-AC93-10E356BCD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FFD05E-8F55-4DB5-BE5C-23BE5BD27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044B7B8-5738-4624-B366-2FDFA109EE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6666503-2E1B-461D-B05F-B4CF2F90A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8880-891D-4128-BB05-4CED5CFC780B}" type="datetimeFigureOut">
              <a:rPr lang="fr-BE" smtClean="0"/>
              <a:t>09/02/2021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943DAA5-6A69-4C1E-9846-DC18B1D7D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C59F07-AA8B-459D-8819-000FA6E8D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5173D-7CC0-4730-B9FA-5991E5A8115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49289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EA5CE54-078D-46FF-BC30-EC7665594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1F3DA05-AB8C-44F9-9998-B469609409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222BAC7-42F5-4F64-99A8-5995E6AD2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944D839-BDAF-4B73-B807-6CC01908D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38880-891D-4128-BB05-4CED5CFC780B}" type="datetimeFigureOut">
              <a:rPr lang="fr-BE" smtClean="0"/>
              <a:t>09/02/2021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55A18DF-E091-4DF0-AC98-3A4351A0F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490B262-8415-4286-ADF4-AB114AA4A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5173D-7CC0-4730-B9FA-5991E5A8115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734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4A3138DF-AEA5-4F6A-B104-97CE12EC2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562F50D-EC16-4362-AA02-7BF943C0F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027AC2-E54A-4EE9-AB2F-5D020A3853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38880-891D-4128-BB05-4CED5CFC780B}" type="datetimeFigureOut">
              <a:rPr lang="fr-BE" smtClean="0"/>
              <a:t>09/02/2021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0CC51BB-484F-4DB0-B07C-AA5F5A1CE0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3F0B1C-0789-460E-9E8A-DEC3A321A9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45173D-7CC0-4730-B9FA-5991E5A8115F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9964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1" name="Rectangle 89">
            <a:extLst>
              <a:ext uri="{FF2B5EF4-FFF2-40B4-BE49-F238E27FC236}">
                <a16:creationId xmlns:a16="http://schemas.microsoft.com/office/drawing/2014/main" id="{63F50A2E-E112-4276-AF8E-234EE3152446}"/>
              </a:ext>
            </a:extLst>
          </p:cNvPr>
          <p:cNvSpPr>
            <a:spLocks noGrp="1" noChangeArrowheads="1"/>
          </p:cNvSpPr>
          <p:nvPr>
            <p:ph type="ftr" sz="quarter"/>
          </p:nvPr>
        </p:nvSpPr>
        <p:spPr bwMode="auto">
          <a:xfrm>
            <a:off x="605692" y="6543675"/>
            <a:ext cx="2540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831850" eaLnBrk="1" hangingPunct="1">
              <a:buSzPct val="100000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GB" altLang="en-US"/>
              <a:t>http://economie.fgov.be                                                                                     januari 2016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28341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cut/>
  </p:transition>
  <p:txStyles>
    <p:titleStyle>
      <a:lvl1pPr algn="l" defTabSz="430213" rtl="0" eaLnBrk="0" fontAlgn="base" hangingPunct="0">
        <a:spcBef>
          <a:spcPct val="0"/>
        </a:spcBef>
        <a:spcAft>
          <a:spcPct val="0"/>
        </a:spcAft>
        <a:buSzPct val="100000"/>
        <a:defRPr sz="2900" kern="1200">
          <a:solidFill>
            <a:srgbClr val="D53F26"/>
          </a:solidFill>
          <a:latin typeface="+mj-lt"/>
          <a:ea typeface="+mj-ea"/>
          <a:cs typeface="+mj-cs"/>
        </a:defRPr>
      </a:lvl1pPr>
      <a:lvl2pPr algn="l" defTabSz="430213" rtl="0" eaLnBrk="0" fontAlgn="base" hangingPunct="0">
        <a:spcBef>
          <a:spcPct val="0"/>
        </a:spcBef>
        <a:spcAft>
          <a:spcPct val="0"/>
        </a:spcAft>
        <a:buSzPct val="100000"/>
        <a:defRPr sz="2900">
          <a:solidFill>
            <a:srgbClr val="D53F26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430213" rtl="0" eaLnBrk="0" fontAlgn="base" hangingPunct="0">
        <a:spcBef>
          <a:spcPct val="0"/>
        </a:spcBef>
        <a:spcAft>
          <a:spcPct val="0"/>
        </a:spcAft>
        <a:buSzPct val="100000"/>
        <a:defRPr sz="2900">
          <a:solidFill>
            <a:srgbClr val="D53F26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430213" rtl="0" eaLnBrk="0" fontAlgn="base" hangingPunct="0">
        <a:spcBef>
          <a:spcPct val="0"/>
        </a:spcBef>
        <a:spcAft>
          <a:spcPct val="0"/>
        </a:spcAft>
        <a:buSzPct val="100000"/>
        <a:defRPr sz="2900">
          <a:solidFill>
            <a:srgbClr val="D53F26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430213" rtl="0" eaLnBrk="0" fontAlgn="base" hangingPunct="0">
        <a:spcBef>
          <a:spcPct val="0"/>
        </a:spcBef>
        <a:spcAft>
          <a:spcPct val="0"/>
        </a:spcAft>
        <a:buSzPct val="100000"/>
        <a:defRPr sz="2900">
          <a:solidFill>
            <a:srgbClr val="D53F26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defTabSz="430213" rtl="0" eaLnBrk="0" fontAlgn="base" hangingPunct="0">
        <a:spcBef>
          <a:spcPct val="0"/>
        </a:spcBef>
        <a:spcAft>
          <a:spcPct val="0"/>
        </a:spcAft>
        <a:buSzPct val="100000"/>
        <a:defRPr sz="2900">
          <a:solidFill>
            <a:srgbClr val="D53F26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30213" rtl="0" eaLnBrk="0" fontAlgn="base" hangingPunct="0">
        <a:spcBef>
          <a:spcPct val="0"/>
        </a:spcBef>
        <a:spcAft>
          <a:spcPct val="0"/>
        </a:spcAft>
        <a:buSzPct val="100000"/>
        <a:defRPr sz="2900">
          <a:solidFill>
            <a:srgbClr val="D53F26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30213" rtl="0" eaLnBrk="0" fontAlgn="base" hangingPunct="0">
        <a:spcBef>
          <a:spcPct val="0"/>
        </a:spcBef>
        <a:spcAft>
          <a:spcPct val="0"/>
        </a:spcAft>
        <a:buSzPct val="100000"/>
        <a:defRPr sz="2900">
          <a:solidFill>
            <a:srgbClr val="D53F26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30213" rtl="0" eaLnBrk="0" fontAlgn="base" hangingPunct="0">
        <a:spcBef>
          <a:spcPct val="0"/>
        </a:spcBef>
        <a:spcAft>
          <a:spcPct val="0"/>
        </a:spcAft>
        <a:buSzPct val="100000"/>
        <a:defRPr sz="2900">
          <a:solidFill>
            <a:srgbClr val="D53F26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22263" indent="-246063" algn="l" defTabSz="430213" rtl="0" eaLnBrk="0" fontAlgn="base" hangingPunct="0">
        <a:spcBef>
          <a:spcPct val="20000"/>
        </a:spcBef>
        <a:spcAft>
          <a:spcPct val="0"/>
        </a:spcAft>
        <a:buClr>
          <a:srgbClr val="D53F26"/>
        </a:buClr>
        <a:buSzPct val="100000"/>
        <a:buFont typeface="Wingdings" panose="05000000000000000000" pitchFamily="2" charset="2"/>
        <a:buChar char="§"/>
        <a:defRPr sz="2500" kern="1200">
          <a:solidFill>
            <a:srgbClr val="424242"/>
          </a:solidFill>
          <a:latin typeface="+mn-lt"/>
          <a:ea typeface="+mn-ea"/>
          <a:cs typeface="+mn-cs"/>
        </a:defRPr>
      </a:lvl1pPr>
      <a:lvl2pPr marL="755650" indent="-258763" algn="l" defTabSz="430213" rtl="0" eaLnBrk="0" fontAlgn="base" hangingPunct="0">
        <a:spcBef>
          <a:spcPct val="20000"/>
        </a:spcBef>
        <a:spcAft>
          <a:spcPct val="0"/>
        </a:spcAft>
        <a:buClr>
          <a:srgbClr val="424242"/>
        </a:buClr>
        <a:buSzPct val="100000"/>
        <a:buFont typeface="Arial" panose="020B0604020202020204" pitchFamily="34" charset="0"/>
        <a:buChar char="–"/>
        <a:defRPr sz="2500" kern="1200">
          <a:solidFill>
            <a:srgbClr val="424242"/>
          </a:solidFill>
          <a:latin typeface="+mn-lt"/>
          <a:ea typeface="+mn-ea"/>
          <a:cs typeface="+mn-cs"/>
        </a:defRPr>
      </a:lvl2pPr>
      <a:lvl3pPr marL="1209675" indent="-190500" algn="l" defTabSz="430213" rtl="0" eaLnBrk="0" fontAlgn="base" hangingPunct="0">
        <a:spcBef>
          <a:spcPct val="20000"/>
        </a:spcBef>
        <a:spcAft>
          <a:spcPct val="0"/>
        </a:spcAft>
        <a:buClr>
          <a:srgbClr val="D53F26"/>
        </a:buClr>
        <a:buSzPct val="100000"/>
        <a:buChar char="•"/>
        <a:defRPr sz="2200" kern="1200">
          <a:solidFill>
            <a:srgbClr val="000000"/>
          </a:solidFill>
          <a:latin typeface="+mn-lt"/>
          <a:ea typeface="+mn-ea"/>
          <a:cs typeface="+mn-cs"/>
        </a:defRPr>
      </a:lvl3pPr>
      <a:lvl4pPr marL="1643063" indent="-258763" algn="l" defTabSz="430213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76450" indent="-169863" algn="l" defTabSz="430213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8" name="Rectangle 89">
            <a:extLst>
              <a:ext uri="{FF2B5EF4-FFF2-40B4-BE49-F238E27FC236}">
                <a16:creationId xmlns:a16="http://schemas.microsoft.com/office/drawing/2014/main" id="{BC4C17D6-525F-4423-AD9E-D383B6BA443F}"/>
              </a:ext>
            </a:extLst>
          </p:cNvPr>
          <p:cNvSpPr>
            <a:spLocks noGrp="1" noChangeArrowheads="1"/>
          </p:cNvSpPr>
          <p:nvPr>
            <p:ph type="ftr" sz="quarter"/>
          </p:nvPr>
        </p:nvSpPr>
        <p:spPr bwMode="auto">
          <a:xfrm>
            <a:off x="605692" y="6543675"/>
            <a:ext cx="25400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defTabSz="831850" eaLnBrk="1" hangingPunct="1">
              <a:buSzPct val="100000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GB" altLang="en-US"/>
              <a:t>http://economie.fgov.be                                                                                     januari 2016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326402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ransition>
    <p:cut/>
  </p:transition>
  <p:txStyles>
    <p:titleStyle>
      <a:lvl1pPr algn="l" defTabSz="430213" rtl="0" eaLnBrk="0" fontAlgn="base" hangingPunct="0">
        <a:spcBef>
          <a:spcPct val="0"/>
        </a:spcBef>
        <a:spcAft>
          <a:spcPct val="0"/>
        </a:spcAft>
        <a:buSzPct val="100000"/>
        <a:defRPr sz="2900" kern="1200">
          <a:solidFill>
            <a:srgbClr val="D53F26"/>
          </a:solidFill>
          <a:latin typeface="+mj-lt"/>
          <a:ea typeface="+mj-ea"/>
          <a:cs typeface="+mj-cs"/>
        </a:defRPr>
      </a:lvl1pPr>
      <a:lvl2pPr algn="l" defTabSz="430213" rtl="0" eaLnBrk="0" fontAlgn="base" hangingPunct="0">
        <a:spcBef>
          <a:spcPct val="0"/>
        </a:spcBef>
        <a:spcAft>
          <a:spcPct val="0"/>
        </a:spcAft>
        <a:buSzPct val="100000"/>
        <a:defRPr sz="2900">
          <a:solidFill>
            <a:srgbClr val="D53F26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defTabSz="430213" rtl="0" eaLnBrk="0" fontAlgn="base" hangingPunct="0">
        <a:spcBef>
          <a:spcPct val="0"/>
        </a:spcBef>
        <a:spcAft>
          <a:spcPct val="0"/>
        </a:spcAft>
        <a:buSzPct val="100000"/>
        <a:defRPr sz="2900">
          <a:solidFill>
            <a:srgbClr val="D53F26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defTabSz="430213" rtl="0" eaLnBrk="0" fontAlgn="base" hangingPunct="0">
        <a:spcBef>
          <a:spcPct val="0"/>
        </a:spcBef>
        <a:spcAft>
          <a:spcPct val="0"/>
        </a:spcAft>
        <a:buSzPct val="100000"/>
        <a:defRPr sz="2900">
          <a:solidFill>
            <a:srgbClr val="D53F26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defTabSz="430213" rtl="0" eaLnBrk="0" fontAlgn="base" hangingPunct="0">
        <a:spcBef>
          <a:spcPct val="0"/>
        </a:spcBef>
        <a:spcAft>
          <a:spcPct val="0"/>
        </a:spcAft>
        <a:buSzPct val="100000"/>
        <a:defRPr sz="2900">
          <a:solidFill>
            <a:srgbClr val="D53F26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defTabSz="430213" rtl="0" eaLnBrk="0" fontAlgn="base" hangingPunct="0">
        <a:spcBef>
          <a:spcPct val="0"/>
        </a:spcBef>
        <a:spcAft>
          <a:spcPct val="0"/>
        </a:spcAft>
        <a:buSzPct val="100000"/>
        <a:defRPr sz="2900">
          <a:solidFill>
            <a:srgbClr val="D53F26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defTabSz="430213" rtl="0" eaLnBrk="0" fontAlgn="base" hangingPunct="0">
        <a:spcBef>
          <a:spcPct val="0"/>
        </a:spcBef>
        <a:spcAft>
          <a:spcPct val="0"/>
        </a:spcAft>
        <a:buSzPct val="100000"/>
        <a:defRPr sz="2900">
          <a:solidFill>
            <a:srgbClr val="D53F26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defTabSz="430213" rtl="0" eaLnBrk="0" fontAlgn="base" hangingPunct="0">
        <a:spcBef>
          <a:spcPct val="0"/>
        </a:spcBef>
        <a:spcAft>
          <a:spcPct val="0"/>
        </a:spcAft>
        <a:buSzPct val="100000"/>
        <a:defRPr sz="2900">
          <a:solidFill>
            <a:srgbClr val="D53F26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defTabSz="430213" rtl="0" eaLnBrk="0" fontAlgn="base" hangingPunct="0">
        <a:spcBef>
          <a:spcPct val="0"/>
        </a:spcBef>
        <a:spcAft>
          <a:spcPct val="0"/>
        </a:spcAft>
        <a:buSzPct val="100000"/>
        <a:defRPr sz="2900">
          <a:solidFill>
            <a:srgbClr val="D53F26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22263" indent="-246063" algn="l" defTabSz="430213" rtl="0" eaLnBrk="0" fontAlgn="base" hangingPunct="0">
        <a:spcBef>
          <a:spcPct val="20000"/>
        </a:spcBef>
        <a:spcAft>
          <a:spcPct val="0"/>
        </a:spcAft>
        <a:buClr>
          <a:srgbClr val="D53F26"/>
        </a:buClr>
        <a:buSzPct val="100000"/>
        <a:buFont typeface="Wingdings" panose="05000000000000000000" pitchFamily="2" charset="2"/>
        <a:buChar char="§"/>
        <a:defRPr sz="2500" kern="1200">
          <a:solidFill>
            <a:srgbClr val="424242"/>
          </a:solidFill>
          <a:latin typeface="+mn-lt"/>
          <a:ea typeface="+mn-ea"/>
          <a:cs typeface="+mn-cs"/>
        </a:defRPr>
      </a:lvl1pPr>
      <a:lvl2pPr marL="755650" indent="-258763" algn="l" defTabSz="430213" rtl="0" eaLnBrk="0" fontAlgn="base" hangingPunct="0">
        <a:spcBef>
          <a:spcPct val="20000"/>
        </a:spcBef>
        <a:spcAft>
          <a:spcPct val="0"/>
        </a:spcAft>
        <a:buClr>
          <a:srgbClr val="424242"/>
        </a:buClr>
        <a:buSzPct val="100000"/>
        <a:buFont typeface="Arial" panose="020B0604020202020204" pitchFamily="34" charset="0"/>
        <a:buChar char="–"/>
        <a:defRPr sz="2500" kern="1200">
          <a:solidFill>
            <a:srgbClr val="424242"/>
          </a:solidFill>
          <a:latin typeface="+mn-lt"/>
          <a:ea typeface="+mn-ea"/>
          <a:cs typeface="+mn-cs"/>
        </a:defRPr>
      </a:lvl2pPr>
      <a:lvl3pPr marL="1209675" indent="-190500" algn="l" defTabSz="430213" rtl="0" eaLnBrk="0" fontAlgn="base" hangingPunct="0">
        <a:spcBef>
          <a:spcPct val="20000"/>
        </a:spcBef>
        <a:spcAft>
          <a:spcPct val="0"/>
        </a:spcAft>
        <a:buClr>
          <a:srgbClr val="D53F26"/>
        </a:buClr>
        <a:buSzPct val="100000"/>
        <a:buChar char="•"/>
        <a:defRPr sz="2200" kern="1200">
          <a:solidFill>
            <a:srgbClr val="000000"/>
          </a:solidFill>
          <a:latin typeface="+mn-lt"/>
          <a:ea typeface="+mn-ea"/>
          <a:cs typeface="+mn-cs"/>
        </a:defRPr>
      </a:lvl3pPr>
      <a:lvl4pPr marL="1643063" indent="-258763" algn="l" defTabSz="430213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–"/>
        <a:defRPr kern="1200">
          <a:solidFill>
            <a:srgbClr val="000000"/>
          </a:solidFill>
          <a:latin typeface="+mn-lt"/>
          <a:ea typeface="+mn-ea"/>
          <a:cs typeface="+mn-cs"/>
        </a:defRPr>
      </a:lvl4pPr>
      <a:lvl5pPr marL="2076450" indent="-169863" algn="l" defTabSz="430213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SzPct val="100000"/>
        <a:buFont typeface="Arial" panose="020B0604020202020204" pitchFamily="34" charset="0"/>
        <a:buChar char="»"/>
        <a:defRPr kern="12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notesSlide" Target="../notesSlides/notesSlide1.xml"/><Relationship Id="rId2" Type="http://schemas.openxmlformats.org/officeDocument/2006/relationships/tags" Target="../tags/tag2.xml"/><Relationship Id="rId16" Type="http://schemas.openxmlformats.org/officeDocument/2006/relationships/image" Target="../media/image5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18.xml"/><Relationship Id="rId5" Type="http://schemas.openxmlformats.org/officeDocument/2006/relationships/tags" Target="../tags/tag5.xml"/><Relationship Id="rId15" Type="http://schemas.openxmlformats.org/officeDocument/2006/relationships/image" Target="../media/image4.png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4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2.xml"/><Relationship Id="rId1" Type="http://schemas.openxmlformats.org/officeDocument/2006/relationships/tags" Target="../tags/tag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slideLayout" Target="../slideLayouts/slideLayout18.xml"/><Relationship Id="rId1" Type="http://schemas.openxmlformats.org/officeDocument/2006/relationships/tags" Target="../tags/tag2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3678C09-16FF-4D20-B069-E63B040D89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CF9FEA3-C763-41FD-9800-1536FBC870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88349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Titel 1">
            <a:extLst>
              <a:ext uri="{FF2B5EF4-FFF2-40B4-BE49-F238E27FC236}">
                <a16:creationId xmlns:a16="http://schemas.microsoft.com/office/drawing/2014/main" id="{A5695028-19BC-4C31-A1B3-76EA6C2417A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422526" y="908050"/>
            <a:ext cx="8353425" cy="7127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BE" altLang="en-US" dirty="0"/>
              <a:t>4.1.7 Budget 2021</a:t>
            </a:r>
            <a:endParaRPr lang="en-US" altLang="en-US" dirty="0"/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7EB95413-36E0-4F4E-9C7F-C0A7C8D3F9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0588" y="1427353"/>
            <a:ext cx="8995591" cy="5430647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el 1">
            <a:extLst>
              <a:ext uri="{FF2B5EF4-FFF2-40B4-BE49-F238E27FC236}">
                <a16:creationId xmlns:a16="http://schemas.microsoft.com/office/drawing/2014/main" id="{2F919DD0-AFF3-4AB0-BA4A-D3D9CCA7692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422526" y="908050"/>
            <a:ext cx="8353425" cy="7127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BE" altLang="en-US" dirty="0"/>
              <a:t>4.1.8 </a:t>
            </a:r>
            <a:r>
              <a:rPr lang="nl-BE" altLang="en-US" dirty="0" err="1"/>
              <a:t>Demandes</a:t>
            </a:r>
            <a:r>
              <a:rPr lang="nl-BE" altLang="en-US" dirty="0"/>
              <a:t> </a:t>
            </a:r>
            <a:r>
              <a:rPr lang="nl-BE" altLang="en-US" dirty="0" err="1"/>
              <a:t>d’achat</a:t>
            </a:r>
            <a:r>
              <a:rPr lang="nl-BE" altLang="en-US" dirty="0"/>
              <a:t> 2020</a:t>
            </a:r>
            <a:endParaRPr lang="en-US" altLang="en-US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C5C1A515-BEC1-4F1A-80AE-208FE7F6E7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8023" y="1598612"/>
            <a:ext cx="6694366" cy="4351338"/>
          </a:xfrm>
        </p:spPr>
      </p:pic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itel 1">
            <a:extLst>
              <a:ext uri="{FF2B5EF4-FFF2-40B4-BE49-F238E27FC236}">
                <a16:creationId xmlns:a16="http://schemas.microsoft.com/office/drawing/2014/main" id="{8244CF02-6E4A-43F7-B76F-F155E9A7789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2422526" y="908050"/>
            <a:ext cx="8353425" cy="7127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nl-BE" altLang="en-US" dirty="0"/>
              <a:t>4.1.9 </a:t>
            </a:r>
            <a:r>
              <a:rPr lang="nl-BE" altLang="en-US" dirty="0" err="1"/>
              <a:t>Interventions</a:t>
            </a:r>
            <a:r>
              <a:rPr lang="nl-BE" altLang="en-US" dirty="0"/>
              <a:t> </a:t>
            </a:r>
            <a:r>
              <a:rPr lang="nl-BE" altLang="en-US" dirty="0" err="1"/>
              <a:t>facilitaires</a:t>
            </a:r>
            <a:r>
              <a:rPr lang="nl-BE" altLang="en-US" dirty="0"/>
              <a:t> 2020 </a:t>
            </a:r>
            <a:endParaRPr lang="en-US" altLang="en-US" dirty="0"/>
          </a:p>
        </p:txBody>
      </p:sp>
      <p:pic>
        <p:nvPicPr>
          <p:cNvPr id="4" name="Espace réservé du contenu 3">
            <a:extLst>
              <a:ext uri="{FF2B5EF4-FFF2-40B4-BE49-F238E27FC236}">
                <a16:creationId xmlns:a16="http://schemas.microsoft.com/office/drawing/2014/main" id="{555D24B4-107E-4301-A919-5741333391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9035" y="1457045"/>
            <a:ext cx="4311941" cy="5304436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3">
            <a:extLst>
              <a:ext uri="{FF2B5EF4-FFF2-40B4-BE49-F238E27FC236}">
                <a16:creationId xmlns:a16="http://schemas.microsoft.com/office/drawing/2014/main" id="{EFB0F219-53FE-42CB-9421-767353934EA5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448301" y="3683000"/>
            <a:ext cx="5184775" cy="226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1455" tIns="40727" rIns="81455" bIns="40727"/>
          <a:lstStyle>
            <a:lvl1pPr marL="358775" indent="-358775" defTabSz="955675">
              <a:defRPr sz="21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 defTabSz="955675">
              <a:defRPr sz="21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 defTabSz="955675">
              <a:defRPr sz="21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 defTabSz="955675">
              <a:defRPr sz="21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defTabSz="955675">
              <a:defRPr sz="21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defTabSz="9556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r" fontAlgn="base">
              <a:spcBef>
                <a:spcPct val="20000"/>
              </a:spcBef>
              <a:spcAft>
                <a:spcPct val="0"/>
              </a:spcAft>
              <a:buClr>
                <a:srgbClr val="D53F26"/>
              </a:buClr>
              <a:buSzPct val="100000"/>
            </a:pPr>
            <a:endParaRPr lang="fr-BE" altLang="en-US" sz="1700">
              <a:solidFill>
                <a:srgbClr val="424242"/>
              </a:solidFill>
              <a:latin typeface="Arial" panose="020B0604020202020204" pitchFamily="34" charset="0"/>
            </a:endParaRPr>
          </a:p>
          <a:p>
            <a:pPr algn="r" fontAlgn="base">
              <a:spcBef>
                <a:spcPct val="20000"/>
              </a:spcBef>
              <a:spcAft>
                <a:spcPct val="0"/>
              </a:spcAft>
              <a:buClr>
                <a:srgbClr val="D53F26"/>
              </a:buClr>
              <a:buSzPct val="100000"/>
            </a:pPr>
            <a:endParaRPr lang="fr-BE" altLang="en-US" sz="170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r" fontAlgn="base">
              <a:spcBef>
                <a:spcPct val="20000"/>
              </a:spcBef>
              <a:spcAft>
                <a:spcPct val="0"/>
              </a:spcAft>
              <a:buClr>
                <a:srgbClr val="D53F26"/>
              </a:buClr>
              <a:buSzPct val="100000"/>
            </a:pPr>
            <a:r>
              <a:rPr lang="fr-FR" altLang="en-US" sz="1700">
                <a:solidFill>
                  <a:srgbClr val="000000"/>
                </a:solidFill>
                <a:latin typeface="Arial" panose="020B0604020202020204" pitchFamily="34" charset="0"/>
              </a:rPr>
              <a:t>		</a:t>
            </a:r>
          </a:p>
        </p:txBody>
      </p:sp>
      <p:pic>
        <p:nvPicPr>
          <p:cNvPr id="64515" name="Afbeelding 5">
            <a:extLst>
              <a:ext uri="{FF2B5EF4-FFF2-40B4-BE49-F238E27FC236}">
                <a16:creationId xmlns:a16="http://schemas.microsoft.com/office/drawing/2014/main" id="{8F27188D-4218-47A3-B15F-3FFE3DB01AA2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638" y="835025"/>
            <a:ext cx="1860550" cy="180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516" name="Afbeelding 7">
            <a:extLst>
              <a:ext uri="{FF2B5EF4-FFF2-40B4-BE49-F238E27FC236}">
                <a16:creationId xmlns:a16="http://schemas.microsoft.com/office/drawing/2014/main" id="{92897460-2C0B-45F3-9DBC-616A5FD918E4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7450" y="835025"/>
            <a:ext cx="1811338" cy="180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517" name="Afbeelding 8">
            <a:extLst>
              <a:ext uri="{FF2B5EF4-FFF2-40B4-BE49-F238E27FC236}">
                <a16:creationId xmlns:a16="http://schemas.microsoft.com/office/drawing/2014/main" id="{FF48191C-9DBF-4FA2-AC37-88B400205E1E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7526" y="3681414"/>
            <a:ext cx="1839913" cy="1798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4518" name="Afbeelding 9">
            <a:extLst>
              <a:ext uri="{FF2B5EF4-FFF2-40B4-BE49-F238E27FC236}">
                <a16:creationId xmlns:a16="http://schemas.microsoft.com/office/drawing/2014/main" id="{458D6DC6-425D-4322-A769-EAF1379CCB40}"/>
              </a:ext>
            </a:extLst>
          </p:cNvPr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3964" y="3681414"/>
            <a:ext cx="1804987" cy="1804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519" name="Rectangle 2">
            <a:extLst>
              <a:ext uri="{FF2B5EF4-FFF2-40B4-BE49-F238E27FC236}">
                <a16:creationId xmlns:a16="http://schemas.microsoft.com/office/drawing/2014/main" id="{69CA312E-3DFD-4D21-B689-66626F24B94A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6"/>
            </p:custDataLst>
          </p:nvPr>
        </p:nvSpPr>
        <p:spPr bwMode="auto">
          <a:xfrm>
            <a:off x="1774825" y="250825"/>
            <a:ext cx="8642350" cy="71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r>
              <a:rPr lang="fr-FR" altLang="en-US" sz="2800" b="1"/>
              <a:t>4. Présentation des services d’encadrement</a:t>
            </a:r>
            <a:br>
              <a:rPr lang="fr-FR" altLang="en-US" sz="2000" b="1"/>
            </a:br>
            <a:endParaRPr lang="fr-FR" altLang="en-US" sz="2000" b="1"/>
          </a:p>
        </p:txBody>
      </p:sp>
      <p:sp>
        <p:nvSpPr>
          <p:cNvPr id="64520" name="Tekstvak 3">
            <a:extLst>
              <a:ext uri="{FF2B5EF4-FFF2-40B4-BE49-F238E27FC236}">
                <a16:creationId xmlns:a16="http://schemas.microsoft.com/office/drawing/2014/main" id="{332FE040-154B-4B6A-9B3A-1F3EE999F23E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2566988" y="2565401"/>
            <a:ext cx="2952750" cy="739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fr-FR" altLang="en-US">
                <a:solidFill>
                  <a:srgbClr val="424242"/>
                </a:solidFill>
              </a:rPr>
              <a:t>Service d’encadrement Personnel &amp; Organisation</a:t>
            </a:r>
          </a:p>
        </p:txBody>
      </p:sp>
      <p:sp>
        <p:nvSpPr>
          <p:cNvPr id="64521" name="Tekstvak 10">
            <a:extLst>
              <a:ext uri="{FF2B5EF4-FFF2-40B4-BE49-F238E27FC236}">
                <a16:creationId xmlns:a16="http://schemas.microsoft.com/office/drawing/2014/main" id="{95D68BC8-3745-43D5-95AB-67FA09136B9D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6964363" y="2708276"/>
            <a:ext cx="2952750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fr-FR" altLang="en-US">
                <a:solidFill>
                  <a:srgbClr val="424242"/>
                </a:solidFill>
              </a:rPr>
              <a:t>Service d’encadrement B&amp;C</a:t>
            </a:r>
          </a:p>
        </p:txBody>
      </p:sp>
      <p:sp>
        <p:nvSpPr>
          <p:cNvPr id="64522" name="Tekstvak 11">
            <a:extLst>
              <a:ext uri="{FF2B5EF4-FFF2-40B4-BE49-F238E27FC236}">
                <a16:creationId xmlns:a16="http://schemas.microsoft.com/office/drawing/2014/main" id="{394EBA23-2490-402E-9BB1-09455B8CB985}"/>
              </a:ext>
            </a:extLst>
          </p:cNvPr>
          <p:cNvSpPr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2566988" y="5661026"/>
            <a:ext cx="2952750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fr-FR" altLang="en-US">
                <a:solidFill>
                  <a:srgbClr val="424242"/>
                </a:solidFill>
              </a:rPr>
              <a:t>Service d’encadrement ICT</a:t>
            </a:r>
          </a:p>
        </p:txBody>
      </p:sp>
      <p:sp>
        <p:nvSpPr>
          <p:cNvPr id="64523" name="Tekstvak 12">
            <a:extLst>
              <a:ext uri="{FF2B5EF4-FFF2-40B4-BE49-F238E27FC236}">
                <a16:creationId xmlns:a16="http://schemas.microsoft.com/office/drawing/2014/main" id="{94C30D38-4F4C-46F9-86FF-7DE8460093D8}"/>
              </a:ext>
            </a:extLst>
          </p:cNvPr>
          <p:cNvSpPr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7000876" y="5661026"/>
            <a:ext cx="2951163" cy="41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fr-FR" altLang="en-US">
                <a:solidFill>
                  <a:srgbClr val="424242"/>
                </a:solidFill>
              </a:rPr>
              <a:t>Direction Communication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ijdelijke aanduiding voor inhoud 2">
            <a:extLst>
              <a:ext uri="{FF2B5EF4-FFF2-40B4-BE49-F238E27FC236}">
                <a16:creationId xmlns:a16="http://schemas.microsoft.com/office/drawing/2014/main" id="{D0EE4747-47F4-4E30-B8B2-E60452BDADDC}"/>
              </a:ext>
            </a:extLst>
          </p:cNvPr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 bwMode="auto">
          <a:xfrm>
            <a:off x="1981200" y="1909763"/>
            <a:ext cx="8172450" cy="369411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6200" indent="0" defTabSz="428625">
              <a:buNone/>
              <a:defRPr/>
            </a:pPr>
            <a:r>
              <a:rPr lang="fr-FR" altLang="en-US" sz="2200" dirty="0"/>
              <a:t>Mise à disposition des moyens budgétaires et </a:t>
            </a:r>
            <a:r>
              <a:rPr lang="fr-FR" altLang="en-US" sz="2200" dirty="0" err="1"/>
              <a:t>facilitaires</a:t>
            </a:r>
            <a:br>
              <a:rPr lang="fr-FR" altLang="en-US" sz="2200" dirty="0"/>
            </a:br>
            <a:endParaRPr lang="fr-FR" altLang="en-US" sz="2200" dirty="0"/>
          </a:p>
          <a:p>
            <a:pPr defTabSz="428625">
              <a:defRPr/>
            </a:pPr>
            <a:r>
              <a:rPr lang="fr-FR" altLang="en-US" sz="2200" dirty="0"/>
              <a:t>Facility management</a:t>
            </a:r>
          </a:p>
          <a:p>
            <a:pPr defTabSz="428625">
              <a:defRPr/>
            </a:pPr>
            <a:r>
              <a:rPr lang="fr-FR" altLang="en-US" sz="2200" dirty="0"/>
              <a:t>Budget &amp; comptabilité</a:t>
            </a:r>
          </a:p>
          <a:p>
            <a:pPr defTabSz="428625">
              <a:defRPr/>
            </a:pPr>
            <a:r>
              <a:rPr lang="fr-FR" altLang="en-US" sz="2200" dirty="0"/>
              <a:t>Gestion des subsides</a:t>
            </a:r>
          </a:p>
          <a:p>
            <a:pPr defTabSz="428625">
              <a:defRPr/>
            </a:pPr>
            <a:r>
              <a:rPr lang="fr-FR" altLang="en-US" sz="2200" dirty="0"/>
              <a:t>Marchés publics</a:t>
            </a:r>
          </a:p>
          <a:p>
            <a:pPr defTabSz="428625">
              <a:defRPr/>
            </a:pPr>
            <a:r>
              <a:rPr lang="fr-FR" altLang="en-US" sz="2200" dirty="0"/>
              <a:t>Priorités 2021 qui dépassent le SPF</a:t>
            </a:r>
          </a:p>
          <a:p>
            <a:pPr defTabSz="428625">
              <a:defRPr/>
            </a:pPr>
            <a:r>
              <a:rPr lang="fr-FR" altLang="en-US" sz="2200" dirty="0"/>
              <a:t>Utilisation des deniers publics</a:t>
            </a:r>
          </a:p>
          <a:p>
            <a:pPr defTabSz="428625">
              <a:defRPr/>
            </a:pPr>
            <a:r>
              <a:rPr lang="fr-FR" altLang="en-US" sz="2200" dirty="0"/>
              <a:t>Correspondants</a:t>
            </a:r>
          </a:p>
        </p:txBody>
      </p:sp>
      <p:sp>
        <p:nvSpPr>
          <p:cNvPr id="66563" name="Titel 1">
            <a:extLst>
              <a:ext uri="{FF2B5EF4-FFF2-40B4-BE49-F238E27FC236}">
                <a16:creationId xmlns:a16="http://schemas.microsoft.com/office/drawing/2014/main" id="{D2A233BC-BAD7-40DD-B5F5-E042922AA4A9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2"/>
            </p:custDataLst>
          </p:nvPr>
        </p:nvSpPr>
        <p:spPr bwMode="auto">
          <a:xfrm>
            <a:off x="1985964" y="1166814"/>
            <a:ext cx="8353425" cy="71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fr-FR" altLang="en-US"/>
              <a:t>4.1 Service d’encadrement B&amp;C (S2)</a:t>
            </a:r>
          </a:p>
        </p:txBody>
      </p:sp>
      <p:pic>
        <p:nvPicPr>
          <p:cNvPr id="66564" name="Tijdelijke aanduiding voor inhoud 5">
            <a:extLst>
              <a:ext uri="{FF2B5EF4-FFF2-40B4-BE49-F238E27FC236}">
                <a16:creationId xmlns:a16="http://schemas.microsoft.com/office/drawing/2014/main" id="{DB46BB56-1CC3-4F2C-9ADD-B11BD1AF344E}"/>
              </a:ext>
            </a:extLst>
          </p:cNvPr>
          <p:cNvPicPr>
            <a:picLocks noGrp="1" noChangeAspect="1" noChangeArrowheads="1"/>
          </p:cNvPicPr>
          <p:nvPr>
            <p:ph sz="half" idx="4294967295"/>
            <p:custDataLst>
              <p:tags r:id="rId3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6826" y="3449639"/>
            <a:ext cx="2536825" cy="251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ijdelijke aanduiding voor inhoud 2">
            <a:extLst>
              <a:ext uri="{FF2B5EF4-FFF2-40B4-BE49-F238E27FC236}">
                <a16:creationId xmlns:a16="http://schemas.microsoft.com/office/drawing/2014/main" id="{5ED64DD8-EADF-4324-AABB-81195C08CF47}"/>
              </a:ext>
            </a:extLst>
          </p:cNvPr>
          <p:cNvSpPr>
            <a:spLocks noGrp="1" noChangeArrowheads="1"/>
          </p:cNvSpPr>
          <p:nvPr>
            <p:ph sz="half" idx="4294967295"/>
            <p:custDataLst>
              <p:tags r:id="rId1"/>
            </p:custDataLst>
          </p:nvPr>
        </p:nvSpPr>
        <p:spPr bwMode="auto">
          <a:xfrm>
            <a:off x="2130426" y="1917701"/>
            <a:ext cx="4252913" cy="504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428625"/>
            <a:r>
              <a:rPr lang="fr-FR" altLang="en-US" sz="2000">
                <a:solidFill>
                  <a:srgbClr val="D53F26"/>
                </a:solidFill>
              </a:rPr>
              <a:t>Facility</a:t>
            </a:r>
          </a:p>
          <a:p>
            <a:pPr defTabSz="428625">
              <a:buNone/>
            </a:pPr>
            <a:r>
              <a:rPr lang="fr-FR" altLang="en-US" sz="1800"/>
              <a:t>Gestion du lieu de travail</a:t>
            </a:r>
          </a:p>
          <a:p>
            <a:pPr defTabSz="428625">
              <a:buNone/>
            </a:pPr>
            <a:r>
              <a:rPr lang="fr-FR" altLang="en-US" sz="1800"/>
              <a:t>Entretien et sécurité des bâtiments</a:t>
            </a:r>
          </a:p>
          <a:p>
            <a:pPr defTabSz="428625">
              <a:buNone/>
            </a:pPr>
            <a:r>
              <a:rPr lang="fr-FR" altLang="en-US" sz="1800"/>
              <a:t>	* 68 services facilitaires</a:t>
            </a:r>
          </a:p>
          <a:p>
            <a:pPr defTabSz="428625">
              <a:buNone/>
            </a:pPr>
            <a:r>
              <a:rPr lang="fr-FR" altLang="en-US" sz="1800"/>
              <a:t>	* gestion du magasin</a:t>
            </a:r>
          </a:p>
          <a:p>
            <a:pPr defTabSz="428625">
              <a:buNone/>
            </a:pPr>
            <a:r>
              <a:rPr lang="fr-FR" altLang="en-US" sz="1800"/>
              <a:t>	* EMAS</a:t>
            </a:r>
          </a:p>
          <a:p>
            <a:pPr defTabSz="428625">
              <a:buNone/>
            </a:pPr>
            <a:r>
              <a:rPr lang="fr-FR" altLang="en-US" sz="1800"/>
              <a:t>	* aspects sécurité et bien-être</a:t>
            </a:r>
          </a:p>
          <a:p>
            <a:pPr defTabSz="428625">
              <a:buNone/>
            </a:pPr>
            <a:endParaRPr lang="nl-BE" altLang="en-US" sz="1800"/>
          </a:p>
          <a:p>
            <a:pPr defTabSz="428625">
              <a:buNone/>
            </a:pPr>
            <a:r>
              <a:rPr lang="fr-FR" altLang="en-US" sz="1800"/>
              <a:t>Budget et comptabilité</a:t>
            </a:r>
          </a:p>
          <a:p>
            <a:pPr defTabSz="428625">
              <a:buNone/>
            </a:pPr>
            <a:r>
              <a:rPr lang="fr-FR" altLang="en-US" sz="1800"/>
              <a:t>	* élaboration et monitoring du budget	</a:t>
            </a:r>
          </a:p>
          <a:p>
            <a:pPr defTabSz="428625">
              <a:buNone/>
            </a:pPr>
            <a:r>
              <a:rPr lang="fr-FR" altLang="en-US" sz="1800"/>
              <a:t>	* comptabilité</a:t>
            </a:r>
          </a:p>
          <a:p>
            <a:pPr defTabSz="428625">
              <a:buNone/>
            </a:pPr>
            <a:r>
              <a:rPr lang="fr-FR" altLang="en-US" sz="1800"/>
              <a:t>	* paiement des factures et créances</a:t>
            </a:r>
          </a:p>
          <a:p>
            <a:pPr defTabSz="428625">
              <a:buNone/>
            </a:pPr>
            <a:r>
              <a:rPr lang="fr-FR" altLang="en-US" sz="1800"/>
              <a:t>		</a:t>
            </a:r>
          </a:p>
        </p:txBody>
      </p:sp>
      <p:sp>
        <p:nvSpPr>
          <p:cNvPr id="67587" name="Tijdelijke aanduiding voor inhoud 4">
            <a:extLst>
              <a:ext uri="{FF2B5EF4-FFF2-40B4-BE49-F238E27FC236}">
                <a16:creationId xmlns:a16="http://schemas.microsoft.com/office/drawing/2014/main" id="{B3DF34DE-569D-4809-B956-8AF8BEFDDFC6}"/>
              </a:ext>
            </a:extLst>
          </p:cNvPr>
          <p:cNvSpPr>
            <a:spLocks noGrp="1" noChangeArrowheads="1"/>
          </p:cNvSpPr>
          <p:nvPr>
            <p:ph sz="half" idx="4294967295"/>
            <p:custDataLst>
              <p:tags r:id="rId2"/>
            </p:custDataLst>
          </p:nvPr>
        </p:nvSpPr>
        <p:spPr bwMode="auto">
          <a:xfrm>
            <a:off x="6459538" y="1916113"/>
            <a:ext cx="4100512" cy="3694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95300" lvl="1" indent="0" defTabSz="428625">
              <a:buNone/>
            </a:pPr>
            <a:endParaRPr lang="nl-BE" altLang="en-US" sz="1800"/>
          </a:p>
          <a:p>
            <a:pPr marL="495300" lvl="1" indent="0" defTabSz="428625">
              <a:buNone/>
            </a:pPr>
            <a:r>
              <a:rPr lang="fr-FR" altLang="en-US" sz="1800"/>
              <a:t>Gestion des subsides</a:t>
            </a:r>
          </a:p>
          <a:p>
            <a:pPr marL="495300" lvl="1" indent="0" defTabSz="428625">
              <a:buNone/>
            </a:pPr>
            <a:r>
              <a:rPr lang="fr-FR" altLang="en-US" sz="1800"/>
              <a:t>	* attribution</a:t>
            </a:r>
          </a:p>
          <a:p>
            <a:pPr marL="495300" lvl="1" indent="0" defTabSz="428625">
              <a:buNone/>
            </a:pPr>
            <a:r>
              <a:rPr lang="fr-FR" altLang="en-US" sz="1800"/>
              <a:t>	* contrôle</a:t>
            </a:r>
          </a:p>
          <a:p>
            <a:pPr marL="495300" lvl="1" indent="0" defTabSz="428625">
              <a:buNone/>
            </a:pPr>
            <a:endParaRPr lang="nl-BE" altLang="en-US" sz="1800"/>
          </a:p>
          <a:p>
            <a:pPr marL="495300" lvl="1" indent="0" defTabSz="428625">
              <a:buNone/>
            </a:pPr>
            <a:r>
              <a:rPr lang="fr-FR" altLang="en-US" sz="1800"/>
              <a:t>Procurement</a:t>
            </a:r>
          </a:p>
          <a:p>
            <a:pPr marL="755650" lvl="3" indent="-246063" defTabSz="428625">
              <a:buNone/>
            </a:pPr>
            <a:r>
              <a:rPr lang="fr-FR" altLang="en-US" sz="1400"/>
              <a:t>* </a:t>
            </a:r>
            <a:r>
              <a:rPr lang="fr-FR" altLang="en-US">
                <a:solidFill>
                  <a:srgbClr val="424242"/>
                </a:solidFill>
              </a:rPr>
              <a:t>mener la politique d’achat</a:t>
            </a:r>
          </a:p>
          <a:p>
            <a:pPr marL="755650" lvl="3" indent="-246063" defTabSz="428625">
              <a:buNone/>
            </a:pPr>
            <a:r>
              <a:rPr lang="fr-FR" altLang="en-US">
                <a:solidFill>
                  <a:srgbClr val="424242"/>
                </a:solidFill>
              </a:rPr>
              <a:t> achats</a:t>
            </a:r>
          </a:p>
          <a:p>
            <a:pPr marL="1019175" lvl="2" indent="0" defTabSz="428625">
              <a:buNone/>
            </a:pPr>
            <a:endParaRPr lang="nl-BE" altLang="en-US" sz="1200"/>
          </a:p>
        </p:txBody>
      </p:sp>
      <p:sp>
        <p:nvSpPr>
          <p:cNvPr id="67588" name="Titel 1">
            <a:extLst>
              <a:ext uri="{FF2B5EF4-FFF2-40B4-BE49-F238E27FC236}">
                <a16:creationId xmlns:a16="http://schemas.microsoft.com/office/drawing/2014/main" id="{2571DE5F-6341-44B9-8B4E-4C57C09491C5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3"/>
            </p:custDataLst>
          </p:nvPr>
        </p:nvSpPr>
        <p:spPr bwMode="auto">
          <a:xfrm>
            <a:off x="1985964" y="1166814"/>
            <a:ext cx="8353425" cy="71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fr-FR" altLang="en-US"/>
              <a:t>4.1.1 Fonctionnement et activités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itel 1">
            <a:extLst>
              <a:ext uri="{FF2B5EF4-FFF2-40B4-BE49-F238E27FC236}">
                <a16:creationId xmlns:a16="http://schemas.microsoft.com/office/drawing/2014/main" id="{6A15DA70-EDF3-45A8-AD1F-79EDFEF44C6A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 bwMode="auto">
          <a:xfrm>
            <a:off x="1985964" y="1166814"/>
            <a:ext cx="8353425" cy="71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fr-FR" altLang="en-US" dirty="0"/>
              <a:t>4.1.2 Priorités 2021</a:t>
            </a:r>
          </a:p>
        </p:txBody>
      </p:sp>
      <p:sp>
        <p:nvSpPr>
          <p:cNvPr id="68611" name="Tijdelijke aanduiding voor inhoud 2">
            <a:extLst>
              <a:ext uri="{FF2B5EF4-FFF2-40B4-BE49-F238E27FC236}">
                <a16:creationId xmlns:a16="http://schemas.microsoft.com/office/drawing/2014/main" id="{DE39D891-DC22-42E7-AD75-08EE67229F33}"/>
              </a:ext>
            </a:extLst>
          </p:cNvPr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 bwMode="auto">
          <a:xfrm>
            <a:off x="1919289" y="2205038"/>
            <a:ext cx="8353425" cy="3694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fr-FR" altLang="en-US" dirty="0"/>
              <a:t>EWOW</a:t>
            </a:r>
          </a:p>
          <a:p>
            <a:r>
              <a:rPr lang="fr-FR" altLang="en-US" dirty="0"/>
              <a:t>Certification des comptes annuels</a:t>
            </a:r>
          </a:p>
          <a:p>
            <a:r>
              <a:rPr lang="fr-FR" altLang="en-US" dirty="0"/>
              <a:t>Réforme de la présentation du budget</a:t>
            </a:r>
          </a:p>
          <a:p>
            <a:r>
              <a:rPr lang="fr-FR" altLang="en-US" dirty="0"/>
              <a:t>plateforme e-procurement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itel 1">
            <a:extLst>
              <a:ext uri="{FF2B5EF4-FFF2-40B4-BE49-F238E27FC236}">
                <a16:creationId xmlns:a16="http://schemas.microsoft.com/office/drawing/2014/main" id="{5127EF9E-E604-47AB-8E02-E40E9C468674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 bwMode="auto">
          <a:xfrm>
            <a:off x="1985964" y="1166814"/>
            <a:ext cx="8353425" cy="71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fr-FR" altLang="en-US" dirty="0"/>
              <a:t>4.1.3 Partenaires</a:t>
            </a:r>
          </a:p>
        </p:txBody>
      </p:sp>
      <p:sp>
        <p:nvSpPr>
          <p:cNvPr id="69635" name="Tijdelijke aanduiding voor inhoud 2">
            <a:extLst>
              <a:ext uri="{FF2B5EF4-FFF2-40B4-BE49-F238E27FC236}">
                <a16:creationId xmlns:a16="http://schemas.microsoft.com/office/drawing/2014/main" id="{0F7E3BEF-2B0D-41B2-B8C6-CD374B329B03}"/>
              </a:ext>
            </a:extLst>
          </p:cNvPr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 bwMode="auto">
          <a:xfrm>
            <a:off x="2063751" y="2133600"/>
            <a:ext cx="8353425" cy="181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fr-FR" altLang="en-US" dirty="0"/>
              <a:t>SPF BOSA</a:t>
            </a:r>
          </a:p>
          <a:p>
            <a:r>
              <a:rPr lang="fr-FR" altLang="en-US" dirty="0"/>
              <a:t>Cour des comptes</a:t>
            </a:r>
          </a:p>
          <a:p>
            <a:r>
              <a:rPr lang="fr-FR" altLang="en-US" dirty="0"/>
              <a:t>Inspection des Finances</a:t>
            </a:r>
          </a:p>
          <a:p>
            <a:r>
              <a:rPr lang="fr-FR" altLang="en-US" dirty="0"/>
              <a:t>Cabinets</a:t>
            </a:r>
          </a:p>
          <a:p>
            <a:r>
              <a:rPr lang="fr-FR" altLang="en-US" dirty="0"/>
              <a:t>FIA (</a:t>
            </a:r>
            <a:r>
              <a:rPr lang="fr-FR" altLang="en-US" dirty="0" err="1"/>
              <a:t>Federale</a:t>
            </a:r>
            <a:r>
              <a:rPr lang="fr-FR" altLang="en-US" dirty="0"/>
              <a:t> Audit – Audit fédéral)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el 1">
            <a:extLst>
              <a:ext uri="{FF2B5EF4-FFF2-40B4-BE49-F238E27FC236}">
                <a16:creationId xmlns:a16="http://schemas.microsoft.com/office/drawing/2014/main" id="{27A7327E-2C82-413F-A956-82F2A35AD075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 bwMode="auto">
          <a:xfrm>
            <a:off x="1919289" y="765175"/>
            <a:ext cx="8353425" cy="71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fr-FR" altLang="en-US" dirty="0"/>
              <a:t>4.1.4 Correspondants B&amp;CG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064CD034-BBCA-46C9-A79A-EB0B9B8AC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281" y="1611609"/>
            <a:ext cx="4320451" cy="4839526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el 1">
            <a:extLst>
              <a:ext uri="{FF2B5EF4-FFF2-40B4-BE49-F238E27FC236}">
                <a16:creationId xmlns:a16="http://schemas.microsoft.com/office/drawing/2014/main" id="{4339F8D9-4A85-4CEE-ADF3-D2E8D10DDB38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 bwMode="auto">
          <a:xfrm>
            <a:off x="1985964" y="1166814"/>
            <a:ext cx="8353425" cy="71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fr-FR" altLang="en-US" dirty="0"/>
              <a:t>4.1.5 Utiliser les deniers publics</a:t>
            </a:r>
          </a:p>
        </p:txBody>
      </p:sp>
      <p:sp>
        <p:nvSpPr>
          <p:cNvPr id="71683" name="Tijdelijke aanduiding voor inhoud 2">
            <a:extLst>
              <a:ext uri="{FF2B5EF4-FFF2-40B4-BE49-F238E27FC236}">
                <a16:creationId xmlns:a16="http://schemas.microsoft.com/office/drawing/2014/main" id="{F852B6F7-0658-4A9F-9EC9-55D202370D9E}"/>
              </a:ext>
            </a:extLst>
          </p:cNvPr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 bwMode="auto">
          <a:xfrm>
            <a:off x="1985964" y="2266951"/>
            <a:ext cx="8353425" cy="3694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fr-FR" altLang="en-US"/>
              <a:t>Les membres du personnel fédéral sont justes et dignes de confiance. Ils agissent selon les principes de la bonne gestion financière :</a:t>
            </a:r>
            <a:br>
              <a:rPr lang="fr-FR" altLang="en-US"/>
            </a:br>
            <a:endParaRPr lang="fr-FR" altLang="en-US"/>
          </a:p>
          <a:p>
            <a:pPr lvl="1">
              <a:buFont typeface="Arial" panose="020B0604020202020204" pitchFamily="34" charset="0"/>
              <a:buChar char="•"/>
            </a:pPr>
            <a:r>
              <a:rPr lang="fr-FR" altLang="en-US"/>
              <a:t>Parcimonie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altLang="en-US"/>
              <a:t>Utilité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fr-FR" altLang="en-US"/>
              <a:t>Efficacité</a:t>
            </a:r>
          </a:p>
          <a:p>
            <a:pPr lvl="1">
              <a:buFont typeface="Arial" panose="020B0604020202020204" pitchFamily="34" charset="0"/>
              <a:buNone/>
            </a:pPr>
            <a:endParaRPr lang="nl-BE" altLang="en-US"/>
          </a:p>
          <a:p>
            <a:pPr lvl="1">
              <a:buFont typeface="Arial" panose="020B0604020202020204" pitchFamily="34" charset="0"/>
              <a:buNone/>
            </a:pPr>
            <a:r>
              <a:rPr lang="fr-FR" altLang="en-US"/>
              <a:t>Ceci s’applique à TOUS les fonctionnaires.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el 1">
            <a:extLst>
              <a:ext uri="{FF2B5EF4-FFF2-40B4-BE49-F238E27FC236}">
                <a16:creationId xmlns:a16="http://schemas.microsoft.com/office/drawing/2014/main" id="{8F33D86D-7440-4411-AF5A-04692F31E91C}"/>
              </a:ext>
            </a:extLst>
          </p:cNvPr>
          <p:cNvSpPr>
            <a:spLocks noGrp="1" noChangeArrowheads="1"/>
          </p:cNvSpPr>
          <p:nvPr>
            <p:ph type="title" idx="4294967295"/>
            <p:custDataLst>
              <p:tags r:id="rId1"/>
            </p:custDataLst>
          </p:nvPr>
        </p:nvSpPr>
        <p:spPr bwMode="auto">
          <a:xfrm>
            <a:off x="1985963" y="1166814"/>
            <a:ext cx="8934450" cy="71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fr-FR" altLang="en-US" dirty="0"/>
              <a:t>4.1.6 Cas d’application pour le SPF des dépenses 			 sur budget</a:t>
            </a:r>
          </a:p>
        </p:txBody>
      </p:sp>
      <p:sp>
        <p:nvSpPr>
          <p:cNvPr id="72707" name="Tijdelijke aanduiding voor inhoud 3">
            <a:extLst>
              <a:ext uri="{FF2B5EF4-FFF2-40B4-BE49-F238E27FC236}">
                <a16:creationId xmlns:a16="http://schemas.microsoft.com/office/drawing/2014/main" id="{7DB8FC66-49A4-4ECC-835B-DBBDEF9EF22E}"/>
              </a:ext>
            </a:extLst>
          </p:cNvPr>
          <p:cNvSpPr>
            <a:spLocks noGrp="1" noChangeArrowheads="1"/>
          </p:cNvSpPr>
          <p:nvPr>
            <p:ph idx="4294967295"/>
            <p:custDataLst>
              <p:tags r:id="rId2"/>
            </p:custDataLst>
          </p:nvPr>
        </p:nvSpPr>
        <p:spPr bwMode="auto">
          <a:xfrm>
            <a:off x="1985964" y="2266951"/>
            <a:ext cx="8353425" cy="3694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fr-FR" altLang="en-US" dirty="0"/>
              <a:t>Communication et </a:t>
            </a:r>
            <a:r>
              <a:rPr lang="fr-FR" altLang="en-US" dirty="0" err="1"/>
              <a:t>reporting</a:t>
            </a:r>
            <a:r>
              <a:rPr lang="fr-FR" altLang="en-US" dirty="0"/>
              <a:t> en matière de budget</a:t>
            </a:r>
          </a:p>
          <a:p>
            <a:r>
              <a:rPr lang="fr-FR" altLang="en-US" dirty="0"/>
              <a:t>Organisation des procédures d’achat</a:t>
            </a:r>
          </a:p>
          <a:p>
            <a:r>
              <a:rPr lang="fr-FR" altLang="en-US" dirty="0"/>
              <a:t>Délégations en vue de conclure des accords ayant des impacts budgétaires</a:t>
            </a:r>
          </a:p>
          <a:p>
            <a:r>
              <a:rPr lang="fr-FR" altLang="en-US" dirty="0"/>
              <a:t>Paiement ou remboursement des frais et indemnités</a:t>
            </a:r>
          </a:p>
          <a:p>
            <a:r>
              <a:rPr lang="fr-FR" altLang="en-US" dirty="0"/>
              <a:t>Contrôle (réception) des biens livrés et services prestés</a:t>
            </a:r>
          </a:p>
        </p:txBody>
      </p:sp>
    </p:spTree>
  </p:cSld>
  <p:clrMapOvr>
    <a:masterClrMapping/>
  </p:clrMapOvr>
  <p:transition>
    <p:cut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76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77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7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7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9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5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10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37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Office Theme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Kantoorthema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100000"/>
          <a:buFontTx/>
          <a:buNone/>
          <a:tabLst/>
          <a:defRPr kumimoji="0" lang="en-GB" alt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cs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100000"/>
          <a:buFontTx/>
          <a:buNone/>
          <a:tabLst/>
          <a:defRPr kumimoji="0" lang="en-GB" alt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cs typeface="Tahoma" panose="020B0604030504040204" pitchFamily="34" charset="0"/>
          </a:defRPr>
        </a:defPPr>
      </a:lstStyle>
    </a:lnDef>
  </a:objectDefaults>
  <a:extraClrSchemeLst>
    <a:extraClrScheme>
      <a:clrScheme name="3_Office Theme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Office Theme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Office Theme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Office Theme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Office Theme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Office Theme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Office Theme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Office Theme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4_Office Theme">
  <a:themeElements>
    <a:clrScheme name="Office Theme 2">
      <a:dk1>
        <a:srgbClr val="40458C"/>
      </a:dk1>
      <a:lt1>
        <a:srgbClr val="FFFFFF"/>
      </a:lt1>
      <a:dk2>
        <a:srgbClr val="660066"/>
      </a:dk2>
      <a:lt2>
        <a:srgbClr val="B7C1EB"/>
      </a:lt2>
      <a:accent1>
        <a:srgbClr val="ECD882"/>
      </a:accent1>
      <a:accent2>
        <a:srgbClr val="B2B2B2"/>
      </a:accent2>
      <a:accent3>
        <a:srgbClr val="FFFFFF"/>
      </a:accent3>
      <a:accent4>
        <a:srgbClr val="353A77"/>
      </a:accent4>
      <a:accent5>
        <a:srgbClr val="F4E9C1"/>
      </a:accent5>
      <a:accent6>
        <a:srgbClr val="A1A1A1"/>
      </a:accent6>
      <a:hlink>
        <a:srgbClr val="6F89F7"/>
      </a:hlink>
      <a:folHlink>
        <a:srgbClr val="CFDBFD"/>
      </a:folHlink>
    </a:clrScheme>
    <a:fontScheme name="Kantoorthema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100000"/>
          <a:buFontTx/>
          <a:buNone/>
          <a:tabLst/>
          <a:defRPr kumimoji="0" lang="en-GB" alt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cs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100000"/>
          <a:buFontTx/>
          <a:buNone/>
          <a:tabLst/>
          <a:defRPr kumimoji="0" lang="en-GB" alt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cs typeface="Tahoma" panose="020B0604030504040204" pitchFamily="34" charset="0"/>
          </a:defRPr>
        </a:defPPr>
      </a:lstStyle>
    </a:lnDef>
  </a:objectDefaults>
  <a:extraClrSchemeLst>
    <a:extraClrScheme>
      <a:clrScheme name="4_Office Theme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Office Theme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Office Theme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Office Theme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Office Theme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Office Theme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Office Theme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Office Theme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1C959F29F9B24DAB77495B74D2D101" ma:contentTypeVersion="10" ma:contentTypeDescription="Create a new document." ma:contentTypeScope="" ma:versionID="a9bfde14479caaf16878c6fd080fc50b">
  <xsd:schema xmlns:xsd="http://www.w3.org/2001/XMLSchema" xmlns:xs="http://www.w3.org/2001/XMLSchema" xmlns:p="http://schemas.microsoft.com/office/2006/metadata/properties" xmlns:ns3="d9b634aa-0cb7-4ce6-9424-80b760a55fe1" xmlns:ns4="9d3e7ca5-99b0-4823-9258-deb01e312017" targetNamespace="http://schemas.microsoft.com/office/2006/metadata/properties" ma:root="true" ma:fieldsID="0b92ada04e4b5368c21506b1aaa7aaac" ns3:_="" ns4:_="">
    <xsd:import namespace="d9b634aa-0cb7-4ce6-9424-80b760a55fe1"/>
    <xsd:import namespace="9d3e7ca5-99b0-4823-9258-deb01e31201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CR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9b634aa-0cb7-4ce6-9424-80b760a55fe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3e7ca5-99b0-4823-9258-deb01e31201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4F9761C-793D-4D37-BD53-E39DEA1AB79B}">
  <ds:schemaRefs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9d3e7ca5-99b0-4823-9258-deb01e312017"/>
    <ds:schemaRef ds:uri="d9b634aa-0cb7-4ce6-9424-80b760a55fe1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5E70B64A-C6E9-465E-B6E4-949143DC288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D864B2F-39F5-4FDC-A9E7-D03E81D7363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9b634aa-0cb7-4ce6-9424-80b760a55fe1"/>
    <ds:schemaRef ds:uri="9d3e7ca5-99b0-4823-9258-deb01e31201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159</Words>
  <Application>Microsoft Office PowerPoint</Application>
  <PresentationFormat>Grand écran</PresentationFormat>
  <Paragraphs>68</Paragraphs>
  <Slides>12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Calibri Light</vt:lpstr>
      <vt:lpstr>Tahoma</vt:lpstr>
      <vt:lpstr>Wingdings</vt:lpstr>
      <vt:lpstr>Thème Office</vt:lpstr>
      <vt:lpstr>3_Office Theme</vt:lpstr>
      <vt:lpstr>4_Office Theme</vt:lpstr>
      <vt:lpstr>Présentation PowerPoint</vt:lpstr>
      <vt:lpstr>4. Présentation des services d’encadrement </vt:lpstr>
      <vt:lpstr>4.1 Service d’encadrement B&amp;C (S2)</vt:lpstr>
      <vt:lpstr>4.1.1 Fonctionnement et activités</vt:lpstr>
      <vt:lpstr>4.1.2 Priorités 2021</vt:lpstr>
      <vt:lpstr>4.1.3 Partenaires</vt:lpstr>
      <vt:lpstr>4.1.4 Correspondants B&amp;CG</vt:lpstr>
      <vt:lpstr>4.1.5 Utiliser les deniers publics</vt:lpstr>
      <vt:lpstr>4.1.6 Cas d’application pour le SPF des dépenses     sur budget</vt:lpstr>
      <vt:lpstr>4.1.7 Budget 2021</vt:lpstr>
      <vt:lpstr>4.1.8 Demandes d’achat 2020</vt:lpstr>
      <vt:lpstr>4.1.9 Interventions facilitaires 2020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Christophe Delmoitiez (FOD Economie - SPF Economie)</dc:creator>
  <cp:lastModifiedBy>Robert Dumoulin (FOD Economie - SPF Economie)</cp:lastModifiedBy>
  <cp:revision>11</cp:revision>
  <dcterms:created xsi:type="dcterms:W3CDTF">2021-02-08T11:56:30Z</dcterms:created>
  <dcterms:modified xsi:type="dcterms:W3CDTF">2021-02-09T13:48:04Z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0x010100831C959F29F9B24DAB77495B74D2D101</vt:lpwstr>
  </property>
</Properties>
</file>