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256" r:id="rId6"/>
    <p:sldId id="556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694" r:id="rId16"/>
    <p:sldId id="693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D28E-DAB6-4E11-A945-D273CB20F459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E2BBA-4D88-43CB-ABB0-E5A8086BFB7C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348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e l'image des diapositives 1">
            <a:extLst>
              <a:ext uri="{FF2B5EF4-FFF2-40B4-BE49-F238E27FC236}">
                <a16:creationId xmlns:a16="http://schemas.microsoft.com/office/drawing/2014/main" id="{E890AE36-8692-4D45-8318-BBF1037A23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Espace réservé des commentaires 2">
            <a:extLst>
              <a:ext uri="{FF2B5EF4-FFF2-40B4-BE49-F238E27FC236}">
                <a16:creationId xmlns:a16="http://schemas.microsoft.com/office/drawing/2014/main" id="{C099E748-1779-49A4-9568-CF9B4A2ED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/>
            <a:endParaRPr lang="fr-FR" altLang="en-US">
              <a:latin typeface="Calibri" panose="020F0502020204030204" pitchFamily="34" charset="0"/>
            </a:endParaRPr>
          </a:p>
        </p:txBody>
      </p:sp>
      <p:sp>
        <p:nvSpPr>
          <p:cNvPr id="63492" name="Espace réservé du numéro de diapositive 3">
            <a:extLst>
              <a:ext uri="{FF2B5EF4-FFF2-40B4-BE49-F238E27FC236}">
                <a16:creationId xmlns:a16="http://schemas.microsoft.com/office/drawing/2014/main" id="{F0AED2AB-BA77-416B-BC55-31581A8F9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2475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728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083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438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15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87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59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31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0C2184-CA3C-4326-A3AE-22CC33E6EFF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63493" name="Tijdelijke aanduiding voor voettekst 1">
            <a:extLst>
              <a:ext uri="{FF2B5EF4-FFF2-40B4-BE49-F238E27FC236}">
                <a16:creationId xmlns:a16="http://schemas.microsoft.com/office/drawing/2014/main" id="{7F92E823-7ACA-4EAB-BB32-30F0A2F24A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52475" indent="-28892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5728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2083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84388" indent="-230188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415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987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559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913188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58E4C-9E8F-4A85-949C-110A044C8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9AC3FA-909B-401E-B647-2CDAFCB68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482C7D-DAFB-4A25-BDCD-BE3662CD5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94CE63-CEE2-4678-A5C3-C7D5C6C4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5A08B3-A444-47FB-822B-3306BC3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65878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33205-B708-4850-BF0D-D10CB689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63C8F0-725E-454D-9A01-5A323C254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89D154-EF58-491C-9A03-321E2D3A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B9320-1145-4721-94D8-6F01C47B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09726-F546-4A79-AE2C-EB3EE767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05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17E2EC-2C7A-4470-ABC0-A3AC8D93F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E68968-5D90-4458-91E5-FF32657CF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6E69DE-0272-4BDF-AB21-47700517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8F74E9-76FA-4FB1-8BCB-FF24CC0F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FBF203-2DBF-40E9-9832-42BF5221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56778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3"/>
          <p:cNvSpPr>
            <a:spLocks noGrp="1" noChangeArrowheads="1"/>
          </p:cNvSpPr>
          <p:nvPr>
            <p:ph type="title"/>
          </p:nvPr>
        </p:nvSpPr>
        <p:spPr bwMode="auto">
          <a:xfrm>
            <a:off x="1458503" y="2729170"/>
            <a:ext cx="10047909" cy="139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49" tIns="18274" rIns="36549" bIns="1827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015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588" y="2729170"/>
            <a:ext cx="10820825" cy="1499657"/>
          </a:xfrm>
          <a:prstGeom prst="rect">
            <a:avLst/>
          </a:prstGeom>
        </p:spPr>
        <p:txBody>
          <a:bodyPr lIns="83238" tIns="41619" rIns="83238" bIns="41619" anchor="b"/>
          <a:lstStyle>
            <a:lvl1pPr marL="0" indent="0">
              <a:buNone/>
              <a:defRPr sz="1800"/>
            </a:lvl1pPr>
            <a:lvl2pPr marL="416189" indent="0">
              <a:buNone/>
              <a:defRPr sz="1600"/>
            </a:lvl2pPr>
            <a:lvl3pPr marL="832378" indent="0">
              <a:buNone/>
              <a:defRPr sz="1500"/>
            </a:lvl3pPr>
            <a:lvl4pPr marL="1248567" indent="0">
              <a:buNone/>
              <a:defRPr sz="1300"/>
            </a:lvl4pPr>
            <a:lvl5pPr marL="1664757" indent="0">
              <a:buNone/>
              <a:defRPr sz="1300"/>
            </a:lvl5pPr>
            <a:lvl6pPr marL="2080946" indent="0">
              <a:buNone/>
              <a:defRPr sz="1300"/>
            </a:lvl6pPr>
            <a:lvl7pPr marL="2497135" indent="0">
              <a:buNone/>
              <a:defRPr sz="1300"/>
            </a:lvl7pPr>
            <a:lvl8pPr marL="2913324" indent="0">
              <a:buNone/>
              <a:defRPr sz="1300"/>
            </a:lvl8pPr>
            <a:lvl9pPr marL="3329513" indent="0">
              <a:buNone/>
              <a:defRPr sz="13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Rectangle 83"/>
          <p:cNvSpPr>
            <a:spLocks noGrp="1" noChangeArrowheads="1"/>
          </p:cNvSpPr>
          <p:nvPr>
            <p:ph type="title"/>
          </p:nvPr>
        </p:nvSpPr>
        <p:spPr bwMode="auto">
          <a:xfrm>
            <a:off x="685588" y="4128830"/>
            <a:ext cx="10820825" cy="139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549" tIns="18274" rIns="36549" bIns="182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81692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37494" y="1166814"/>
            <a:ext cx="10281138" cy="7127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37494" y="2266951"/>
            <a:ext cx="10281138" cy="3694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E2ED4138-8F6D-46FE-8881-19F77553AA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5692" y="6543675"/>
            <a:ext cx="2540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GB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1915848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37493" y="2266951"/>
            <a:ext cx="5046784" cy="3694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71847" y="2266951"/>
            <a:ext cx="5046785" cy="36941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037494" y="1166814"/>
            <a:ext cx="10281138" cy="712787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87A4A4F3-E3E6-485A-9E1A-8CE63B8D1A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605692" y="6543675"/>
            <a:ext cx="2540000" cy="2286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r>
              <a:rPr lang="en-GB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71905449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kst 2 kolommen + afbeelding benede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>
            <a:extLst>
              <a:ext uri="{FF2B5EF4-FFF2-40B4-BE49-F238E27FC236}">
                <a16:creationId xmlns:a16="http://schemas.microsoft.com/office/drawing/2014/main" id="{3D3258FB-CC92-477E-8025-C2D8E8D91E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1" y="4991101"/>
            <a:ext cx="12254524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440365" y="332656"/>
            <a:ext cx="6462713" cy="1143000"/>
          </a:xfrm>
          <a:prstGeom prst="rect">
            <a:avLst/>
          </a:prstGeom>
        </p:spPr>
        <p:txBody>
          <a:bodyPr anchor="b" anchorCtr="0"/>
          <a:lstStyle>
            <a:lvl1pPr>
              <a:buNone/>
              <a:defRPr sz="2925">
                <a:solidFill>
                  <a:srgbClr val="68758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Espace réservé pour une image  3"/>
          <p:cNvSpPr>
            <a:spLocks noGrp="1"/>
          </p:cNvSpPr>
          <p:nvPr>
            <p:ph type="pic" sz="quarter" idx="13"/>
          </p:nvPr>
        </p:nvSpPr>
        <p:spPr>
          <a:xfrm>
            <a:off x="-6349" y="4991102"/>
            <a:ext cx="12198350" cy="19669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 anchorCtr="1"/>
          <a:lstStyle>
            <a:lvl1pPr algn="ctr">
              <a:defRPr sz="260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Espace réservé du texte 2"/>
          <p:cNvSpPr>
            <a:spLocks noGrp="1"/>
          </p:cNvSpPr>
          <p:nvPr>
            <p:ph type="body" sz="quarter" idx="12"/>
          </p:nvPr>
        </p:nvSpPr>
        <p:spPr>
          <a:xfrm>
            <a:off x="2440367" y="1855401"/>
            <a:ext cx="6439934" cy="2941753"/>
          </a:xfrm>
          <a:prstGeom prst="rect">
            <a:avLst/>
          </a:prstGeom>
        </p:spPr>
        <p:txBody>
          <a:bodyPr numCol="2" spcCol="720000"/>
          <a:lstStyle>
            <a:lvl1pPr>
              <a:buNone/>
              <a:defRPr sz="2275">
                <a:solidFill>
                  <a:srgbClr val="68758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1pPr>
            <a:lvl2pPr marL="278606" indent="-278606">
              <a:buFont typeface="Arial" panose="020B0604020202020204" pitchFamily="34" charset="0"/>
              <a:buChar char="•"/>
              <a:defRPr sz="1463">
                <a:solidFill>
                  <a:srgbClr val="68758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lvl2pPr>
            <a:lvl3pPr marL="278606" indent="-278606">
              <a:buFont typeface="Arial" panose="020B0604020202020204" pitchFamily="34" charset="0"/>
              <a:buChar char="•"/>
              <a:defRPr/>
            </a:lvl3pPr>
            <a:lvl4pPr marL="232172" indent="-232172">
              <a:buFont typeface="Arial" panose="020B0604020202020204" pitchFamily="34" charset="0"/>
              <a:buChar char="•"/>
              <a:defRPr/>
            </a:lvl4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202412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36D0C1-2BE9-4C00-A678-24F0B582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CEFC56-A09C-4E0A-BC04-738566001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52F027-3B35-4B95-8700-BA9E8863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2C1F3E-5BE9-41C0-AB0E-73D41734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4E476-A8A9-45DD-914C-190CA8303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45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3B6BD2-423A-47D2-BB18-22CA8E38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D65BC-65CD-411B-ADD2-ED9018AB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C2302-2710-40F4-88DC-4C3B4220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4F8EDB-B8AB-4606-A6C6-B0D05839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C9BFB-1BAA-4155-90DD-5574324E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56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56A58-8D82-4B1A-83BE-8237BB80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121254-DA90-41A8-B313-3D96DF79B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2C291BE-453D-4C3C-8D53-1B5235DC9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A2F8D7-CA94-4ED4-A882-35F066F6F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40F452-90FA-4A6B-A80D-C9ED200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9FBC0F-6090-41E7-9E64-EB81F47B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32437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B04A0-8D72-4DF5-90D8-885ED802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CBA0D4-8CB8-4697-AD05-2D59756F8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325D2C-2AB6-473F-9B98-7A1186C74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79F43A-1CEC-4FC2-98C0-E109E917A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7D184B1-22AA-4BF6-B7C0-28880D2CE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B55D39-D546-4C15-AE68-3AEA8BC7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ACE2CBB-FF83-431D-B9BE-AE11DAB9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A7814D-852B-43AB-AE92-483C2E33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34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E049AE-0C43-480C-AC00-ACEC5F02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4D95DB9-52E6-4380-935E-01D4A8B6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A7E6A2-86C3-4176-B0BB-5CB8497D6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00AC9A-D0CD-42D9-B70A-480FB8F3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6817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78F3D7-C27A-4321-A6A5-72934677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80490A-A4F0-4C5A-9389-F6D7E223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FF8DB5-31CC-492E-B9A4-A669AD30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056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76BD1-31B6-4604-9E52-884B9BE5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67EFE5-1498-4803-AE94-6C024FB81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CA8F148-D511-4D41-9647-F2C98F1C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1E47E6-FBA1-4ADC-A4EB-88BA15F4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FF86CE-4463-4C12-9628-05A717BA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94269-16D5-4B21-9536-7DE9C5D6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67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18A9E-D2C4-48F9-A36D-A22A85AA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DA18AF-85B5-44C6-9AB0-994C9ABE0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DBF9C7-028A-4CDA-93D4-C2758E5BE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73BD0C-E5F0-4358-A343-B2B66CBA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50CFDB-91E2-48BB-B8B3-E7E5F28D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46FF06-80B9-45FF-A6BC-01AF8B96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454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EF7FE98-B34C-4D6E-A987-3B753FF64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186752-9324-44DA-B5AC-1C8C346F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D4327-467B-44A7-85D9-1E349936C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55C92-9905-41E9-A1A6-C2CE482EF282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3DFBA-59F0-49A0-900A-FDE5AD926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69FC4A-53DA-4198-8C68-24E7EB8EA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692F-D42D-486A-85F2-2E4A2158850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537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9" descr="D:\Huisstijl\Logos\logo_couleur_fr\logo_rvb_fr.jpg">
            <a:extLst>
              <a:ext uri="{FF2B5EF4-FFF2-40B4-BE49-F238E27FC236}">
                <a16:creationId xmlns:a16="http://schemas.microsoft.com/office/drawing/2014/main" id="{8897F4DA-406E-41C9-9CDD-1597DA4A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201" y="6059489"/>
            <a:ext cx="2385646" cy="90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03" descr="D:\Huisstijl\van antoine\matos_template_office\be_nb.bmp">
            <a:extLst>
              <a:ext uri="{FF2B5EF4-FFF2-40B4-BE49-F238E27FC236}">
                <a16:creationId xmlns:a16="http://schemas.microsoft.com/office/drawing/2014/main" id="{802FFCB8-7950-4FFC-AD60-9D69039AD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216" y="6369050"/>
            <a:ext cx="45524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">
            <a:extLst>
              <a:ext uri="{FF2B5EF4-FFF2-40B4-BE49-F238E27FC236}">
                <a16:creationId xmlns:a16="http://schemas.microsoft.com/office/drawing/2014/main" id="{1C4D0A97-E111-4F1B-B9BD-B0E3F2349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9846" y="6392863"/>
            <a:ext cx="1233714" cy="284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3238" tIns="41619" rIns="83238" bIns="41619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1300">
                <a:solidFill>
                  <a:srgbClr val="424242"/>
                </a:solidFill>
                <a:latin typeface="Arial Narrow" pitchFamily="34" charset="0"/>
              </a:rPr>
              <a:t>economie.fgov.be</a:t>
            </a:r>
          </a:p>
        </p:txBody>
      </p:sp>
    </p:spTree>
    <p:extLst>
      <p:ext uri="{BB962C8B-B14F-4D97-AF65-F5344CB8AC3E}">
        <p14:creationId xmlns:p14="http://schemas.microsoft.com/office/powerpoint/2010/main" val="426285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cut/>
  </p:transition>
  <p:hf hdr="0" ftr="0" dt="0"/>
  <p:txStyles>
    <p:titleStyle>
      <a:lvl1pPr algn="l" defTabSz="430213" rtl="0" eaLnBrk="0" fontAlgn="base" hangingPunct="0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+mj-lt"/>
          <a:ea typeface="+mj-ea"/>
          <a:cs typeface="+mj-cs"/>
        </a:defRPr>
      </a:lvl1pPr>
      <a:lvl2pPr algn="l" defTabSz="430213" rtl="0" eaLnBrk="0" fontAlgn="base" hangingPunct="0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2pPr>
      <a:lvl3pPr algn="l" defTabSz="430213" rtl="0" eaLnBrk="0" fontAlgn="base" hangingPunct="0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3pPr>
      <a:lvl4pPr algn="l" defTabSz="430213" rtl="0" eaLnBrk="0" fontAlgn="base" hangingPunct="0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4pPr>
      <a:lvl5pPr algn="l" defTabSz="430213" rtl="0" eaLnBrk="0" fontAlgn="base" hangingPunct="0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5pPr>
      <a:lvl6pPr marL="416189" algn="l" defTabSz="430640" rtl="0" eaLnBrk="1" fontAlgn="base" hangingPunct="1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6pPr>
      <a:lvl7pPr marL="832378" algn="l" defTabSz="430640" rtl="0" eaLnBrk="1" fontAlgn="base" hangingPunct="1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7pPr>
      <a:lvl8pPr marL="1248567" algn="l" defTabSz="430640" rtl="0" eaLnBrk="1" fontAlgn="base" hangingPunct="1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8pPr>
      <a:lvl9pPr marL="1664757" algn="l" defTabSz="430640" rtl="0" eaLnBrk="1" fontAlgn="base" hangingPunct="1">
        <a:spcBef>
          <a:spcPct val="0"/>
        </a:spcBef>
        <a:spcAft>
          <a:spcPct val="0"/>
        </a:spcAft>
        <a:defRPr sz="2900">
          <a:solidFill>
            <a:srgbClr val="D53F26"/>
          </a:solidFill>
          <a:latin typeface="Arial" charset="0"/>
        </a:defRPr>
      </a:lvl9pPr>
    </p:titleStyle>
    <p:bodyStyle>
      <a:lvl1pPr marL="322263" indent="-246063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Font typeface="Wingdings" panose="05000000000000000000" pitchFamily="2" charset="2"/>
        <a:buChar char="§"/>
        <a:defRPr sz="2500">
          <a:solidFill>
            <a:srgbClr val="424242"/>
          </a:solidFill>
          <a:latin typeface="+mn-lt"/>
          <a:ea typeface="+mn-ea"/>
          <a:cs typeface="+mn-cs"/>
        </a:defRPr>
      </a:lvl1pPr>
      <a:lvl2pPr marL="755650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424242"/>
        </a:buClr>
        <a:buFont typeface="Arial" panose="020B0604020202020204" pitchFamily="34" charset="0"/>
        <a:buChar char="–"/>
        <a:defRPr sz="2500">
          <a:solidFill>
            <a:srgbClr val="424242"/>
          </a:solidFill>
          <a:latin typeface="+mn-lt"/>
        </a:defRPr>
      </a:lvl2pPr>
      <a:lvl3pPr marL="1209675" indent="-190500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Char char="•"/>
        <a:defRPr sz="2200">
          <a:solidFill>
            <a:srgbClr val="000000"/>
          </a:solidFill>
          <a:latin typeface="+mn-lt"/>
        </a:defRPr>
      </a:lvl3pPr>
      <a:lvl4pPr marL="1643063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</a:defRPr>
      </a:lvl4pPr>
      <a:lvl5pPr marL="2076450" indent="-1698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>
          <a:solidFill>
            <a:srgbClr val="000000"/>
          </a:solidFill>
          <a:latin typeface="+mn-lt"/>
        </a:defRPr>
      </a:lvl5pPr>
      <a:lvl6pPr marL="2492800" indent="-170522" algn="l" defTabSz="43064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»"/>
        <a:defRPr sz="1800">
          <a:solidFill>
            <a:srgbClr val="000000"/>
          </a:solidFill>
          <a:latin typeface="+mn-lt"/>
        </a:defRPr>
      </a:lvl6pPr>
      <a:lvl7pPr marL="2908989" indent="-170522" algn="l" defTabSz="43064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»"/>
        <a:defRPr sz="1800">
          <a:solidFill>
            <a:srgbClr val="000000"/>
          </a:solidFill>
          <a:latin typeface="+mn-lt"/>
        </a:defRPr>
      </a:lvl7pPr>
      <a:lvl8pPr marL="3325178" indent="-170522" algn="l" defTabSz="43064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»"/>
        <a:defRPr sz="1800">
          <a:solidFill>
            <a:srgbClr val="000000"/>
          </a:solidFill>
          <a:latin typeface="+mn-lt"/>
        </a:defRPr>
      </a:lvl8pPr>
      <a:lvl9pPr marL="3741368" indent="-170522" algn="l" defTabSz="430640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Font typeface="Arial" charset="0"/>
        <a:buChar char="»"/>
        <a:defRPr sz="18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189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2378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8567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4757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0946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7135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3324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29513" algn="l" defTabSz="83237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6A7BC-3A24-43C0-ADB9-245358D00B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D8CC31-D75B-4FDE-923D-114B8475D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8720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>
            <a:extLst>
              <a:ext uri="{FF2B5EF4-FFF2-40B4-BE49-F238E27FC236}">
                <a16:creationId xmlns:a16="http://schemas.microsoft.com/office/drawing/2014/main" id="{D7662DBA-7C52-49EA-9DF2-E3B2111E3A2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4.1.7 Budget 2021</a:t>
            </a:r>
            <a:endParaRPr lang="en-US" alt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A2622DC-A217-4F4C-859B-C9F83C81E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9793" y="1424163"/>
            <a:ext cx="9000875" cy="543383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>
            <a:extLst>
              <a:ext uri="{FF2B5EF4-FFF2-40B4-BE49-F238E27FC236}">
                <a16:creationId xmlns:a16="http://schemas.microsoft.com/office/drawing/2014/main" id="{E2CBD81D-7762-47C4-A81A-24EDA337C1F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4.1.8 Aankoopaanvragen 2020</a:t>
            </a:r>
            <a:endParaRPr lang="en-US" alt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87E64FD-7B7A-49B3-88ED-495DAD1C8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564" y="1519238"/>
            <a:ext cx="7353787" cy="4779962"/>
          </a:xfr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el 1">
            <a:extLst>
              <a:ext uri="{FF2B5EF4-FFF2-40B4-BE49-F238E27FC236}">
                <a16:creationId xmlns:a16="http://schemas.microsoft.com/office/drawing/2014/main" id="{B3076785-771F-43BB-9EC0-A52AE4BE7E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4.1.9 Facilitaire interventies 2020 </a:t>
            </a:r>
            <a:endParaRPr lang="en-US" altLang="en-US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E205EC1-08A8-4E01-AADA-EC9156ADF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756" y="1495306"/>
            <a:ext cx="4308154" cy="529977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>
            <a:extLst>
              <a:ext uri="{FF2B5EF4-FFF2-40B4-BE49-F238E27FC236}">
                <a16:creationId xmlns:a16="http://schemas.microsoft.com/office/drawing/2014/main" id="{8D0E688D-F9B9-41B0-840B-B60DF35E2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8301" y="3683000"/>
            <a:ext cx="518477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455" tIns="40727" rIns="81455" bIns="40727"/>
          <a:lstStyle>
            <a:lvl1pPr marL="358775" indent="-358775" defTabSz="957263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77875" indent="-298450" defTabSz="957263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98563" indent="-241300" defTabSz="957263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76400" indent="-239713" defTabSz="957263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155825" indent="-239713" defTabSz="957263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613025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3070225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527425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984625" indent="-239713" defTabSz="9572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</a:pPr>
            <a:endParaRPr lang="fr-BE" altLang="en-US" sz="1700">
              <a:solidFill>
                <a:srgbClr val="424242"/>
              </a:solidFill>
              <a:latin typeface="Arial" panose="020B0604020202020204" pitchFamily="34" charset="0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</a:pPr>
            <a:endParaRPr lang="fr-BE" altLang="en-US" sz="17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</a:pPr>
            <a:r>
              <a:rPr lang="fr-BE" altLang="en-US" sz="17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93A994D-5760-4F27-8E37-0429E4714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31" t="65099" r="69456" b="22301"/>
          <a:stretch/>
        </p:blipFill>
        <p:spPr>
          <a:xfrm>
            <a:off x="3071664" y="836712"/>
            <a:ext cx="1857406" cy="1800000"/>
          </a:xfrm>
          <a:prstGeom prst="round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B3FCFAD-4506-415D-825B-D9AD60B222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774" t="64741" r="58896" b="22301"/>
          <a:stretch/>
        </p:blipFill>
        <p:spPr>
          <a:xfrm>
            <a:off x="7535299" y="836712"/>
            <a:ext cx="1810306" cy="1800000"/>
          </a:xfrm>
          <a:prstGeom prst="round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6E8BF4E-611A-4701-8CF2-F3231133E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440" t="64647" r="48244" b="22645"/>
          <a:stretch/>
        </p:blipFill>
        <p:spPr>
          <a:xfrm>
            <a:off x="3057787" y="3683000"/>
            <a:ext cx="1841939" cy="1800000"/>
          </a:xfrm>
          <a:prstGeom prst="round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E51E8334-E576-4989-B820-25CD96CFE8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68" t="64710" r="37449" b="23410"/>
          <a:stretch/>
        </p:blipFill>
        <p:spPr>
          <a:xfrm>
            <a:off x="7576280" y="3683000"/>
            <a:ext cx="1800000" cy="1800000"/>
          </a:xfrm>
          <a:prstGeom prst="roundRect">
            <a:avLst/>
          </a:prstGeom>
        </p:spPr>
      </p:pic>
      <p:sp>
        <p:nvSpPr>
          <p:cNvPr id="62471" name="Rectangle 2">
            <a:extLst>
              <a:ext uri="{FF2B5EF4-FFF2-40B4-BE49-F238E27FC236}">
                <a16:creationId xmlns:a16="http://schemas.microsoft.com/office/drawing/2014/main" id="{DAFCCA0F-41C9-4031-B8BA-4E97068C9C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774825" y="250825"/>
            <a:ext cx="8642350" cy="719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fr-FR" altLang="en-US" sz="2800" b="1"/>
              <a:t>4. Voorstelling van elke stafdienst</a:t>
            </a:r>
            <a:br>
              <a:rPr lang="fr-FR" altLang="en-US" sz="2000" b="1"/>
            </a:br>
            <a:endParaRPr lang="fr-BE" altLang="en-US" sz="2000" b="1"/>
          </a:p>
        </p:txBody>
      </p:sp>
      <p:sp>
        <p:nvSpPr>
          <p:cNvPr id="62472" name="Tekstvak 3">
            <a:extLst>
              <a:ext uri="{FF2B5EF4-FFF2-40B4-BE49-F238E27FC236}">
                <a16:creationId xmlns:a16="http://schemas.microsoft.com/office/drawing/2014/main" id="{B211D47E-A31E-466B-8FEC-BFA985DCD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2852739"/>
            <a:ext cx="29527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>
                <a:solidFill>
                  <a:srgbClr val="424242"/>
                </a:solidFill>
              </a:rPr>
              <a:t>Stafdienst Personeel &amp; Organisatie</a:t>
            </a:r>
            <a:endParaRPr lang="en-US" altLang="en-US">
              <a:solidFill>
                <a:srgbClr val="424242"/>
              </a:solidFill>
            </a:endParaRPr>
          </a:p>
        </p:txBody>
      </p:sp>
      <p:sp>
        <p:nvSpPr>
          <p:cNvPr id="62473" name="Tekstvak 10">
            <a:extLst>
              <a:ext uri="{FF2B5EF4-FFF2-40B4-BE49-F238E27FC236}">
                <a16:creationId xmlns:a16="http://schemas.microsoft.com/office/drawing/2014/main" id="{BAB1016E-9B04-420B-8CCD-C3122BAD8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4363" y="2852739"/>
            <a:ext cx="2952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>
                <a:solidFill>
                  <a:srgbClr val="424242"/>
                </a:solidFill>
              </a:rPr>
              <a:t>Stafdienst B&amp;B</a:t>
            </a:r>
            <a:endParaRPr lang="en-US" altLang="en-US">
              <a:solidFill>
                <a:srgbClr val="424242"/>
              </a:solidFill>
            </a:endParaRPr>
          </a:p>
        </p:txBody>
      </p:sp>
      <p:sp>
        <p:nvSpPr>
          <p:cNvPr id="62474" name="Tekstvak 11">
            <a:extLst>
              <a:ext uri="{FF2B5EF4-FFF2-40B4-BE49-F238E27FC236}">
                <a16:creationId xmlns:a16="http://schemas.microsoft.com/office/drawing/2014/main" id="{F091A0A8-44A6-4826-BE64-E8E5F29E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88" y="5786439"/>
            <a:ext cx="29527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>
                <a:solidFill>
                  <a:srgbClr val="424242"/>
                </a:solidFill>
              </a:rPr>
              <a:t>Stafdienst ICT</a:t>
            </a:r>
            <a:endParaRPr lang="en-US" altLang="en-US">
              <a:solidFill>
                <a:srgbClr val="424242"/>
              </a:solidFill>
            </a:endParaRPr>
          </a:p>
        </p:txBody>
      </p:sp>
      <p:sp>
        <p:nvSpPr>
          <p:cNvPr id="62475" name="Tekstvak 12">
            <a:extLst>
              <a:ext uri="{FF2B5EF4-FFF2-40B4-BE49-F238E27FC236}">
                <a16:creationId xmlns:a16="http://schemas.microsoft.com/office/drawing/2014/main" id="{DCC7766B-F666-413D-BB95-DF55E45A9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76" y="5786439"/>
            <a:ext cx="3198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en-US">
                <a:solidFill>
                  <a:srgbClr val="424242"/>
                </a:solidFill>
              </a:rPr>
              <a:t>Stafdienst Communicatie</a:t>
            </a:r>
            <a:endParaRPr lang="en-US" altLang="en-US">
              <a:solidFill>
                <a:srgbClr val="424242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jdelijke aanduiding voor inhoud 2">
            <a:extLst>
              <a:ext uri="{FF2B5EF4-FFF2-40B4-BE49-F238E27FC236}">
                <a16:creationId xmlns:a16="http://schemas.microsoft.com/office/drawing/2014/main" id="{4A50F711-B9D1-481F-9396-E935F3B02058}"/>
              </a:ext>
            </a:extLst>
          </p:cNvPr>
          <p:cNvSpPr>
            <a:spLocks noGrp="1"/>
          </p:cNvSpPr>
          <p:nvPr>
            <p:ph sz="half" idx="1"/>
          </p:nvPr>
        </p:nvSpPr>
        <p:spPr bwMode="auto">
          <a:xfrm>
            <a:off x="1981200" y="1909763"/>
            <a:ext cx="8172450" cy="369411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6200" indent="0">
              <a:buNone/>
              <a:defRPr/>
            </a:pPr>
            <a:r>
              <a:rPr lang="nl-BE" altLang="en-US" sz="2200" dirty="0"/>
              <a:t>Voorzien van budgettaire en facilitaire middelen</a:t>
            </a:r>
            <a:br>
              <a:rPr lang="nl-BE" altLang="en-US" sz="2200" dirty="0"/>
            </a:br>
            <a:endParaRPr lang="nl-BE" altLang="en-US" sz="2200" dirty="0"/>
          </a:p>
          <a:p>
            <a:pPr>
              <a:defRPr/>
            </a:pPr>
            <a:r>
              <a:rPr lang="nl-BE" altLang="en-US" sz="2200" dirty="0"/>
              <a:t>Facility management</a:t>
            </a:r>
          </a:p>
          <a:p>
            <a:pPr>
              <a:defRPr/>
            </a:pPr>
            <a:r>
              <a:rPr lang="nl-BE" altLang="en-US" sz="2200" dirty="0"/>
              <a:t>Budget &amp; boekhouding</a:t>
            </a:r>
          </a:p>
          <a:p>
            <a:pPr>
              <a:defRPr/>
            </a:pPr>
            <a:r>
              <a:rPr lang="nl-BE" altLang="en-US" sz="2200" dirty="0"/>
              <a:t>Subsidiebeheer</a:t>
            </a:r>
          </a:p>
          <a:p>
            <a:pPr>
              <a:defRPr/>
            </a:pPr>
            <a:r>
              <a:rPr lang="nl-BE" altLang="en-US" sz="2200" dirty="0"/>
              <a:t>Overheidsopdrachten</a:t>
            </a:r>
          </a:p>
          <a:p>
            <a:pPr>
              <a:defRPr/>
            </a:pPr>
            <a:r>
              <a:rPr lang="nl-BE" altLang="en-US" sz="2200" dirty="0"/>
              <a:t>Prioriteiten 2021 FOD-overschrijdend</a:t>
            </a:r>
          </a:p>
          <a:p>
            <a:pPr>
              <a:defRPr/>
            </a:pPr>
            <a:r>
              <a:rPr lang="nl-BE" altLang="en-US" sz="2200" dirty="0"/>
              <a:t>Omgaan met geld van de Staat</a:t>
            </a:r>
          </a:p>
          <a:p>
            <a:pPr>
              <a:defRPr/>
            </a:pPr>
            <a:r>
              <a:rPr lang="nl-BE" altLang="en-US" sz="2200" dirty="0"/>
              <a:t>Correspondenten</a:t>
            </a:r>
          </a:p>
        </p:txBody>
      </p:sp>
      <p:sp>
        <p:nvSpPr>
          <p:cNvPr id="64515" name="Titel 1">
            <a:extLst>
              <a:ext uri="{FF2B5EF4-FFF2-40B4-BE49-F238E27FC236}">
                <a16:creationId xmlns:a16="http://schemas.microsoft.com/office/drawing/2014/main" id="{9CDCD6E1-FE07-4493-B0CC-4E7685421A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 Stafdienst B&amp;B (S2)</a:t>
            </a:r>
            <a:endParaRPr lang="en-US" altLang="en-US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B163B0B-B777-4345-9EC9-F0B43F3BD0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3774" t="64741" r="58896" b="22301"/>
          <a:stretch/>
        </p:blipFill>
        <p:spPr>
          <a:xfrm>
            <a:off x="7618876" y="3447511"/>
            <a:ext cx="2534218" cy="2520000"/>
          </a:xfrm>
          <a:prstGeom prst="roundRect">
            <a:avLst/>
          </a:prstGeom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89573D-3820-4E1B-A6F7-2360F59D6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30426" y="1773238"/>
            <a:ext cx="4252913" cy="5040312"/>
          </a:xfrm>
        </p:spPr>
        <p:txBody>
          <a:bodyPr/>
          <a:lstStyle/>
          <a:p>
            <a:pPr>
              <a:defRPr/>
            </a:pPr>
            <a:r>
              <a:rPr lang="nl-BE" sz="2000" dirty="0">
                <a:solidFill>
                  <a:srgbClr val="D53F26"/>
                </a:solidFill>
              </a:rPr>
              <a:t>Facility</a:t>
            </a:r>
          </a:p>
          <a:p>
            <a:pPr marL="76200" indent="0">
              <a:buNone/>
              <a:defRPr/>
            </a:pPr>
            <a:r>
              <a:rPr lang="nl-BE" sz="1800" dirty="0"/>
              <a:t>Werkplekbeheer</a:t>
            </a:r>
          </a:p>
          <a:p>
            <a:pPr marL="76200" indent="0">
              <a:buNone/>
              <a:defRPr/>
            </a:pPr>
            <a:r>
              <a:rPr lang="nl-BE" sz="1800" dirty="0"/>
              <a:t>Onderhoud en veiligheid van de gebouwen</a:t>
            </a:r>
          </a:p>
          <a:p>
            <a:pPr marL="76200" indent="0">
              <a:buNone/>
              <a:defRPr/>
            </a:pPr>
            <a:r>
              <a:rPr lang="nl-BE" sz="1800" dirty="0"/>
              <a:t>	* 68 facilitaire diensten</a:t>
            </a:r>
          </a:p>
          <a:p>
            <a:pPr marL="76200" indent="0">
              <a:buNone/>
              <a:defRPr/>
            </a:pPr>
            <a:r>
              <a:rPr lang="nl-BE" sz="1800" dirty="0"/>
              <a:t>	* magazijnbeheer</a:t>
            </a:r>
          </a:p>
          <a:p>
            <a:pPr marL="76200" indent="0">
              <a:buNone/>
              <a:defRPr/>
            </a:pPr>
            <a:r>
              <a:rPr lang="nl-BE" sz="1800" dirty="0"/>
              <a:t>	* EMAS</a:t>
            </a:r>
          </a:p>
          <a:p>
            <a:pPr marL="76200" indent="0">
              <a:buNone/>
              <a:defRPr/>
            </a:pPr>
            <a:r>
              <a:rPr lang="nl-BE" sz="1800" dirty="0"/>
              <a:t>	* veiligheid en welzijnsaspecten</a:t>
            </a:r>
          </a:p>
          <a:p>
            <a:pPr marL="76200" indent="0">
              <a:buNone/>
              <a:defRPr/>
            </a:pPr>
            <a:endParaRPr lang="nl-BE" sz="1800" dirty="0"/>
          </a:p>
          <a:p>
            <a:pPr marL="76200" indent="0">
              <a:buNone/>
              <a:defRPr/>
            </a:pPr>
            <a:r>
              <a:rPr lang="nl-BE" sz="1800" dirty="0"/>
              <a:t>Begroting en boekhouding</a:t>
            </a:r>
          </a:p>
          <a:p>
            <a:pPr marL="76200" indent="0">
              <a:buNone/>
              <a:defRPr/>
            </a:pPr>
            <a:r>
              <a:rPr lang="nl-BE" sz="1800" dirty="0"/>
              <a:t>	* opmaak en monitoring van de 	     	  begroting	</a:t>
            </a:r>
          </a:p>
          <a:p>
            <a:pPr marL="76200" indent="0">
              <a:buNone/>
              <a:defRPr/>
            </a:pPr>
            <a:r>
              <a:rPr lang="nl-BE" sz="1800" dirty="0"/>
              <a:t>	* voeren van de boekhouding</a:t>
            </a:r>
          </a:p>
          <a:p>
            <a:pPr marL="76200" indent="0">
              <a:buNone/>
              <a:defRPr/>
            </a:pPr>
            <a:r>
              <a:rPr lang="nl-BE" sz="1800" dirty="0"/>
              <a:t>	* betalen van facturen en 	     	  	  schuldvorderingen</a:t>
            </a:r>
          </a:p>
          <a:p>
            <a:pPr marL="76200" indent="0">
              <a:buNone/>
              <a:defRPr/>
            </a:pPr>
            <a:r>
              <a:rPr lang="nl-BE" sz="1800" dirty="0"/>
              <a:t>		</a:t>
            </a:r>
            <a:endParaRPr lang="en-US" sz="1800" dirty="0"/>
          </a:p>
        </p:txBody>
      </p:sp>
      <p:sp>
        <p:nvSpPr>
          <p:cNvPr id="65539" name="Tijdelijke aanduiding voor inhoud 4">
            <a:extLst>
              <a:ext uri="{FF2B5EF4-FFF2-40B4-BE49-F238E27FC236}">
                <a16:creationId xmlns:a16="http://schemas.microsoft.com/office/drawing/2014/main" id="{AF42AD6B-BCCA-459E-9455-8E334F57DD78}"/>
              </a:ext>
            </a:extLst>
          </p:cNvPr>
          <p:cNvSpPr>
            <a:spLocks noGrp="1"/>
          </p:cNvSpPr>
          <p:nvPr>
            <p:ph sz="half" idx="2"/>
          </p:nvPr>
        </p:nvSpPr>
        <p:spPr bwMode="auto">
          <a:xfrm>
            <a:off x="6459538" y="1916113"/>
            <a:ext cx="4100512" cy="3694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95300" lvl="1" indent="0">
              <a:buNone/>
            </a:pPr>
            <a:endParaRPr lang="nl-BE" altLang="en-US" sz="1800"/>
          </a:p>
          <a:p>
            <a:pPr marL="495300" lvl="1" indent="0">
              <a:buNone/>
            </a:pPr>
            <a:r>
              <a:rPr lang="nl-BE" altLang="en-US" sz="1800"/>
              <a:t>Subsidiebeheer</a:t>
            </a:r>
          </a:p>
          <a:p>
            <a:pPr marL="495300" lvl="1" indent="0">
              <a:buNone/>
            </a:pPr>
            <a:r>
              <a:rPr lang="nl-BE" altLang="en-US" sz="1800"/>
              <a:t>	* toekenning</a:t>
            </a:r>
          </a:p>
          <a:p>
            <a:pPr marL="495300" lvl="1" indent="0">
              <a:buNone/>
            </a:pPr>
            <a:r>
              <a:rPr lang="nl-BE" altLang="en-US" sz="1800"/>
              <a:t>	* controle</a:t>
            </a:r>
          </a:p>
          <a:p>
            <a:pPr marL="495300" lvl="1" indent="0">
              <a:buNone/>
            </a:pPr>
            <a:endParaRPr lang="nl-BE" altLang="en-US" sz="1800"/>
          </a:p>
          <a:p>
            <a:pPr marL="495300" lvl="1" indent="0">
              <a:buNone/>
            </a:pPr>
            <a:r>
              <a:rPr lang="nl-BE" altLang="en-US" sz="1800"/>
              <a:t>Procurement</a:t>
            </a:r>
          </a:p>
          <a:p>
            <a:pPr marL="495300" lvl="1" indent="0">
              <a:buNone/>
            </a:pPr>
            <a:r>
              <a:rPr lang="nl-BE" altLang="en-US" sz="1600"/>
              <a:t>	* voeren van het aankoopbeleid</a:t>
            </a:r>
          </a:p>
          <a:p>
            <a:pPr marL="495300" lvl="1" indent="0">
              <a:buNone/>
            </a:pPr>
            <a:r>
              <a:rPr lang="nl-BE" altLang="en-US" sz="1600"/>
              <a:t>	* aankopen</a:t>
            </a:r>
          </a:p>
          <a:p>
            <a:pPr marL="1019175" lvl="2" indent="0">
              <a:buNone/>
            </a:pPr>
            <a:endParaRPr lang="nl-BE" altLang="en-US" sz="1200"/>
          </a:p>
        </p:txBody>
      </p:sp>
      <p:sp>
        <p:nvSpPr>
          <p:cNvPr id="65540" name="Titel 1">
            <a:extLst>
              <a:ext uri="{FF2B5EF4-FFF2-40B4-BE49-F238E27FC236}">
                <a16:creationId xmlns:a16="http://schemas.microsoft.com/office/drawing/2014/main" id="{0291DB4D-84D0-4E96-8676-EAAEC6DBD8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4.1.1 Werking en activiteiten</a:t>
            </a:r>
            <a:endParaRPr lang="en-US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el 1">
            <a:extLst>
              <a:ext uri="{FF2B5EF4-FFF2-40B4-BE49-F238E27FC236}">
                <a16:creationId xmlns:a16="http://schemas.microsoft.com/office/drawing/2014/main" id="{3C5DB965-3B96-4688-9642-D8C015E9B5C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4.1.2 Prioriteiten 2021</a:t>
            </a:r>
            <a:endParaRPr lang="en-US" altLang="en-US" dirty="0"/>
          </a:p>
        </p:txBody>
      </p:sp>
      <p:sp>
        <p:nvSpPr>
          <p:cNvPr id="66563" name="Tijdelijke aanduiding voor inhoud 2">
            <a:extLst>
              <a:ext uri="{FF2B5EF4-FFF2-40B4-BE49-F238E27FC236}">
                <a16:creationId xmlns:a16="http://schemas.microsoft.com/office/drawing/2014/main" id="{F31860FD-125A-421A-9C1E-032E51CE8018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1919289" y="2205038"/>
            <a:ext cx="8353425" cy="36941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EWOW</a:t>
            </a:r>
          </a:p>
          <a:p>
            <a:r>
              <a:rPr lang="nl-BE" altLang="en-US" dirty="0"/>
              <a:t>Certificatie van rekeningen</a:t>
            </a:r>
          </a:p>
          <a:p>
            <a:r>
              <a:rPr lang="nl-BE" altLang="en-US" dirty="0"/>
              <a:t>Hervorming van begroting</a:t>
            </a:r>
          </a:p>
          <a:p>
            <a:r>
              <a:rPr lang="nl-BE" altLang="en-US" dirty="0"/>
              <a:t>E-</a:t>
            </a:r>
            <a:r>
              <a:rPr lang="nl-BE" altLang="en-US" dirty="0" err="1"/>
              <a:t>procurementplatform</a:t>
            </a:r>
            <a:endParaRPr lang="nl-BE" alt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el 1">
            <a:extLst>
              <a:ext uri="{FF2B5EF4-FFF2-40B4-BE49-F238E27FC236}">
                <a16:creationId xmlns:a16="http://schemas.microsoft.com/office/drawing/2014/main" id="{EBF1952B-C2BC-4EFF-B1F5-5CF3E66A214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4.1.3 Partners</a:t>
            </a:r>
            <a:endParaRPr lang="en-US" altLang="en-US"/>
          </a:p>
        </p:txBody>
      </p:sp>
      <p:sp>
        <p:nvSpPr>
          <p:cNvPr id="67587" name="Tijdelijke aanduiding voor inhoud 2">
            <a:extLst>
              <a:ext uri="{FF2B5EF4-FFF2-40B4-BE49-F238E27FC236}">
                <a16:creationId xmlns:a16="http://schemas.microsoft.com/office/drawing/2014/main" id="{C217E201-EDD6-4E29-AD55-72721289239F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063751" y="2133600"/>
            <a:ext cx="8353425" cy="181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BOSA</a:t>
            </a:r>
          </a:p>
          <a:p>
            <a:r>
              <a:rPr lang="nl-BE" altLang="en-US" dirty="0"/>
              <a:t>Rekenhof</a:t>
            </a:r>
          </a:p>
          <a:p>
            <a:r>
              <a:rPr lang="nl-BE" altLang="en-US" dirty="0"/>
              <a:t>Inspectie van Financiën</a:t>
            </a:r>
          </a:p>
          <a:p>
            <a:r>
              <a:rPr lang="nl-BE" altLang="en-US" dirty="0"/>
              <a:t>Kabinetten</a:t>
            </a:r>
          </a:p>
          <a:p>
            <a:r>
              <a:rPr lang="nl-BE" altLang="en-US" dirty="0"/>
              <a:t>FIA (Federale audit – Audit </a:t>
            </a:r>
            <a:r>
              <a:rPr lang="nl-BE" altLang="en-US" dirty="0" err="1"/>
              <a:t>fédéral</a:t>
            </a:r>
            <a:r>
              <a:rPr lang="nl-BE" altLang="en-US" dirty="0"/>
              <a:t>)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>
            <a:extLst>
              <a:ext uri="{FF2B5EF4-FFF2-40B4-BE49-F238E27FC236}">
                <a16:creationId xmlns:a16="http://schemas.microsoft.com/office/drawing/2014/main" id="{FE2F12AD-FF49-48CB-8F52-FBFAF7E87A4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919289" y="765175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4.1.4 B&amp;B - correspondenten</a:t>
            </a:r>
            <a:endParaRPr lang="en-US" alt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E0B6D3A-8A34-4745-9D17-6AFA8DEBA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4536" y="1477963"/>
            <a:ext cx="4562150" cy="511026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>
            <a:extLst>
              <a:ext uri="{FF2B5EF4-FFF2-40B4-BE49-F238E27FC236}">
                <a16:creationId xmlns:a16="http://schemas.microsoft.com/office/drawing/2014/main" id="{8E46FE12-F500-4E73-98FF-C307BF2FD8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4.1.5 Omgaan met geld van de staat</a:t>
            </a:r>
            <a:endParaRPr lang="en-US" alt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BD5BBAC-EACC-4E59-8366-84E7CD319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nl-BE" dirty="0"/>
              <a:t>De federale personeelsleden zijn correct en betrouwbaar. Ze handelen volgens de beginselen van goed financieel beheer:</a:t>
            </a:r>
            <a:br>
              <a:rPr lang="nl-BE" dirty="0"/>
            </a:br>
            <a:endParaRPr lang="nl-BE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BE" dirty="0"/>
              <a:t>Zuinigheid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BE" dirty="0"/>
              <a:t>Doelmatigheid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nl-BE" dirty="0"/>
              <a:t>Doeltreffendheid</a:t>
            </a:r>
            <a:endParaRPr lang="en-US" dirty="0"/>
          </a:p>
          <a:p>
            <a:pPr marL="496887" lvl="1" indent="0">
              <a:buNone/>
              <a:defRPr/>
            </a:pPr>
            <a:endParaRPr lang="nl-BE" dirty="0"/>
          </a:p>
          <a:p>
            <a:pPr marL="496887" lvl="1" indent="0">
              <a:buNone/>
              <a:defRPr/>
            </a:pPr>
            <a:r>
              <a:rPr lang="nl-BE" dirty="0"/>
              <a:t>Dit is van toepassing voor ALLE ambtenaren.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>
            <a:extLst>
              <a:ext uri="{FF2B5EF4-FFF2-40B4-BE49-F238E27FC236}">
                <a16:creationId xmlns:a16="http://schemas.microsoft.com/office/drawing/2014/main" id="{46FECD8C-E3B1-474D-943F-17CDC1F888A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/>
              <a:t>4.1.6 Toepassing op de uitgaven op budget FOD</a:t>
            </a:r>
            <a:endParaRPr lang="en-US" altLang="en-US"/>
          </a:p>
        </p:txBody>
      </p:sp>
      <p:sp>
        <p:nvSpPr>
          <p:cNvPr id="70659" name="Tijdelijke aanduiding voor inhoud 3">
            <a:extLst>
              <a:ext uri="{FF2B5EF4-FFF2-40B4-BE49-F238E27FC236}">
                <a16:creationId xmlns:a16="http://schemas.microsoft.com/office/drawing/2014/main" id="{0FD12DAF-5012-401C-8AEA-49B60DE2B942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Communicatie &amp; rapportering over budget</a:t>
            </a:r>
          </a:p>
          <a:p>
            <a:r>
              <a:rPr lang="nl-BE" altLang="en-US" dirty="0"/>
              <a:t>Organisatie van de aankoopprocedures</a:t>
            </a:r>
          </a:p>
          <a:p>
            <a:r>
              <a:rPr lang="nl-BE" altLang="en-US" dirty="0"/>
              <a:t>Delegaties voor het aangaan van verbintenissen met budgettaire impact</a:t>
            </a:r>
          </a:p>
          <a:p>
            <a:r>
              <a:rPr lang="nl-BE" altLang="en-US" dirty="0"/>
              <a:t>(Terug-) betaling van kosten en vergoedingen</a:t>
            </a:r>
          </a:p>
          <a:p>
            <a:r>
              <a:rPr lang="nl-BE" altLang="en-US" dirty="0"/>
              <a:t>Toezicht op levering van diensten en werken</a:t>
            </a:r>
            <a:endParaRPr lang="en-US" altLang="en-US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antoorth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C959F29F9B24DAB77495B74D2D101" ma:contentTypeVersion="10" ma:contentTypeDescription="Create a new document." ma:contentTypeScope="" ma:versionID="a9bfde14479caaf16878c6fd080fc50b">
  <xsd:schema xmlns:xsd="http://www.w3.org/2001/XMLSchema" xmlns:xs="http://www.w3.org/2001/XMLSchema" xmlns:p="http://schemas.microsoft.com/office/2006/metadata/properties" xmlns:ns3="d9b634aa-0cb7-4ce6-9424-80b760a55fe1" xmlns:ns4="9d3e7ca5-99b0-4823-9258-deb01e312017" targetNamespace="http://schemas.microsoft.com/office/2006/metadata/properties" ma:root="true" ma:fieldsID="0b92ada04e4b5368c21506b1aaa7aaac" ns3:_="" ns4:_="">
    <xsd:import namespace="d9b634aa-0cb7-4ce6-9424-80b760a55fe1"/>
    <xsd:import namespace="9d3e7ca5-99b0-4823-9258-deb01e312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634aa-0cb7-4ce6-9424-80b760a55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e7ca5-99b0-4823-9258-deb01e312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03E153-0CF6-4665-A04E-98DF2189E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b634aa-0cb7-4ce6-9424-80b760a55fe1"/>
    <ds:schemaRef ds:uri="9d3e7ca5-99b0-4823-9258-deb01e312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1DC243-9B72-429C-B200-F85414E537AA}">
  <ds:schemaRefs>
    <ds:schemaRef ds:uri="http://purl.org/dc/dcmitype/"/>
    <ds:schemaRef ds:uri="http://www.w3.org/XML/1998/namespace"/>
    <ds:schemaRef ds:uri="http://schemas.microsoft.com/office/2006/documentManagement/types"/>
    <ds:schemaRef ds:uri="d9b634aa-0cb7-4ce6-9424-80b760a55fe1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d3e7ca5-99b0-4823-9258-deb01e31201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3C02547-F0F2-4DB5-9B72-07EA1A9166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155</Words>
  <Application>Microsoft Office PowerPoint</Application>
  <PresentationFormat>Grand écran</PresentationFormat>
  <Paragraphs>68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Lato Light</vt:lpstr>
      <vt:lpstr>Tahoma</vt:lpstr>
      <vt:lpstr>Times New Roman</vt:lpstr>
      <vt:lpstr>Wingdings</vt:lpstr>
      <vt:lpstr>Thème Office</vt:lpstr>
      <vt:lpstr>1_Office Theme</vt:lpstr>
      <vt:lpstr>Présentation PowerPoint</vt:lpstr>
      <vt:lpstr>4. Voorstelling van elke stafdienst </vt:lpstr>
      <vt:lpstr>4.1 Stafdienst B&amp;B (S2)</vt:lpstr>
      <vt:lpstr>4.1.1 Werking en activiteiten</vt:lpstr>
      <vt:lpstr>4.1.2 Prioriteiten 2021</vt:lpstr>
      <vt:lpstr>4.1.3 Partners</vt:lpstr>
      <vt:lpstr>4.1.4 B&amp;B - correspondenten</vt:lpstr>
      <vt:lpstr>4.1.5 Omgaan met geld van de staat</vt:lpstr>
      <vt:lpstr>4.1.6 Toepassing op de uitgaven op budget FOD</vt:lpstr>
      <vt:lpstr>4.1.7 Budget 2021</vt:lpstr>
      <vt:lpstr>4.1.8 Aankoopaanvragen 2020</vt:lpstr>
      <vt:lpstr>4.1.9 Facilitaire interventies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Delmoitiez (FOD Economie - SPF Economie)</dc:creator>
  <cp:lastModifiedBy>Robert Dumoulin (FOD Economie - SPF Economie)</cp:lastModifiedBy>
  <cp:revision>10</cp:revision>
  <dcterms:created xsi:type="dcterms:W3CDTF">2021-02-08T12:04:19Z</dcterms:created>
  <dcterms:modified xsi:type="dcterms:W3CDTF">2021-02-09T13:47:25Z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0x010100831C959F29F9B24DAB77495B74D2D101</vt:lpwstr>
  </property>
</Properties>
</file>